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30" r:id="rId4"/>
  </p:sldMasterIdLst>
  <p:notesMasterIdLst>
    <p:notesMasterId r:id="rId13"/>
  </p:notesMasterIdLst>
  <p:handoutMasterIdLst>
    <p:handoutMasterId r:id="rId14"/>
  </p:handoutMasterIdLst>
  <p:sldIdLst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9931400" cy="67945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RC" initials="NRC" lastIdx="4" clrIdx="0"/>
  <p:cmAuthor id="1" name="Nicole Franz" initials="NF" lastIdx="1" clrIdx="1"/>
  <p:cmAuthor id="2" name="Walter Williams (ESA)" initials="W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00863D"/>
    <a:srgbClr val="6666FF"/>
    <a:srgbClr val="00825F"/>
    <a:srgbClr val="AB967C"/>
    <a:srgbClr val="5792C9"/>
    <a:srgbClr val="A81E3B"/>
    <a:srgbClr val="79B9CF"/>
    <a:srgbClr val="DDA63A"/>
    <a:srgbClr val="1A6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69" autoAdjust="0"/>
    <p:restoredTop sz="96327" autoAdjust="0"/>
  </p:normalViewPr>
  <p:slideViewPr>
    <p:cSldViewPr>
      <p:cViewPr varScale="1">
        <p:scale>
          <a:sx n="107" d="100"/>
          <a:sy n="107" d="100"/>
        </p:scale>
        <p:origin x="72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69" d="100"/>
          <a:sy n="169" d="100"/>
        </p:scale>
        <p:origin x="216" y="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700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3301-FBA6-4D31-97D9-BCD2FD7EDC48}" type="datetimeFigureOut">
              <a:rPr lang="en-GB" smtClean="0"/>
              <a:t>15/10/2024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700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4DACB-0303-4FDD-AF82-448482391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43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70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BEB2F-6753-475F-B25C-75A91B99AD33}" type="datetimeFigureOut">
              <a:rPr lang="en-GB" smtClean="0"/>
              <a:pPr/>
              <a:t>15/10/2024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09588"/>
            <a:ext cx="45307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70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1C075-0A87-4D04-85DC-C41B8B8D09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825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2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3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0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4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9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4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3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0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4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9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2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A20D1-C48D-4D6D-90C3-5C897E70A47A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0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D9BB7DC-77ED-4B0C-99A0-48C8904E6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78237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</a:rPr>
              <a:t>Seed Health at NAPPO: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New NAPPO RSPM on the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use of systems approaches for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phytosanitary certification of seeds</a:t>
            </a:r>
            <a:br>
              <a:rPr lang="en-US" sz="3600" dirty="0">
                <a:latin typeface="+mn-lt"/>
              </a:rPr>
            </a:br>
            <a:br>
              <a:rPr lang="en-US" sz="3600" dirty="0">
                <a:latin typeface="+mn-lt"/>
              </a:rPr>
            </a:br>
            <a:r>
              <a:rPr lang="es-419" sz="3600" dirty="0">
                <a:solidFill>
                  <a:schemeClr val="accent1"/>
                </a:solidFill>
                <a:latin typeface="+mn-lt"/>
              </a:rPr>
              <a:t>La salud de las semillas en la NAPPO: una NRMF nueva de la NAPPO sobre la utilización de enfoques de sistemas para la certificación fitosanitaria de semillas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51DED-8BA6-F56A-943B-B10DE5ED1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59337"/>
            <a:ext cx="91440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Stephanie Dubon</a:t>
            </a:r>
          </a:p>
          <a:p>
            <a:r>
              <a:rPr lang="en-US" dirty="0"/>
              <a:t>PPQ NAPPO Technical Director</a:t>
            </a:r>
          </a:p>
          <a:p>
            <a:r>
              <a:rPr lang="en-US" dirty="0"/>
              <a:t>October 23, 2024</a:t>
            </a:r>
          </a:p>
          <a:p>
            <a:r>
              <a:rPr lang="en-US" dirty="0"/>
              <a:t>2024 NAPPO Annual Meeting</a:t>
            </a:r>
          </a:p>
          <a:p>
            <a:r>
              <a:rPr lang="en-US" dirty="0"/>
              <a:t>Tucson, Arizona, USA</a:t>
            </a:r>
          </a:p>
        </p:txBody>
      </p:sp>
    </p:spTree>
    <p:extLst>
      <p:ext uri="{BB962C8B-B14F-4D97-AF65-F5344CB8AC3E}">
        <p14:creationId xmlns:p14="http://schemas.microsoft.com/office/powerpoint/2010/main" val="68104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8524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History and background/ </a:t>
            </a:r>
            <a:r>
              <a:rPr lang="es-419" dirty="0">
                <a:solidFill>
                  <a:schemeClr val="accent1"/>
                </a:solidFill>
              </a:rPr>
              <a:t>Historia y antecedentes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IPPC: Annex to ISPM 38</a:t>
            </a:r>
          </a:p>
          <a:p>
            <a:r>
              <a:rPr lang="en-US" dirty="0"/>
              <a:t>PPQ Regulatory Framework for Seed Health (</a:t>
            </a:r>
            <a:r>
              <a:rPr lang="en-US" dirty="0" err="1"/>
              <a:t>ReFreSH</a:t>
            </a:r>
            <a:r>
              <a:rPr lang="en-US" dirty="0"/>
              <a:t>) </a:t>
            </a:r>
          </a:p>
          <a:p>
            <a:r>
              <a:rPr lang="en-US" dirty="0"/>
              <a:t>Hemispheric interest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1B7C005-27AF-77F4-9760-F40622D072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419" dirty="0">
                <a:solidFill>
                  <a:schemeClr val="accent1"/>
                </a:solidFill>
              </a:rPr>
              <a:t>CIPF: Anexo de la NIMF 38</a:t>
            </a:r>
          </a:p>
          <a:p>
            <a:r>
              <a:rPr lang="es-419" i="1" dirty="0" err="1">
                <a:solidFill>
                  <a:schemeClr val="accent1"/>
                </a:solidFill>
              </a:rPr>
              <a:t>Regulatory</a:t>
            </a:r>
            <a:r>
              <a:rPr lang="es-419" i="1" dirty="0">
                <a:solidFill>
                  <a:schemeClr val="accent1"/>
                </a:solidFill>
              </a:rPr>
              <a:t> Framework </a:t>
            </a:r>
            <a:r>
              <a:rPr lang="es-419" i="1" dirty="0" err="1">
                <a:solidFill>
                  <a:schemeClr val="accent1"/>
                </a:solidFill>
              </a:rPr>
              <a:t>for</a:t>
            </a:r>
            <a:r>
              <a:rPr lang="es-419" i="1" dirty="0">
                <a:solidFill>
                  <a:schemeClr val="accent1"/>
                </a:solidFill>
              </a:rPr>
              <a:t> </a:t>
            </a:r>
            <a:r>
              <a:rPr lang="es-419" i="1" dirty="0" err="1">
                <a:solidFill>
                  <a:schemeClr val="accent1"/>
                </a:solidFill>
              </a:rPr>
              <a:t>Seed</a:t>
            </a:r>
            <a:r>
              <a:rPr lang="es-419" i="1" dirty="0">
                <a:solidFill>
                  <a:schemeClr val="accent1"/>
                </a:solidFill>
              </a:rPr>
              <a:t> </a:t>
            </a:r>
            <a:r>
              <a:rPr lang="es-419" i="1" dirty="0" err="1">
                <a:solidFill>
                  <a:schemeClr val="accent1"/>
                </a:solidFill>
              </a:rPr>
              <a:t>Health</a:t>
            </a:r>
            <a:r>
              <a:rPr lang="es-419" dirty="0">
                <a:solidFill>
                  <a:schemeClr val="accent1"/>
                </a:solidFill>
              </a:rPr>
              <a:t> (</a:t>
            </a:r>
            <a:r>
              <a:rPr lang="es-419" dirty="0" err="1">
                <a:solidFill>
                  <a:schemeClr val="accent1"/>
                </a:solidFill>
              </a:rPr>
              <a:t>ReFreSH</a:t>
            </a:r>
            <a:r>
              <a:rPr lang="es-419" dirty="0">
                <a:solidFill>
                  <a:schemeClr val="accent1"/>
                </a:solidFill>
              </a:rPr>
              <a:t>)</a:t>
            </a:r>
          </a:p>
          <a:p>
            <a:r>
              <a:rPr lang="es-419" dirty="0">
                <a:solidFill>
                  <a:schemeClr val="accent1"/>
                </a:solidFill>
              </a:rPr>
              <a:t>Interés hemisférico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2F2CA4-807A-CD92-01B4-D4006347FE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30" t="1534" r="14071" b="66887"/>
          <a:stretch/>
        </p:blipFill>
        <p:spPr>
          <a:xfrm>
            <a:off x="1247480" y="3733800"/>
            <a:ext cx="3705520" cy="27791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E1C18C-E820-B5AB-94AF-D766E36347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33" t="7425" r="20097" b="7184"/>
          <a:stretch/>
        </p:blipFill>
        <p:spPr>
          <a:xfrm>
            <a:off x="7010400" y="3733800"/>
            <a:ext cx="3591802" cy="291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7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0600"/>
            <a:ext cx="10515600" cy="700088"/>
          </a:xfrm>
        </p:spPr>
        <p:txBody>
          <a:bodyPr>
            <a:normAutofit fontScale="90000"/>
          </a:bodyPr>
          <a:lstStyle/>
          <a:p>
            <a:r>
              <a:rPr lang="en-US" dirty="0"/>
              <a:t>History and Background/ </a:t>
            </a:r>
            <a:r>
              <a:rPr lang="en-US" dirty="0">
                <a:solidFill>
                  <a:schemeClr val="accent1"/>
                </a:solidFill>
              </a:rPr>
              <a:t>Historia y </a:t>
            </a:r>
            <a:r>
              <a:rPr lang="es-419" dirty="0">
                <a:solidFill>
                  <a:schemeClr val="accent1"/>
                </a:solidFill>
              </a:rPr>
              <a:t>antecedentes</a:t>
            </a:r>
            <a:endParaRPr lang="es-4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U.S. submitted NAPPO project proposal and draft specification in January 2024.</a:t>
            </a:r>
          </a:p>
          <a:p>
            <a:r>
              <a:rPr lang="en-US" dirty="0"/>
              <a:t>Draft specification went for country consultation February and March 2024.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243ACF-E98F-D1F1-A003-3A8ED3B2F5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419" dirty="0">
                <a:solidFill>
                  <a:schemeClr val="accent1"/>
                </a:solidFill>
              </a:rPr>
              <a:t>EE. UU. presentó la propuesta de proyecto de la NAPPO y el borrador de la especificación en enero de 2024.</a:t>
            </a:r>
          </a:p>
          <a:p>
            <a:r>
              <a:rPr lang="es-419" dirty="0">
                <a:solidFill>
                  <a:schemeClr val="accent1"/>
                </a:solidFill>
              </a:rPr>
              <a:t>El borrador de la especificación se sometió a consulta nacional en febrero y marzo de 2024.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68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940"/>
            <a:ext cx="10515600" cy="620748"/>
          </a:xfrm>
        </p:spPr>
        <p:txBody>
          <a:bodyPr>
            <a:normAutofit fontScale="90000"/>
          </a:bodyPr>
          <a:lstStyle/>
          <a:p>
            <a:r>
              <a:rPr lang="en-US" dirty="0"/>
              <a:t>History and Background/ </a:t>
            </a:r>
            <a:r>
              <a:rPr lang="en-US" dirty="0">
                <a:solidFill>
                  <a:schemeClr val="accent1"/>
                </a:solidFill>
              </a:rPr>
              <a:t>Historia y </a:t>
            </a:r>
            <a:r>
              <a:rPr lang="en-US" dirty="0" err="1">
                <a:solidFill>
                  <a:schemeClr val="accent1"/>
                </a:solidFill>
              </a:rPr>
              <a:t>antecedentes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Received comments from NPPOs and Industry, and North America and South America. </a:t>
            </a:r>
          </a:p>
          <a:p>
            <a:r>
              <a:rPr lang="en-US" dirty="0"/>
              <a:t>AMC resolved the comments in April and May and recommended the EC to add it to the work program.</a:t>
            </a:r>
          </a:p>
          <a:p>
            <a:r>
              <a:rPr lang="en-US" dirty="0"/>
              <a:t>The EC added the project to the 2024 NAPPO work program in May 2024.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59F83-881F-1AA0-18CB-BB8D36AE8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21143"/>
            <a:ext cx="5181600" cy="4351338"/>
          </a:xfrm>
        </p:spPr>
        <p:txBody>
          <a:bodyPr>
            <a:normAutofit fontScale="92500"/>
          </a:bodyPr>
          <a:lstStyle/>
          <a:p>
            <a:r>
              <a:rPr lang="es-419" dirty="0">
                <a:solidFill>
                  <a:schemeClr val="accent1"/>
                </a:solidFill>
              </a:rPr>
              <a:t>Se recibieron comentarios de las ONPF y la industria, así como de América del Norte y América del Sur.</a:t>
            </a:r>
          </a:p>
          <a:p>
            <a:r>
              <a:rPr lang="es-419" dirty="0">
                <a:solidFill>
                  <a:schemeClr val="accent1"/>
                </a:solidFill>
              </a:rPr>
              <a:t>AMC resolvió los comentarios en abril y mayo y recomendó al CE agregarlos al programa de trabajo.</a:t>
            </a:r>
          </a:p>
          <a:p>
            <a:r>
              <a:rPr lang="es-419" dirty="0">
                <a:solidFill>
                  <a:schemeClr val="accent1"/>
                </a:solidFill>
              </a:rPr>
              <a:t>El CE agregó el proyecto al programa de trabajo de la NAPPO del 2024 en mayo de ese año.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3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940"/>
            <a:ext cx="10515600" cy="620748"/>
          </a:xfrm>
        </p:spPr>
        <p:txBody>
          <a:bodyPr>
            <a:normAutofit fontScale="90000"/>
          </a:bodyPr>
          <a:lstStyle/>
          <a:p>
            <a:r>
              <a:rPr lang="en-US" dirty="0"/>
              <a:t>Reason for the Standard/ </a:t>
            </a:r>
            <a:r>
              <a:rPr lang="es-SV" dirty="0">
                <a:solidFill>
                  <a:schemeClr val="accent1"/>
                </a:solidFill>
              </a:rPr>
              <a:t>Razón para la norma</a:t>
            </a:r>
            <a:endParaRPr lang="es-S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Similar to the IPPC Annex to ISPM 38, but at the regional level.</a:t>
            </a:r>
          </a:p>
          <a:p>
            <a:r>
              <a:rPr lang="en-US" dirty="0"/>
              <a:t>Reduce pest risk associated with movement of seeds via a systems approach (Regulatory Framework for Seed Health (</a:t>
            </a:r>
            <a:r>
              <a:rPr lang="en-US" dirty="0" err="1"/>
              <a:t>ReFreSH</a:t>
            </a:r>
            <a:r>
              <a:rPr lang="en-US" dirty="0"/>
              <a:t>)).</a:t>
            </a:r>
          </a:p>
          <a:p>
            <a:r>
              <a:rPr lang="en-US" dirty="0"/>
              <a:t>Possibility to collaborate with other RPPOs.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59F83-881F-1AA0-18CB-BB8D36AE8A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1"/>
                </a:solidFill>
              </a:rPr>
              <a:t>Similar al Anexo de la NIMF 38 de la CIPF, pero en el ámbito regional.</a:t>
            </a:r>
          </a:p>
          <a:p>
            <a:r>
              <a:rPr lang="es-ES" dirty="0">
                <a:solidFill>
                  <a:schemeClr val="accent1"/>
                </a:solidFill>
              </a:rPr>
              <a:t>Reducir el riesgo de plagas asociado con el movimiento de semillas mediante un enfoque de sistemas </a:t>
            </a:r>
            <a:r>
              <a:rPr lang="en-US" dirty="0">
                <a:solidFill>
                  <a:schemeClr val="accent1"/>
                </a:solidFill>
              </a:rPr>
              <a:t>(</a:t>
            </a:r>
            <a:r>
              <a:rPr lang="en-US" i="1" dirty="0">
                <a:solidFill>
                  <a:schemeClr val="accent1"/>
                </a:solidFill>
              </a:rPr>
              <a:t>Regulatory Framework for Seed Health </a:t>
            </a:r>
            <a:r>
              <a:rPr lang="en-US" dirty="0">
                <a:solidFill>
                  <a:schemeClr val="accent1"/>
                </a:solidFill>
              </a:rPr>
              <a:t>(</a:t>
            </a:r>
            <a:r>
              <a:rPr lang="en-US" dirty="0" err="1">
                <a:solidFill>
                  <a:schemeClr val="accent1"/>
                </a:solidFill>
              </a:rPr>
              <a:t>ReFreSH</a:t>
            </a:r>
            <a:r>
              <a:rPr lang="en-US" dirty="0">
                <a:solidFill>
                  <a:schemeClr val="accent1"/>
                </a:solidFill>
              </a:rPr>
              <a:t>)).</a:t>
            </a:r>
          </a:p>
          <a:p>
            <a:r>
              <a:rPr lang="es-ES" dirty="0">
                <a:solidFill>
                  <a:schemeClr val="accent1"/>
                </a:solidFill>
              </a:rPr>
              <a:t>Posibilidad de colaborar con otras ORPF.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7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940"/>
            <a:ext cx="10515600" cy="620748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Status/ </a:t>
            </a:r>
            <a:r>
              <a:rPr lang="en-US" dirty="0">
                <a:solidFill>
                  <a:schemeClr val="accent1"/>
                </a:solidFill>
              </a:rPr>
              <a:t>Estado actual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Identifying experts from each of the three NAPPO member countries, including government and industry.</a:t>
            </a:r>
          </a:p>
          <a:p>
            <a:r>
              <a:rPr lang="en-US" dirty="0"/>
              <a:t>Also have an observer identified from COSAVE (South America RPPO).</a:t>
            </a:r>
          </a:p>
          <a:p>
            <a:r>
              <a:rPr lang="en-US" dirty="0"/>
              <a:t>Once experts identified, will begin meeting to draft the standard.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59F83-881F-1AA0-18CB-BB8D36AE8A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419" dirty="0">
                <a:solidFill>
                  <a:schemeClr val="accent1"/>
                </a:solidFill>
              </a:rPr>
              <a:t>Identificación de expertos de cada uno de los tres países miembros de la NAPPO, incluyendo a los gobiernos e industria.</a:t>
            </a:r>
          </a:p>
          <a:p>
            <a:r>
              <a:rPr lang="es-419" dirty="0">
                <a:solidFill>
                  <a:schemeClr val="accent1"/>
                </a:solidFill>
              </a:rPr>
              <a:t>También identificar a un observador del COSAVE (ORPF de América del Sur).</a:t>
            </a:r>
          </a:p>
          <a:p>
            <a:r>
              <a:rPr lang="es-419" dirty="0">
                <a:solidFill>
                  <a:schemeClr val="accent1"/>
                </a:solidFill>
              </a:rPr>
              <a:t>Una vez que se identifiquen los expertos, ellos se reunirán para redactar la norma</a:t>
            </a:r>
            <a:r>
              <a:rPr lang="es-ES" dirty="0">
                <a:solidFill>
                  <a:schemeClr val="accent1"/>
                </a:solidFill>
              </a:rPr>
              <a:t>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7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940"/>
            <a:ext cx="10515600" cy="620748"/>
          </a:xfrm>
        </p:spPr>
        <p:txBody>
          <a:bodyPr>
            <a:normAutofit fontScale="90000"/>
          </a:bodyPr>
          <a:lstStyle/>
          <a:p>
            <a:r>
              <a:rPr lang="en-US" dirty="0"/>
              <a:t>Future Goals/ </a:t>
            </a:r>
            <a:r>
              <a:rPr lang="en-US" dirty="0">
                <a:solidFill>
                  <a:schemeClr val="accent1"/>
                </a:solidFill>
              </a:rPr>
              <a:t>Metas </a:t>
            </a:r>
            <a:r>
              <a:rPr lang="en-US" dirty="0" err="1">
                <a:solidFill>
                  <a:schemeClr val="accent1"/>
                </a:solidFill>
              </a:rPr>
              <a:t>futuras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a new NAPPO standard on systems approaches for seeds.</a:t>
            </a:r>
          </a:p>
          <a:p>
            <a:r>
              <a:rPr lang="en-US" dirty="0"/>
              <a:t>Once at a certain milestone, consider whether to have a regional/ hemispheric standard on systems approaches for seeds with COSAVE, etc.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59F83-881F-1AA0-18CB-BB8D36AE8A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419" dirty="0">
                <a:solidFill>
                  <a:schemeClr val="accent1"/>
                </a:solidFill>
              </a:rPr>
              <a:t>Contar con una norma nueva de la NAPPO sobre enfoques sistémicos para semillas.</a:t>
            </a:r>
          </a:p>
          <a:p>
            <a:r>
              <a:rPr lang="es-419" dirty="0">
                <a:solidFill>
                  <a:schemeClr val="accent1"/>
                </a:solidFill>
              </a:rPr>
              <a:t>Una vez se alcance cierta meta, considerar si se debe contar con una norma regional/ hemisférica sobre enfoques de sistemas para semillas con el COSAVE, etc.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8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Questions? / </a:t>
            </a:r>
            <a:r>
              <a:rPr lang="en-US" dirty="0">
                <a:solidFill>
                  <a:schemeClr val="accent1"/>
                </a:solidFill>
              </a:rPr>
              <a:t>¿</a:t>
            </a:r>
            <a:r>
              <a:rPr lang="es-AR" dirty="0">
                <a:solidFill>
                  <a:schemeClr val="accent1"/>
                </a:solidFill>
              </a:rPr>
              <a:t>Preguntas?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32B1FD-9BC3-9224-BBA2-533F913BF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3869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6fa057-fb92-41d3-a05d-69389c14cff1" xsi:nil="true"/>
    <lcf76f155ced4ddcb4097134ff3c332f xmlns="51d07005-8444-42b2-a841-576e386ff06a">
      <Terms xmlns="http://schemas.microsoft.com/office/infopath/2007/PartnerControls"/>
    </lcf76f155ced4ddcb4097134ff3c332f>
    <SharedWithUsers xmlns="826fa057-fb92-41d3-a05d-69389c14cff1">
      <UserInfo>
        <DisplayName>Nersisyan, Avetik (NSP)</DisplayName>
        <AccountId>14349</AccountId>
        <AccountType/>
      </UserInfo>
      <UserInfo>
        <DisplayName>RullGabayet, JuanAntonio (FAOAR)</DisplayName>
        <AccountId>14376</AccountId>
        <AccountType/>
      </UserInfo>
      <UserInfo>
        <DisplayName>Krah, Emmanuel (NSPD)</DisplayName>
        <AccountId>16346</AccountId>
        <AccountType/>
      </UserInfo>
      <UserInfo>
        <DisplayName>Shamilov, Artur (NSP)</DisplayName>
        <AccountId>14351</AccountId>
        <AccountType/>
      </UserInfo>
      <UserInfo>
        <DisplayName>Moreira, Adriana (NSP)</DisplayName>
        <AccountId>14323</AccountId>
        <AccountType/>
      </UserInfo>
      <UserInfo>
        <DisplayName>Frio, Mutya (NSPDD)</DisplayName>
        <AccountId>14366</AccountId>
        <AccountType/>
      </UserInfo>
      <UserInfo>
        <DisplayName>Deng, Arop (NSPD)</DisplayName>
        <AccountId>14322</AccountId>
        <AccountType/>
      </UserInfo>
      <UserInfo>
        <DisplayName>Gaviano, Giulia (NSP)</DisplayName>
        <AccountId>16878</AccountId>
        <AccountType/>
      </UserInfo>
      <UserInfo>
        <DisplayName>Armeni, Carlotta (NSPD)</DisplayName>
        <AccountId>14300</AccountId>
        <AccountType/>
      </UserInfo>
      <UserInfo>
        <DisplayName>Koumba, Descartes (NSP)</DisplayName>
        <AccountId>14370</AccountId>
        <AccountType/>
      </UserInfo>
      <UserInfo>
        <DisplayName>Gilmore, John (NSPD)</DisplayName>
        <AccountId>14332</AccountId>
        <AccountType/>
      </UserInfo>
      <UserInfo>
        <DisplayName>Brunel, Sarah (NSP)</DisplayName>
        <AccountId>14352</AccountId>
        <AccountType/>
      </UserInfo>
      <UserInfo>
        <DisplayName>Tiscioni, Patrizio (NSPD)</DisplayName>
        <AccountId>17210</AccountId>
        <AccountType/>
      </UserInfo>
      <UserInfo>
        <DisplayName>White, Fitzroy (NSPD)</DisplayName>
        <AccountId>14410</AccountId>
        <AccountType/>
      </UserInfo>
      <UserInfo>
        <DisplayName>Stirling, Colleen (NSPD)</DisplayName>
        <AccountId>17049</AccountId>
        <AccountType/>
      </UserInfo>
      <UserInfo>
        <DisplayName>Belli, Valeria (NSPD)</DisplayName>
        <AccountId>17687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A4F2AE-52FF-4FC5-A318-18AA08856EA4}"/>
</file>

<file path=customXml/itemProps2.xml><?xml version="1.0" encoding="utf-8"?>
<ds:datastoreItem xmlns:ds="http://schemas.openxmlformats.org/officeDocument/2006/customXml" ds:itemID="{8B6D1CDB-15D1-4C85-BFBF-7D1270C6F64A}">
  <ds:schemaRefs>
    <ds:schemaRef ds:uri="http://schemas.microsoft.com/office/2006/metadata/properties"/>
    <ds:schemaRef ds:uri="http://www.w3.org/2000/xmlns/"/>
    <ds:schemaRef ds:uri="a05d7f75-f42e-4288-8809-604fd4d9691f"/>
    <ds:schemaRef ds:uri="http://www.w3.org/2001/XMLSchema-instance"/>
    <ds:schemaRef ds:uri="ea6feb38-a85a-45e8-92e9-814486bbe375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17D6E9B-5D26-4766-B035-13FA946D28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2701</TotalTime>
  <Words>589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1_Office Theme</vt:lpstr>
      <vt:lpstr>Seed Health at NAPPO:  New NAPPO RSPM on the  use of systems approaches for  phytosanitary certification of seeds  La salud de las semillas en la NAPPO: una NRMF nueva de la NAPPO sobre la utilización de enfoques de sistemas para la certificación fitosanitaria de semillas</vt:lpstr>
      <vt:lpstr>History and background/ Historia y antecedentes</vt:lpstr>
      <vt:lpstr>History and Background/ Historia y antecedentes</vt:lpstr>
      <vt:lpstr>History and Background/ Historia y antecedentes</vt:lpstr>
      <vt:lpstr>Reason for the Standard/ Razón para la norma</vt:lpstr>
      <vt:lpstr>Current Status/ Estado actual</vt:lpstr>
      <vt:lpstr>Future Goals/ Metas futuras</vt:lpstr>
      <vt:lpstr>Questions? / ¿Preguntas?</vt:lpstr>
    </vt:vector>
  </TitlesOfParts>
  <Manager/>
  <Company>FAO of the UN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Giovannini, Cristiana (AGAH)</dc:creator>
  <cp:keywords/>
  <dc:description/>
  <cp:lastModifiedBy>Nedelka Marin-Martinez</cp:lastModifiedBy>
  <cp:revision>49</cp:revision>
  <cp:lastPrinted>2018-12-10T09:55:32Z</cp:lastPrinted>
  <dcterms:created xsi:type="dcterms:W3CDTF">2019-07-18T08:44:31Z</dcterms:created>
  <dcterms:modified xsi:type="dcterms:W3CDTF">2024-10-15T13:41:19Z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_dlc_DocIdItemGuid">
    <vt:lpwstr>2b97710e-f571-49d3-b24f-8a77402fddbd</vt:lpwstr>
  </property>
  <property fmtid="{D5CDD505-2E9C-101B-9397-08002B2CF9AE}" pid="4" name="TaxKeyword">
    <vt:lpwstr/>
  </property>
  <property fmtid="{D5CDD505-2E9C-101B-9397-08002B2CF9AE}" pid="5" name="FAO Tags">
    <vt:lpwstr/>
  </property>
  <property fmtid="{D5CDD505-2E9C-101B-9397-08002B2CF9AE}" pid="6" name="MediaServiceImageTags">
    <vt:lpwstr/>
  </property>
</Properties>
</file>