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63" r:id="rId7"/>
    <p:sldId id="265" r:id="rId8"/>
    <p:sldId id="264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9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4F238B-23AA-40D4-8F47-26C88CF1D03F}" v="1" dt="2024-10-08T19:33:08.2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91" autoAdjust="0"/>
    <p:restoredTop sz="86449" autoAdjust="0"/>
  </p:normalViewPr>
  <p:slideViewPr>
    <p:cSldViewPr snapToGrid="0">
      <p:cViewPr varScale="1">
        <p:scale>
          <a:sx n="103" d="100"/>
          <a:sy n="103" d="100"/>
        </p:scale>
        <p:origin x="114" y="2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ll, Justin - MRP-APHIS" userId="b07b3817-2938-4e05-91f5-66aed12e70ff" providerId="ADAL" clId="{134F238B-23AA-40D4-8F47-26C88CF1D03F}"/>
    <pc:docChg chg="custSel modSld">
      <pc:chgData name="Wall, Justin - MRP-APHIS" userId="b07b3817-2938-4e05-91f5-66aed12e70ff" providerId="ADAL" clId="{134F238B-23AA-40D4-8F47-26C88CF1D03F}" dt="2024-10-10T17:35:48.172" v="173" actId="6549"/>
      <pc:docMkLst>
        <pc:docMk/>
      </pc:docMkLst>
      <pc:sldChg chg="modSp mod">
        <pc:chgData name="Wall, Justin - MRP-APHIS" userId="b07b3817-2938-4e05-91f5-66aed12e70ff" providerId="ADAL" clId="{134F238B-23AA-40D4-8F47-26C88CF1D03F}" dt="2024-10-08T19:19:06.922" v="3" actId="1076"/>
        <pc:sldMkLst>
          <pc:docMk/>
          <pc:sldMk cId="3767100949" sldId="263"/>
        </pc:sldMkLst>
        <pc:spChg chg="mod">
          <ac:chgData name="Wall, Justin - MRP-APHIS" userId="b07b3817-2938-4e05-91f5-66aed12e70ff" providerId="ADAL" clId="{134F238B-23AA-40D4-8F47-26C88CF1D03F}" dt="2024-10-08T19:19:06.922" v="3" actId="1076"/>
          <ac:spMkLst>
            <pc:docMk/>
            <pc:sldMk cId="3767100949" sldId="263"/>
            <ac:spMk id="9" creationId="{69376064-2305-C937-634E-559DA02CFB94}"/>
          </ac:spMkLst>
        </pc:spChg>
        <pc:spChg chg="mod">
          <ac:chgData name="Wall, Justin - MRP-APHIS" userId="b07b3817-2938-4e05-91f5-66aed12e70ff" providerId="ADAL" clId="{134F238B-23AA-40D4-8F47-26C88CF1D03F}" dt="2024-10-08T19:18:57.318" v="1" actId="1076"/>
          <ac:spMkLst>
            <pc:docMk/>
            <pc:sldMk cId="3767100949" sldId="263"/>
            <ac:spMk id="15" creationId="{CCA11773-0C6F-36FC-554E-24FEAF129F68}"/>
          </ac:spMkLst>
        </pc:spChg>
        <pc:spChg chg="mod">
          <ac:chgData name="Wall, Justin - MRP-APHIS" userId="b07b3817-2938-4e05-91f5-66aed12e70ff" providerId="ADAL" clId="{134F238B-23AA-40D4-8F47-26C88CF1D03F}" dt="2024-10-08T19:18:53.437" v="0" actId="1076"/>
          <ac:spMkLst>
            <pc:docMk/>
            <pc:sldMk cId="3767100949" sldId="263"/>
            <ac:spMk id="16" creationId="{539BA520-9B35-5562-3234-F9276A673CB4}"/>
          </ac:spMkLst>
        </pc:spChg>
      </pc:sldChg>
      <pc:sldChg chg="modSp mod">
        <pc:chgData name="Wall, Justin - MRP-APHIS" userId="b07b3817-2938-4e05-91f5-66aed12e70ff" providerId="ADAL" clId="{134F238B-23AA-40D4-8F47-26C88CF1D03F}" dt="2024-10-10T17:35:48.172" v="173" actId="6549"/>
        <pc:sldMkLst>
          <pc:docMk/>
          <pc:sldMk cId="3799499054" sldId="264"/>
        </pc:sldMkLst>
        <pc:spChg chg="mod">
          <ac:chgData name="Wall, Justin - MRP-APHIS" userId="b07b3817-2938-4e05-91f5-66aed12e70ff" providerId="ADAL" clId="{134F238B-23AA-40D4-8F47-26C88CF1D03F}" dt="2024-10-10T17:35:48.172" v="173" actId="6549"/>
          <ac:spMkLst>
            <pc:docMk/>
            <pc:sldMk cId="3799499054" sldId="264"/>
            <ac:spMk id="2" creationId="{DFF6CACF-20C4-BCFC-C539-7980194C152A}"/>
          </ac:spMkLst>
        </pc:spChg>
        <pc:spChg chg="mod">
          <ac:chgData name="Wall, Justin - MRP-APHIS" userId="b07b3817-2938-4e05-91f5-66aed12e70ff" providerId="ADAL" clId="{134F238B-23AA-40D4-8F47-26C88CF1D03F}" dt="2024-10-08T21:16:47.344" v="148" actId="6549"/>
          <ac:spMkLst>
            <pc:docMk/>
            <pc:sldMk cId="3799499054" sldId="264"/>
            <ac:spMk id="10" creationId="{B3509B00-67F8-6A86-1BB4-261154E6FE38}"/>
          </ac:spMkLst>
        </pc:spChg>
      </pc:sldChg>
      <pc:sldChg chg="addSp delSp modSp mod">
        <pc:chgData name="Wall, Justin - MRP-APHIS" userId="b07b3817-2938-4e05-91f5-66aed12e70ff" providerId="ADAL" clId="{134F238B-23AA-40D4-8F47-26C88CF1D03F}" dt="2024-10-08T19:33:46.841" v="138" actId="1076"/>
        <pc:sldMkLst>
          <pc:docMk/>
          <pc:sldMk cId="3627699735" sldId="268"/>
        </pc:sldMkLst>
        <pc:spChg chg="mod">
          <ac:chgData name="Wall, Justin - MRP-APHIS" userId="b07b3817-2938-4e05-91f5-66aed12e70ff" providerId="ADAL" clId="{134F238B-23AA-40D4-8F47-26C88CF1D03F}" dt="2024-10-08T19:33:46.841" v="138" actId="1076"/>
          <ac:spMkLst>
            <pc:docMk/>
            <pc:sldMk cId="3627699735" sldId="268"/>
            <ac:spMk id="2" creationId="{2AD0161E-DD5C-C077-EF02-85D10DA9A240}"/>
          </ac:spMkLst>
        </pc:spChg>
        <pc:spChg chg="mod">
          <ac:chgData name="Wall, Justin - MRP-APHIS" userId="b07b3817-2938-4e05-91f5-66aed12e70ff" providerId="ADAL" clId="{134F238B-23AA-40D4-8F47-26C88CF1D03F}" dt="2024-10-08T19:33:42.294" v="137" actId="1076"/>
          <ac:spMkLst>
            <pc:docMk/>
            <pc:sldMk cId="3627699735" sldId="268"/>
            <ac:spMk id="3" creationId="{5FF67FC0-3C60-9384-0CB7-F6E6364880DF}"/>
          </ac:spMkLst>
        </pc:spChg>
        <pc:spChg chg="mod">
          <ac:chgData name="Wall, Justin - MRP-APHIS" userId="b07b3817-2938-4e05-91f5-66aed12e70ff" providerId="ADAL" clId="{134F238B-23AA-40D4-8F47-26C88CF1D03F}" dt="2024-10-08T19:33:38.267" v="136" actId="1076"/>
          <ac:spMkLst>
            <pc:docMk/>
            <pc:sldMk cId="3627699735" sldId="268"/>
            <ac:spMk id="9" creationId="{6EC4D11C-5C12-ED9A-F4D6-3D463BC916D1}"/>
          </ac:spMkLst>
        </pc:spChg>
        <pc:picChg chg="add mod">
          <ac:chgData name="Wall, Justin - MRP-APHIS" userId="b07b3817-2938-4e05-91f5-66aed12e70ff" providerId="ADAL" clId="{134F238B-23AA-40D4-8F47-26C88CF1D03F}" dt="2024-10-08T19:33:33.654" v="135" actId="1076"/>
          <ac:picMkLst>
            <pc:docMk/>
            <pc:sldMk cId="3627699735" sldId="268"/>
            <ac:picMk id="6" creationId="{DBB180EF-97EA-A3CC-0BCF-70863D513AE6}"/>
          </ac:picMkLst>
        </pc:picChg>
        <pc:picChg chg="del">
          <ac:chgData name="Wall, Justin - MRP-APHIS" userId="b07b3817-2938-4e05-91f5-66aed12e70ff" providerId="ADAL" clId="{134F238B-23AA-40D4-8F47-26C88CF1D03F}" dt="2024-10-08T19:31:49.462" v="128" actId="478"/>
          <ac:picMkLst>
            <pc:docMk/>
            <pc:sldMk cId="3627699735" sldId="268"/>
            <ac:picMk id="11" creationId="{FC40D4C6-3F30-FC90-36A7-4DD214AD65D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349C2-4480-489C-BC02-93D0341CC2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492A94-FE97-41F2-9BFB-1880E3A873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E8392-964C-4B81-AFAC-FFE2076AA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CD7D45-D71D-42F7-BF75-4073B0E6B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161C9-83EA-4231-9AC3-98A1D560B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160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AD9F2-A64F-479B-8313-89100C076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23B5BD-CFB7-495A-9D34-7899BDF919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977F0-F8CC-47F0-8648-DADB90763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4546BC-EC32-4BF8-9DA7-8CA231CB0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3B8436-2945-49BC-BEF1-96E3A1984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502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10AC9A-E5CF-4C3F-B231-1EFA1C91FB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2677D-074F-43DB-838A-405FB0D641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182FEB-C96A-4C48-A674-AA9283D7A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D7CD39-49DB-4D7D-8A33-D171D811F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B10D-E073-4B12-8A55-7CC642513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410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BCA44-7EAA-4DFB-849C-CDA163E65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4BA19-759D-4196-806E-62BBBF27A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3C7B9-E876-4826-8303-CEDDB6694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3253E1-140A-41C6-9FD8-7EB516598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75E60E-BFF6-443F-A565-3FE314F40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774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11359-BD1B-48C1-9E18-E1B4FBC58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2639D4-9876-4903-BF5B-D65E74A6E4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E3B39-1C9B-40D5-8ABE-D68F63B4D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EECA8-5723-4BF5-B12F-9B537C254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E5841-F992-4C30-942C-577F94E94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824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335DF-4771-4E25-9EB4-2ABE514EA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FA060-F121-404E-893D-016DAB0796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7ACC42-E791-481E-9FF6-A7B901365B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71D2C-4CF4-4331-B2B7-BE9F8595A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42010D-498A-414D-AF9A-2756BC475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A21471-4DE8-4290-9D3E-C3D55E3EC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925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FBC68-361C-4A45-B923-437332874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4DDE31-7B3D-4BD1-BA7D-6A31548BD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BD3EA-6F36-4363-99D9-4DC859372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14A206-FF9C-4A22-88AD-13D7444D14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67708F-3462-46A0-8F88-4537324DC1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A4D171-EA91-47DB-860F-A90C636FC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01C01B-0147-4C0D-A8C6-D967B2F1C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7276E9-72CB-46B5-8D81-3A35BE476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392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42DF8-B9A9-4C85-9B7B-F5C0062BD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F5443D-1FE7-4A84-81E8-8B75A8803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C3C4F9-CFB8-4800-A430-CB013E323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EA2C01-181C-4EBF-BF76-56F16F72F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79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5805A3-8E76-4BEF-AC9C-BF2BFF6FA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38B5CD-4345-459E-923D-4953DD75F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1F769E-6F69-4B77-AB59-9683394D7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587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9691A-0B9C-4913-9488-2AE109609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78E8E-33BB-4C6B-BE2D-07EE77B8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4508AE-CCB2-4C74-9CDA-31275DC7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F805EE-51DE-4A64-9743-A5DA7B537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FB0910-3946-43D4-9EB0-D097FF27B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004967-E51B-43A9-82B4-2428D2917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677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937D7-37AB-457C-94F1-7B1E4E78D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4034A7-C6D0-4C45-9B0C-1E2672543C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7E907-BE2F-46D3-A148-7C8E755888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589FF1-0B38-494A-ACAD-526987770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A20D1-C48D-4D6D-90C3-5C897E70A47A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3B23E3-D2D9-486A-9870-140FF317B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1ED09B-29F0-444D-8ABB-22EF533FA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430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AC3132-00FC-4ADE-A2C6-A22E09077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D4617-D94E-41B6-9FA3-A48D15384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F633E-18E3-48A9-BCBD-FCB9B5F1BF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A20D1-C48D-4D6D-90C3-5C897E70A47A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34506-F145-4899-BE8B-6B54B2367D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0F751-D832-4DCD-ACE2-3A723A9CCF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7E680-71FF-44DA-8726-CE9EC60570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32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justin.b.wall@usda.gov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3B9073-BDC0-437A-B397-1860639BA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BF5077-1F33-450F-BFF1-5FB7FDD2B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 descr="USDA Animal and Plant Health Inspection Service logo">
            <a:extLst>
              <a:ext uri="{FF2B5EF4-FFF2-40B4-BE49-F238E27FC236}">
                <a16:creationId xmlns:a16="http://schemas.microsoft.com/office/drawing/2014/main" id="{6BADA643-5D0D-4A43-BC80-A8A3EA506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572" y="4395037"/>
            <a:ext cx="10515600" cy="1325563"/>
          </a:xfrm>
        </p:spPr>
        <p:txBody>
          <a:bodyPr>
            <a:normAutofit/>
          </a:bodyPr>
          <a:lstStyle/>
          <a:p>
            <a:r>
              <a:rPr kumimoji="0" lang="en-GB" sz="3800" b="0" i="0" u="none" strike="noStrike" kern="1200" cap="none" spc="0" normalizeH="0" baseline="0" noProof="0" dirty="0">
                <a:ln>
                  <a:noFill/>
                </a:ln>
                <a:solidFill>
                  <a:srgbClr val="00825F"/>
                </a:solidFill>
                <a:effectLst/>
                <a:uLnTx/>
                <a:uFillTx/>
                <a:latin typeface="Georgia" charset="0"/>
              </a:rPr>
              <a:t>U.S. Experience with the Use of a Systems Approach for Import Purposes </a:t>
            </a:r>
            <a:endParaRPr lang="en-US" sz="3600" dirty="0">
              <a:latin typeface="+mn-lt"/>
            </a:endParaRPr>
          </a:p>
        </p:txBody>
      </p:sp>
      <p:pic>
        <p:nvPicPr>
          <p:cNvPr id="8" name="Picture 7" descr="A cactus in a desert">
            <a:extLst>
              <a:ext uri="{FF2B5EF4-FFF2-40B4-BE49-F238E27FC236}">
                <a16:creationId xmlns:a16="http://schemas.microsoft.com/office/drawing/2014/main" id="{3ACA90CE-F361-0244-3855-0D6D9B73E6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72" y="945135"/>
            <a:ext cx="10082018" cy="337203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7CBA91F-7623-9622-5E3F-31DB447DF433}"/>
              </a:ext>
            </a:extLst>
          </p:cNvPr>
          <p:cNvSpPr txBox="1"/>
          <p:nvPr/>
        </p:nvSpPr>
        <p:spPr>
          <a:xfrm>
            <a:off x="1005056" y="5593702"/>
            <a:ext cx="6094070" cy="397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Fresh Dragon Fruit Imports from Central America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6A7337-A107-F0FE-7981-F7569A6F2527}"/>
              </a:ext>
            </a:extLst>
          </p:cNvPr>
          <p:cNvSpPr txBox="1"/>
          <p:nvPr/>
        </p:nvSpPr>
        <p:spPr>
          <a:xfrm>
            <a:off x="9106203" y="4264809"/>
            <a:ext cx="2084225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/>
              <a:t>The beauty of the Sonoran Desert. Tucson, Arizona.CC BY 2.0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C9F9F1-DABA-4C5F-AD76-506D1205229C}"/>
              </a:ext>
            </a:extLst>
          </p:cNvPr>
          <p:cNvSpPr txBox="1"/>
          <p:nvPr/>
        </p:nvSpPr>
        <p:spPr>
          <a:xfrm>
            <a:off x="1001572" y="6069659"/>
            <a:ext cx="6097554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NAPPO 2024 – Tucson, Arizona</a:t>
            </a: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4706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3B9073-BDC0-437A-B397-1860639BA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BF5077-1F33-450F-BFF1-5FB7FDD2B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ubtitle 2">
            <a:extLst>
              <a:ext uri="{FF2B5EF4-FFF2-40B4-BE49-F238E27FC236}">
                <a16:creationId xmlns:a16="http://schemas.microsoft.com/office/drawing/2014/main" id="{69376064-2305-C937-634E-559DA02CFB94}"/>
              </a:ext>
            </a:extLst>
          </p:cNvPr>
          <p:cNvSpPr txBox="1">
            <a:spLocks/>
          </p:cNvSpPr>
          <p:nvPr/>
        </p:nvSpPr>
        <p:spPr>
          <a:xfrm>
            <a:off x="0" y="1052124"/>
            <a:ext cx="8256240" cy="2346585"/>
          </a:xfrm>
          <a:prstGeom prst="rect">
            <a:avLst/>
          </a:prstGeom>
        </p:spPr>
        <p:txBody>
          <a:bodyPr lIns="540000" tIns="0" rIns="360000" anchor="t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SzPct val="11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Font typeface=".AppleSystemUIFont" charset="-12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92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AppleSystemUIFont" charset="-12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44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>
                  <a:lumMod val="50000"/>
                </a:schemeClr>
              </a:buClr>
              <a:buFont typeface=".AppleSystemUIFont" charset="-120"/>
              <a:buChar char="–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United States uses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Multistep process for market access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ISPM standards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Stakeholder feedback on pest risk analysis (PRA)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 to develop risk management measures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A4EC5D8-9C8C-29F3-30EA-4A7B2B79B916}"/>
              </a:ext>
            </a:extLst>
          </p:cNvPr>
          <p:cNvSpPr txBox="1">
            <a:spLocks/>
          </p:cNvSpPr>
          <p:nvPr/>
        </p:nvSpPr>
        <p:spPr>
          <a:xfrm>
            <a:off x="0" y="1066472"/>
            <a:ext cx="7986304" cy="296840"/>
          </a:xfrm>
          <a:prstGeom prst="rect">
            <a:avLst/>
          </a:prstGeom>
          <a:noFill/>
        </p:spPr>
        <p:txBody>
          <a:bodyPr vert="horz" lIns="540000" tIns="0" rIns="36000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rgbClr val="00825F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825F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Developing phytosanitary import requirements</a:t>
            </a:r>
            <a:endParaRPr kumimoji="0" lang="en-IT" sz="2200" b="1" i="0" u="none" strike="noStrike" kern="1200" cap="none" spc="0" normalizeH="0" baseline="0" noProof="0" dirty="0">
              <a:ln>
                <a:noFill/>
              </a:ln>
              <a:solidFill>
                <a:srgbClr val="00825F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pic>
        <p:nvPicPr>
          <p:cNvPr id="11" name="Picture Placeholder 12">
            <a:extLst>
              <a:ext uri="{FF2B5EF4-FFF2-40B4-BE49-F238E27FC236}">
                <a16:creationId xmlns:a16="http://schemas.microsoft.com/office/drawing/2014/main" id="{17880605-D994-F575-A0F0-7BBFB4BC90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" b="2"/>
          <a:stretch>
            <a:fillRect/>
          </a:stretch>
        </p:blipFill>
        <p:spPr>
          <a:xfrm>
            <a:off x="8050593" y="1350659"/>
            <a:ext cx="3384376" cy="1984113"/>
          </a:xfrm>
          <a:prstGeom prst="rect">
            <a:avLst/>
          </a:prstGeom>
          <a:solidFill>
            <a:sysClr val="window" lastClr="FFFFFF">
              <a:lumMod val="95000"/>
            </a:sysClr>
          </a:solidFill>
        </p:spPr>
      </p:pic>
      <p:pic>
        <p:nvPicPr>
          <p:cNvPr id="12" name="Picture Placeholder 13">
            <a:extLst>
              <a:ext uri="{FF2B5EF4-FFF2-40B4-BE49-F238E27FC236}">
                <a16:creationId xmlns:a16="http://schemas.microsoft.com/office/drawing/2014/main" id="{C30DEC6C-CF38-A392-5DF2-6FADC550ED7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365" b="6365"/>
          <a:stretch>
            <a:fillRect/>
          </a:stretch>
        </p:blipFill>
        <p:spPr>
          <a:xfrm>
            <a:off x="8081968" y="4256591"/>
            <a:ext cx="3384376" cy="1984113"/>
          </a:xfrm>
          <a:prstGeom prst="rect">
            <a:avLst/>
          </a:prstGeom>
          <a:solidFill>
            <a:sysClr val="window" lastClr="FFFFFF">
              <a:lumMod val="95000"/>
            </a:sysClr>
          </a:solidFill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0C94A60-1768-3D6D-723B-E69885470450}"/>
              </a:ext>
            </a:extLst>
          </p:cNvPr>
          <p:cNvSpPr txBox="1"/>
          <p:nvPr/>
        </p:nvSpPr>
        <p:spPr>
          <a:xfrm>
            <a:off x="9410700" y="3286346"/>
            <a:ext cx="2362200" cy="190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© Raimond Spekking / CC BY-SA 4.0 (via Wikimedia Commons)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729F73-64E0-7DA7-DF63-4A744CA647EB}"/>
              </a:ext>
            </a:extLst>
          </p:cNvPr>
          <p:cNvSpPr txBox="1"/>
          <p:nvPr/>
        </p:nvSpPr>
        <p:spPr>
          <a:xfrm>
            <a:off x="10419015" y="6197624"/>
            <a:ext cx="122308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Creative Commons Zero - CC0</a:t>
            </a: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CCA11773-0C6F-36FC-554E-24FEAF129F68}"/>
              </a:ext>
            </a:extLst>
          </p:cNvPr>
          <p:cNvSpPr txBox="1">
            <a:spLocks/>
          </p:cNvSpPr>
          <p:nvPr/>
        </p:nvSpPr>
        <p:spPr>
          <a:xfrm>
            <a:off x="0" y="3875242"/>
            <a:ext cx="8316600" cy="296840"/>
          </a:xfrm>
          <a:prstGeom prst="rect">
            <a:avLst/>
          </a:prstGeom>
          <a:noFill/>
        </p:spPr>
        <p:txBody>
          <a:bodyPr vert="horz" lIns="540000" tIns="0" rIns="36000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rgbClr val="00825F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825F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Key methodologies, frameworks, and strategies employed</a:t>
            </a:r>
            <a:endParaRPr kumimoji="0" lang="en-IT" sz="2200" b="1" i="0" u="none" strike="noStrike" kern="1200" cap="none" spc="0" normalizeH="0" baseline="0" noProof="0" dirty="0">
              <a:ln>
                <a:noFill/>
              </a:ln>
              <a:solidFill>
                <a:srgbClr val="00825F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9BA520-9B35-5562-3234-F9276A673CB4}"/>
              </a:ext>
            </a:extLst>
          </p:cNvPr>
          <p:cNvSpPr txBox="1"/>
          <p:nvPr/>
        </p:nvSpPr>
        <p:spPr>
          <a:xfrm>
            <a:off x="479952" y="4236727"/>
            <a:ext cx="7602016" cy="2267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PRA standards in ISPM 2, ISPM 11</a:t>
            </a:r>
          </a:p>
          <a:p>
            <a:pPr marL="342900" marR="0" lvl="0" indent="-3429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Systems approach standards in ISPM 14 and ISPM 35 (fruit flies)</a:t>
            </a:r>
          </a:p>
          <a:p>
            <a:pPr marL="342900" marR="0" lvl="0" indent="-3429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FAO/IAEA manual </a:t>
            </a:r>
            <a:r>
              <a:rPr kumimoji="0" lang="en-US" sz="20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Trapping Guidelines for Area-wide Fruit Fly </a:t>
            </a:r>
            <a:r>
              <a:rPr kumimoji="0" lang="en-US" sz="20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Programmes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Stakeholder/country consultation</a:t>
            </a:r>
          </a:p>
          <a:p>
            <a:pPr marL="342900" marR="0" lvl="0" indent="-3429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Operational work plan</a:t>
            </a:r>
          </a:p>
        </p:txBody>
      </p:sp>
    </p:spTree>
    <p:extLst>
      <p:ext uri="{BB962C8B-B14F-4D97-AF65-F5344CB8AC3E}">
        <p14:creationId xmlns:p14="http://schemas.microsoft.com/office/powerpoint/2010/main" val="3767100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3B9073-BDC0-437A-B397-1860639BA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BF5077-1F33-450F-BFF1-5FB7FDD2B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1">
            <a:extLst>
              <a:ext uri="{FF2B5EF4-FFF2-40B4-BE49-F238E27FC236}">
                <a16:creationId xmlns:a16="http://schemas.microsoft.com/office/drawing/2014/main" id="{D89C522C-5EA4-17CB-4F7C-BEE0E2027242}"/>
              </a:ext>
            </a:extLst>
          </p:cNvPr>
          <p:cNvSpPr txBox="1">
            <a:spLocks/>
          </p:cNvSpPr>
          <p:nvPr/>
        </p:nvSpPr>
        <p:spPr>
          <a:xfrm>
            <a:off x="-1" y="1980000"/>
            <a:ext cx="7376179" cy="4176457"/>
          </a:xfrm>
          <a:prstGeom prst="rect">
            <a:avLst/>
          </a:prstGeom>
        </p:spPr>
        <p:txBody>
          <a:bodyPr lIns="540000" tIns="0" rIns="360000" anchor="t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SzPct val="11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Font typeface=".AppleSystemUIFont" charset="-12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92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AppleSystemUIFont" charset="-12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44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>
                  <a:lumMod val="50000"/>
                </a:schemeClr>
              </a:buClr>
              <a:buFont typeface=".AppleSystemUIFont" charset="-120"/>
              <a:buChar char="–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Commercially produced fresh dragon fruit (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Selenicereus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spp.)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from Central America to the continental United States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Pests that require risk mitigation measures: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Anastrepha ludens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(Diptera: Tephritidae)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Ceratitis capitata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(Diptera: Tephritidae)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 identified two quarantine pests that are highly likely to follow the import pathway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IT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B570023-D2F0-2DC5-1CEE-EFDDF3A679B8}"/>
              </a:ext>
            </a:extLst>
          </p:cNvPr>
          <p:cNvSpPr txBox="1">
            <a:spLocks/>
          </p:cNvSpPr>
          <p:nvPr/>
        </p:nvSpPr>
        <p:spPr>
          <a:xfrm>
            <a:off x="-10800" y="1620000"/>
            <a:ext cx="7120246" cy="296840"/>
          </a:xfrm>
          <a:prstGeom prst="rect">
            <a:avLst/>
          </a:prstGeom>
          <a:noFill/>
        </p:spPr>
        <p:txBody>
          <a:bodyPr vert="horz" lIns="540000" tIns="0" rIns="36000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rgbClr val="00825F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00825F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Overview of systems approach</a:t>
            </a:r>
            <a:endParaRPr kumimoji="0" lang="en-IT" sz="2200" b="1" i="0" u="none" strike="noStrike" kern="1200" cap="none" spc="0" normalizeH="0" baseline="0" noProof="0" dirty="0">
              <a:ln>
                <a:noFill/>
              </a:ln>
              <a:solidFill>
                <a:srgbClr val="00825F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79DE7B-E86B-6FCC-B29C-AABD4CD8D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1620000"/>
            <a:ext cx="348615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4F781B4-0688-F938-79DF-C5781D740D3C}"/>
              </a:ext>
            </a:extLst>
          </p:cNvPr>
          <p:cNvSpPr txBox="1"/>
          <p:nvPr/>
        </p:nvSpPr>
        <p:spPr>
          <a:xfrm>
            <a:off x="10191750" y="6238653"/>
            <a:ext cx="14478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Photo by Marco Gonzalez – USDA_APHIS</a:t>
            </a:r>
          </a:p>
        </p:txBody>
      </p:sp>
    </p:spTree>
    <p:extLst>
      <p:ext uri="{BB962C8B-B14F-4D97-AF65-F5344CB8AC3E}">
        <p14:creationId xmlns:p14="http://schemas.microsoft.com/office/powerpoint/2010/main" val="2290482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3B9073-BDC0-437A-B397-1860639BA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BF5077-1F33-450F-BFF1-5FB7FDD2B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2">
            <a:extLst>
              <a:ext uri="{FF2B5EF4-FFF2-40B4-BE49-F238E27FC236}">
                <a16:creationId xmlns:a16="http://schemas.microsoft.com/office/drawing/2014/main" id="{DFF6CACF-20C4-BCFC-C539-7980194C152A}"/>
              </a:ext>
            </a:extLst>
          </p:cNvPr>
          <p:cNvSpPr txBox="1">
            <a:spLocks/>
          </p:cNvSpPr>
          <p:nvPr/>
        </p:nvSpPr>
        <p:spPr>
          <a:xfrm>
            <a:off x="0" y="2691443"/>
            <a:ext cx="4811400" cy="4176457"/>
          </a:xfrm>
          <a:prstGeom prst="rect">
            <a:avLst/>
          </a:prstGeom>
        </p:spPr>
        <p:txBody>
          <a:bodyPr lIns="540000" tIns="0" rIns="360000" anchor="t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SzPct val="11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Font typeface=".AppleSystemUIFont" charset="-12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92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AppleSystemUIFont" charset="-12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44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>
                  <a:lumMod val="50000"/>
                </a:schemeClr>
              </a:buClr>
              <a:buFont typeface=".AppleSystemUIFont" charset="-120"/>
              <a:buChar char="–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Pre-harvest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NPPO approves and registers sites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Places of production with low pest prevalence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Crop must be unshaded during the day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Buffer area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 non-host material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Field sanitation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B02EA8B-E7AC-C682-B19F-85F867B29C06}"/>
              </a:ext>
            </a:extLst>
          </p:cNvPr>
          <p:cNvSpPr txBox="1">
            <a:spLocks/>
          </p:cNvSpPr>
          <p:nvPr/>
        </p:nvSpPr>
        <p:spPr>
          <a:xfrm>
            <a:off x="0" y="1227903"/>
            <a:ext cx="7986304" cy="296840"/>
          </a:xfrm>
          <a:prstGeom prst="rect">
            <a:avLst/>
          </a:prstGeom>
          <a:noFill/>
        </p:spPr>
        <p:txBody>
          <a:bodyPr vert="horz" lIns="540000" tIns="0" rIns="36000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rgbClr val="00825F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825F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Mitigation measures in the systems approach</a:t>
            </a:r>
            <a:endParaRPr kumimoji="0" lang="en-IT" sz="2200" b="1" i="0" u="none" strike="noStrike" kern="1200" cap="none" spc="0" normalizeH="0" baseline="0" noProof="0" dirty="0">
              <a:ln>
                <a:noFill/>
              </a:ln>
              <a:solidFill>
                <a:srgbClr val="00825F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CE98A52-448C-0245-2ABC-6659B936C35C}"/>
              </a:ext>
            </a:extLst>
          </p:cNvPr>
          <p:cNvSpPr txBox="1">
            <a:spLocks/>
          </p:cNvSpPr>
          <p:nvPr/>
        </p:nvSpPr>
        <p:spPr>
          <a:xfrm>
            <a:off x="4642800" y="2691443"/>
            <a:ext cx="5638800" cy="4176457"/>
          </a:xfrm>
          <a:prstGeom prst="rect">
            <a:avLst/>
          </a:prstGeom>
        </p:spPr>
        <p:txBody>
          <a:bodyPr lIns="540000" tIns="0" rIns="360000" anchor="t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SzPct val="11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Font typeface=".AppleSystemUIFont" charset="-12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92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AppleSystemUIFont" charset="-12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44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>
                  <a:lumMod val="50000"/>
                </a:schemeClr>
              </a:buClr>
              <a:buFont typeface=".AppleSystemUIFont" charset="-120"/>
              <a:buChar char="–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Harvest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fallen fruit packed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Traceability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Pest exclusion during transport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4" descr="Image">
            <a:extLst>
              <a:ext uri="{FF2B5EF4-FFF2-40B4-BE49-F238E27FC236}">
                <a16:creationId xmlns:a16="http://schemas.microsoft.com/office/drawing/2014/main" id="{5B8A8B17-9192-7FD6-CD0F-655E30F56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096" y="1620000"/>
            <a:ext cx="1929008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2F30B70-1F3F-B7A8-1414-A993C30E35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17886" r="2439" b="22764"/>
          <a:stretch/>
        </p:blipFill>
        <p:spPr bwMode="auto">
          <a:xfrm>
            <a:off x="9551096" y="4050440"/>
            <a:ext cx="1929008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3509B00-67F8-6A86-1BB4-261154E6FE38}"/>
              </a:ext>
            </a:extLst>
          </p:cNvPr>
          <p:cNvSpPr txBox="1"/>
          <p:nvPr/>
        </p:nvSpPr>
        <p:spPr>
          <a:xfrm>
            <a:off x="441226" y="1611711"/>
            <a:ext cx="8991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Commodities may require combined mitigation measures in pre-planting, pre-harvest, harvest, post-harvest, and transportation and distribution phases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3C82C8-3A0E-1802-5930-3747C9CCFC83}"/>
              </a:ext>
            </a:extLst>
          </p:cNvPr>
          <p:cNvSpPr txBox="1"/>
          <p:nvPr/>
        </p:nvSpPr>
        <p:spPr>
          <a:xfrm>
            <a:off x="10122330" y="6135231"/>
            <a:ext cx="14478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Photo by Marco Gonzalez – USDA_APHIS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146D0F-7A9F-C7A8-C953-86C9815D8D47}"/>
              </a:ext>
            </a:extLst>
          </p:cNvPr>
          <p:cNvSpPr txBox="1"/>
          <p:nvPr/>
        </p:nvSpPr>
        <p:spPr>
          <a:xfrm>
            <a:off x="10117665" y="3700760"/>
            <a:ext cx="14478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Photo by Marco Gonzalez – USDA_APHIS</a:t>
            </a:r>
          </a:p>
        </p:txBody>
      </p:sp>
    </p:spTree>
    <p:extLst>
      <p:ext uri="{BB962C8B-B14F-4D97-AF65-F5344CB8AC3E}">
        <p14:creationId xmlns:p14="http://schemas.microsoft.com/office/powerpoint/2010/main" val="3799499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3B9073-BDC0-437A-B397-1860639BA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BF5077-1F33-450F-BFF1-5FB7FDD2B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1">
            <a:extLst>
              <a:ext uri="{FF2B5EF4-FFF2-40B4-BE49-F238E27FC236}">
                <a16:creationId xmlns:a16="http://schemas.microsoft.com/office/drawing/2014/main" id="{BC7EAAA0-B5FD-3E91-B704-3F5008074B7D}"/>
              </a:ext>
            </a:extLst>
          </p:cNvPr>
          <p:cNvSpPr txBox="1">
            <a:spLocks/>
          </p:cNvSpPr>
          <p:nvPr/>
        </p:nvSpPr>
        <p:spPr>
          <a:xfrm>
            <a:off x="0" y="2286000"/>
            <a:ext cx="7104112" cy="3870457"/>
          </a:xfrm>
          <a:prstGeom prst="rect">
            <a:avLst/>
          </a:prstGeom>
        </p:spPr>
        <p:txBody>
          <a:bodyPr lIns="540000" tIns="0" rIns="360000" anchor="t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SzPct val="11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Font typeface=".AppleSystemUIFont" charset="-12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92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AppleSystemUIFont" charset="-12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44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>
                  <a:lumMod val="50000"/>
                </a:schemeClr>
              </a:buClr>
              <a:buFont typeface=".AppleSystemUIFont" charset="-120"/>
              <a:buChar char="–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Post-harvest/ Transportation and Distribution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Packed within 24 hours of harvest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NPPO approves and registers packinghouse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Pest-exclusionary material and measures in packinghouse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Phytosanitary inspection and sampling</a:t>
            </a:r>
          </a:p>
          <a:p>
            <a:pPr marL="5229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92C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Visual inspection for surface pests and damage</a:t>
            </a:r>
          </a:p>
          <a:p>
            <a:pPr marL="5229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92C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Fruit cutting for detection of internal feeding pests</a:t>
            </a:r>
          </a:p>
          <a:p>
            <a:pPr marL="5229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92C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Phytosanitary Certificate with additional declaration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Safeguarded until arrival in continental US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IT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A554B6D-93EE-F5F1-F08C-AEE9F835B310}"/>
              </a:ext>
            </a:extLst>
          </p:cNvPr>
          <p:cNvSpPr txBox="1">
            <a:spLocks/>
          </p:cNvSpPr>
          <p:nvPr/>
        </p:nvSpPr>
        <p:spPr>
          <a:xfrm>
            <a:off x="-11114" y="1619250"/>
            <a:ext cx="7631113" cy="296863"/>
          </a:xfrm>
          <a:prstGeom prst="rect">
            <a:avLst/>
          </a:prstGeom>
          <a:noFill/>
        </p:spPr>
        <p:txBody>
          <a:bodyPr vert="horz" lIns="540000" tIns="0" rIns="36000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rgbClr val="00825F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00825F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Mitigation measures in the systems approach (continued)</a:t>
            </a:r>
            <a:endParaRPr kumimoji="0" lang="en-IT" sz="2200" b="1" i="0" u="none" strike="noStrike" kern="1200" cap="none" spc="0" normalizeH="0" baseline="0" noProof="0" dirty="0">
              <a:ln>
                <a:noFill/>
              </a:ln>
              <a:solidFill>
                <a:srgbClr val="00825F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pic>
        <p:nvPicPr>
          <p:cNvPr id="4" name="Picture 2" descr="Image">
            <a:extLst>
              <a:ext uri="{FF2B5EF4-FFF2-40B4-BE49-F238E27FC236}">
                <a16:creationId xmlns:a16="http://schemas.microsoft.com/office/drawing/2014/main" id="{19E9F4A2-69CC-DA75-7BAA-04BD39E146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" b="40000"/>
          <a:stretch/>
        </p:blipFill>
        <p:spPr bwMode="auto">
          <a:xfrm>
            <a:off x="8763000" y="4023686"/>
            <a:ext cx="2895600" cy="212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Image">
            <a:extLst>
              <a:ext uri="{FF2B5EF4-FFF2-40B4-BE49-F238E27FC236}">
                <a16:creationId xmlns:a16="http://schemas.microsoft.com/office/drawing/2014/main" id="{92109429-0594-1FEB-EC5B-523763CCFD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" b="41667"/>
          <a:stretch/>
        </p:blipFill>
        <p:spPr bwMode="auto">
          <a:xfrm>
            <a:off x="8763000" y="1619250"/>
            <a:ext cx="2895600" cy="212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7A63970-3E7D-88CC-DAA2-5252EBC5A48D}"/>
              </a:ext>
            </a:extLst>
          </p:cNvPr>
          <p:cNvSpPr txBox="1"/>
          <p:nvPr/>
        </p:nvSpPr>
        <p:spPr>
          <a:xfrm>
            <a:off x="10287000" y="3695492"/>
            <a:ext cx="14478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Photo by Marco Gonzalez – USDA_APHIS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27F4FB-7D34-3453-40FA-1246F99C8909}"/>
              </a:ext>
            </a:extLst>
          </p:cNvPr>
          <p:cNvSpPr txBox="1"/>
          <p:nvPr/>
        </p:nvSpPr>
        <p:spPr>
          <a:xfrm>
            <a:off x="10287000" y="6105988"/>
            <a:ext cx="144780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Photo by Marco Gonzalez – USDA_APHIS</a:t>
            </a:r>
          </a:p>
        </p:txBody>
      </p:sp>
    </p:spTree>
    <p:extLst>
      <p:ext uri="{BB962C8B-B14F-4D97-AF65-F5344CB8AC3E}">
        <p14:creationId xmlns:p14="http://schemas.microsoft.com/office/powerpoint/2010/main" val="736751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3B9073-BDC0-437A-B397-1860639BA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BF5077-1F33-450F-BFF1-5FB7FDD2B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ubtitle 1">
            <a:extLst>
              <a:ext uri="{FF2B5EF4-FFF2-40B4-BE49-F238E27FC236}">
                <a16:creationId xmlns:a16="http://schemas.microsoft.com/office/drawing/2014/main" id="{0179356C-5023-FEEE-6728-6CC13E69EF60}"/>
              </a:ext>
            </a:extLst>
          </p:cNvPr>
          <p:cNvSpPr txBox="1">
            <a:spLocks/>
          </p:cNvSpPr>
          <p:nvPr/>
        </p:nvSpPr>
        <p:spPr>
          <a:xfrm>
            <a:off x="0" y="1676400"/>
            <a:ext cx="11049000" cy="2133600"/>
          </a:xfrm>
          <a:prstGeom prst="rect">
            <a:avLst/>
          </a:prstGeom>
        </p:spPr>
        <p:txBody>
          <a:bodyPr lIns="540000" tIns="0" rIns="360000" anchor="t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SzPct val="11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Font typeface=".AppleSystemUIFont" charset="-12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92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AppleSystemUIFont" charset="-12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44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>
                  <a:lumMod val="50000"/>
                </a:schemeClr>
              </a:buClr>
              <a:buFont typeface=".AppleSystemUIFont" charset="-120"/>
              <a:buChar char="–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Monitoring of import data</a:t>
            </a:r>
          </a:p>
          <a:p>
            <a:pPr marL="5229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92C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Pest interception data at the port of entry</a:t>
            </a:r>
          </a:p>
          <a:p>
            <a:pPr marL="5229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92C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Other noncompliance issues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Pest detection data in exporting country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Audits (site visits and records review)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IT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4B16F2-1771-4343-5906-1FD2B7D4AB34}"/>
              </a:ext>
            </a:extLst>
          </p:cNvPr>
          <p:cNvSpPr txBox="1">
            <a:spLocks/>
          </p:cNvSpPr>
          <p:nvPr/>
        </p:nvSpPr>
        <p:spPr>
          <a:xfrm>
            <a:off x="0" y="1600200"/>
            <a:ext cx="7120246" cy="296840"/>
          </a:xfrm>
          <a:prstGeom prst="rect">
            <a:avLst/>
          </a:prstGeom>
          <a:noFill/>
        </p:spPr>
        <p:txBody>
          <a:bodyPr vert="horz" lIns="540000" tIns="0" rIns="36000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rgbClr val="00825F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825F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Analysis of successful outcomes and impacts</a:t>
            </a:r>
            <a:endParaRPr kumimoji="0" lang="en-IT" sz="2200" b="1" i="0" u="none" strike="noStrike" kern="1200" cap="none" spc="0" normalizeH="0" baseline="0" noProof="0" dirty="0">
              <a:ln>
                <a:noFill/>
              </a:ln>
              <a:solidFill>
                <a:srgbClr val="00825F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BF504B14-E432-CCB4-192E-E7717B72BC39}"/>
              </a:ext>
            </a:extLst>
          </p:cNvPr>
          <p:cNvSpPr txBox="1">
            <a:spLocks/>
          </p:cNvSpPr>
          <p:nvPr/>
        </p:nvSpPr>
        <p:spPr>
          <a:xfrm>
            <a:off x="-4665" y="4370414"/>
            <a:ext cx="8001000" cy="304800"/>
          </a:xfrm>
          <a:prstGeom prst="rect">
            <a:avLst/>
          </a:prstGeom>
          <a:noFill/>
        </p:spPr>
        <p:txBody>
          <a:bodyPr vert="horz" lIns="540000" tIns="0" rIns="36000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rgbClr val="00825F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825F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Current status of the Central American dragon fruit program</a:t>
            </a:r>
            <a:endParaRPr kumimoji="0" lang="en-IT" sz="2200" b="1" i="0" u="none" strike="noStrike" kern="1200" cap="none" spc="0" normalizeH="0" baseline="0" noProof="0" dirty="0">
              <a:ln>
                <a:noFill/>
              </a:ln>
              <a:solidFill>
                <a:srgbClr val="00825F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8" name="Subtitle 1">
            <a:extLst>
              <a:ext uri="{FF2B5EF4-FFF2-40B4-BE49-F238E27FC236}">
                <a16:creationId xmlns:a16="http://schemas.microsoft.com/office/drawing/2014/main" id="{F1DC7A91-953C-6D6F-24D4-FC9587DB8597}"/>
              </a:ext>
            </a:extLst>
          </p:cNvPr>
          <p:cNvSpPr txBox="1">
            <a:spLocks/>
          </p:cNvSpPr>
          <p:nvPr/>
        </p:nvSpPr>
        <p:spPr>
          <a:xfrm>
            <a:off x="4665" y="3962400"/>
            <a:ext cx="11049000" cy="2133600"/>
          </a:xfrm>
          <a:prstGeom prst="rect">
            <a:avLst/>
          </a:prstGeom>
        </p:spPr>
        <p:txBody>
          <a:bodyPr lIns="540000" tIns="0" rIns="360000" anchor="t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SzPct val="11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Font typeface=".AppleSystemUIFont" charset="-12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92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AppleSystemUIFont" charset="-12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44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>
                  <a:lumMod val="50000"/>
                </a:schemeClr>
              </a:buClr>
              <a:buFont typeface=".AppleSystemUIFont" charset="-120"/>
              <a:buChar char="–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ubtitle 1">
            <a:extLst>
              <a:ext uri="{FF2B5EF4-FFF2-40B4-BE49-F238E27FC236}">
                <a16:creationId xmlns:a16="http://schemas.microsoft.com/office/drawing/2014/main" id="{1ED961E6-02B9-B5E9-2717-6EB56EFED7E3}"/>
              </a:ext>
            </a:extLst>
          </p:cNvPr>
          <p:cNvSpPr txBox="1">
            <a:spLocks/>
          </p:cNvSpPr>
          <p:nvPr/>
        </p:nvSpPr>
        <p:spPr>
          <a:xfrm>
            <a:off x="0" y="4370414"/>
            <a:ext cx="11049000" cy="2133600"/>
          </a:xfrm>
          <a:prstGeom prst="rect">
            <a:avLst/>
          </a:prstGeom>
        </p:spPr>
        <p:txBody>
          <a:bodyPr lIns="540000" tIns="0" rIns="360000" anchor="t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SzPct val="110000"/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5792C9"/>
              </a:buClr>
              <a:buFont typeface=".AppleSystemUIFont" charset="-12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92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.AppleSystemUIFont" charset="-12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44000" indent="-216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>
                  <a:lumMod val="50000"/>
                </a:schemeClr>
              </a:buClr>
              <a:buFont typeface=".AppleSystemUIFont" charset="-120"/>
              <a:buChar char="–"/>
              <a:defRPr sz="20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Since 2019:</a:t>
            </a:r>
          </a:p>
          <a:p>
            <a:pPr marL="5229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92C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&lt;1% Action rate for quarantine pests</a:t>
            </a:r>
          </a:p>
          <a:p>
            <a:pPr marL="522900" marR="0" lvl="1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792C9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Zero interceptions of target pests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492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3B9073-BDC0-437A-B397-1860639BA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BF5077-1F33-450F-BFF1-5FB7FDD2B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5">
            <a:extLst>
              <a:ext uri="{FF2B5EF4-FFF2-40B4-BE49-F238E27FC236}">
                <a16:creationId xmlns:a16="http://schemas.microsoft.com/office/drawing/2014/main" id="{2AD0161E-DD5C-C077-EF02-85D10DA9A240}"/>
              </a:ext>
            </a:extLst>
          </p:cNvPr>
          <p:cNvSpPr txBox="1">
            <a:spLocks/>
          </p:cNvSpPr>
          <p:nvPr/>
        </p:nvSpPr>
        <p:spPr>
          <a:xfrm>
            <a:off x="-118000" y="4518672"/>
            <a:ext cx="6019800" cy="24482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it-IT" sz="6000" dirty="0">
                <a:solidFill>
                  <a:srgbClr val="00825F"/>
                </a:solidFill>
                <a:latin typeface="Georgia" panose="02040502050405020303" pitchFamily="18" charset="0"/>
              </a:rPr>
              <a:t>Thank you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FF67FC0-3C60-9384-0CB7-F6E6364880DF}"/>
              </a:ext>
            </a:extLst>
          </p:cNvPr>
          <p:cNvSpPr/>
          <p:nvPr/>
        </p:nvSpPr>
        <p:spPr>
          <a:xfrm>
            <a:off x="6737106" y="4942589"/>
            <a:ext cx="41148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altLang="en-US" sz="1600" b="1" dirty="0">
                <a:ea typeface="Arial Unicode MS" panose="020B0604020202020204" pitchFamily="34" charset="-128"/>
                <a:cs typeface="Arial" panose="020B0604020202020204" pitchFamily="34" charset="0"/>
              </a:rPr>
              <a:t>Justin Wall</a:t>
            </a:r>
            <a:br>
              <a:rPr lang="fr-FR" altLang="en-US" sz="1600" b="1" dirty="0"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fr-FR" altLang="en-US" sz="1600" dirty="0">
                <a:ea typeface="Arial Unicode MS" panose="020B0604020202020204" pitchFamily="34" charset="-128"/>
                <a:cs typeface="Arial" panose="020B0604020202020204" pitchFamily="34" charset="0"/>
              </a:rPr>
              <a:t>United States Department of Agriculture</a:t>
            </a:r>
          </a:p>
          <a:p>
            <a:pPr algn="r"/>
            <a:r>
              <a:rPr lang="fr-FR" altLang="en-US" sz="1600" dirty="0">
                <a:ea typeface="Arial Unicode MS" panose="020B0604020202020204" pitchFamily="34" charset="-128"/>
                <a:cs typeface="Arial" panose="020B0604020202020204" pitchFamily="34" charset="0"/>
              </a:rPr>
              <a:t>Animal and Plant Health Inspection Service </a:t>
            </a:r>
            <a:br>
              <a:rPr lang="fr-FR" altLang="en-US" sz="1600" dirty="0"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fr-FR" altLang="en-US" sz="1600" dirty="0">
                <a:ea typeface="Arial Unicode MS" panose="020B0604020202020204" pitchFamily="34" charset="-128"/>
                <a:cs typeface="Arial" panose="020B0604020202020204" pitchFamily="34" charset="0"/>
              </a:rPr>
              <a:t>Plant Protection and Quarantine</a:t>
            </a:r>
            <a:br>
              <a:rPr lang="fr-FR" altLang="en-US" sz="1600" dirty="0">
                <a:ea typeface="Arial Unicode MS" panose="020B0604020202020204" pitchFamily="34" charset="-128"/>
                <a:cs typeface="Arial" panose="020B0604020202020204" pitchFamily="34" charset="0"/>
              </a:rPr>
            </a:br>
            <a:r>
              <a:rPr lang="fr-FR" altLang="en-US" sz="1600" dirty="0">
                <a:ea typeface="Arial Unicode MS" panose="020B0604020202020204" pitchFamily="34" charset="-128"/>
                <a:cs typeface="Arial" panose="020B0604020202020204" pitchFamily="34" charset="0"/>
                <a:hlinkClick r:id="rId3"/>
              </a:rPr>
              <a:t>justin.b.wall@usda.gov</a:t>
            </a:r>
            <a:br>
              <a:rPr lang="en-US" sz="5400" dirty="0">
                <a:solidFill>
                  <a:schemeClr val="bg1"/>
                </a:solidFill>
              </a:rPr>
            </a:br>
            <a:endParaRPr lang="en-IT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C4D11C-5C12-ED9A-F4D6-3D463BC916D1}"/>
              </a:ext>
            </a:extLst>
          </p:cNvPr>
          <p:cNvSpPr txBox="1"/>
          <p:nvPr/>
        </p:nvSpPr>
        <p:spPr>
          <a:xfrm>
            <a:off x="9940439" y="4037335"/>
            <a:ext cx="1822935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/>
              <a:t>Sunset from Gates Pass, Eric McCarthy  CC BY-SA 2.0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B180EF-97EA-A3CC-0BCF-70863D513A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53" y="1018578"/>
            <a:ext cx="11469221" cy="305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6997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8" ma:contentTypeDescription="Create a new document." ma:contentTypeScope="" ma:versionID="61e50d27a94aff6ed0da6958732925b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1b297bcc931609e2c0ac29f3ebfb515b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Props1.xml><?xml version="1.0" encoding="utf-8"?>
<ds:datastoreItem xmlns:ds="http://schemas.openxmlformats.org/officeDocument/2006/customXml" ds:itemID="{0B1BA3ED-EBDE-45DE-B3B3-2AFE8DA248C4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3D68EAEC-4F3A-483A-98BF-F988F17A33C7}"/>
</file>

<file path=customXml/itemProps3.xml><?xml version="1.0" encoding="utf-8"?>
<ds:datastoreItem xmlns:ds="http://schemas.openxmlformats.org/officeDocument/2006/customXml" ds:itemID="{39C7A190-8309-4BA7-89CF-BDACC834BFAF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B73D3B97-32E4-456A-B42D-8E634AA65159}">
  <ds:schemaRefs>
    <ds:schemaRef ds:uri="http://purl.org/dc/elements/1.1/"/>
    <ds:schemaRef ds:uri="a3ed96a8-467e-4527-8959-e5b076dd4060"/>
    <ds:schemaRef ds:uri="946b1f3c-ad30-4bca-9395-c2c4ea552107"/>
    <ds:schemaRef ds:uri="cd9cd9d3-3ff1-4480-b573-9dcb87ac1ab3"/>
    <ds:schemaRef ds:uri="http://purl.org/dc/terms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458</Words>
  <Application>Microsoft Office PowerPoint</Application>
  <PresentationFormat>Widescreen</PresentationFormat>
  <Paragraphs>71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 Unicode MS</vt:lpstr>
      <vt:lpstr>Calibri</vt:lpstr>
      <vt:lpstr>Calibri Light</vt:lpstr>
      <vt:lpstr>Georgia</vt:lpstr>
      <vt:lpstr>Office Theme</vt:lpstr>
      <vt:lpstr>U.S. Experience with the Use of a Systems Approach for Import Purposes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Curlett, Heather L - APHIS</dc:creator>
  <cp:lastModifiedBy>Wall, Justin - MRP-APHIS</cp:lastModifiedBy>
  <cp:revision>14</cp:revision>
  <dcterms:created xsi:type="dcterms:W3CDTF">2021-03-03T14:23:58Z</dcterms:created>
  <dcterms:modified xsi:type="dcterms:W3CDTF">2024-10-10T17:35:54Z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0x01010080DFBDAA08241146B46D0B1640CC890F</vt:lpwstr>
  </property>
  <property fmtid="{D5CDD505-2E9C-101B-9397-08002B2CF9AE}" pid="3" name="_dlc_DocIdItemGuid">
    <vt:lpwstr>b82973c6-ba1c-4327-89e8-a88cf12f0147</vt:lpwstr>
  </property>
</Properties>
</file>