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9" r:id="rId4"/>
  </p:sldMasterIdLst>
  <p:notesMasterIdLst>
    <p:notesMasterId r:id="rId19"/>
  </p:notesMasterIdLst>
  <p:handoutMasterIdLst>
    <p:handoutMasterId r:id="rId20"/>
  </p:handoutMasterIdLst>
  <p:sldIdLst>
    <p:sldId id="334" r:id="rId5"/>
    <p:sldId id="338" r:id="rId6"/>
    <p:sldId id="339" r:id="rId7"/>
    <p:sldId id="340" r:id="rId8"/>
    <p:sldId id="342" r:id="rId9"/>
    <p:sldId id="343" r:id="rId10"/>
    <p:sldId id="344" r:id="rId11"/>
    <p:sldId id="345" r:id="rId12"/>
    <p:sldId id="347" r:id="rId13"/>
    <p:sldId id="348" r:id="rId14"/>
    <p:sldId id="349" r:id="rId15"/>
    <p:sldId id="350" r:id="rId16"/>
    <p:sldId id="353" r:id="rId17"/>
    <p:sldId id="337"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Cumming" initials="HC" lastIdx="9" clrIdx="0"/>
  <p:cmAuthor id="1" name="Baez, Ignacio - APHIS" initials="BI-A" lastIdx="1" clrIdx="1">
    <p:extLst>
      <p:ext uri="{19B8F6BF-5375-455C-9EA6-DF929625EA0E}">
        <p15:presenceInfo xmlns:p15="http://schemas.microsoft.com/office/powerpoint/2012/main" userId="S::ignacio.baez@usda.gov::d710a650-d6ed-40db-aa01-89fbcf2dff48" providerId="AD"/>
      </p:ext>
    </p:extLst>
  </p:cmAuthor>
  <p:cmAuthor id="2" name="Rajesh Ramarathnam" initials="RR" lastIdx="4" clrIdx="2">
    <p:extLst>
      <p:ext uri="{19B8F6BF-5375-455C-9EA6-DF929625EA0E}">
        <p15:presenceInfo xmlns:p15="http://schemas.microsoft.com/office/powerpoint/2012/main" userId="S-1-5-21-409781135-2326927470-69082124-107109" providerId="AD"/>
      </p:ext>
    </p:extLst>
  </p:cmAuthor>
  <p:cmAuthor id="3" name="Kaye, Amanda C - APHIS" initials="ACK" lastIdx="4" clrIdx="3">
    <p:extLst>
      <p:ext uri="{19B8F6BF-5375-455C-9EA6-DF929625EA0E}">
        <p15:presenceInfo xmlns:p15="http://schemas.microsoft.com/office/powerpoint/2012/main" userId="Kaye, Amanda C - APHIS" providerId="None"/>
      </p:ext>
    </p:extLst>
  </p:cmAuthor>
  <p:cmAuthor id="4" name="Ana Lilia Montealegre Lara" initials="ALML" lastIdx="3" clrIdx="4">
    <p:extLst>
      <p:ext uri="{19B8F6BF-5375-455C-9EA6-DF929625EA0E}">
        <p15:presenceInfo xmlns:p15="http://schemas.microsoft.com/office/powerpoint/2012/main" userId="S-1-5-21-117519750-1767273756-3293838163-4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FF9933"/>
    <a:srgbClr val="FF6600"/>
    <a:srgbClr val="FF9900"/>
    <a:srgbClr val="99CC00"/>
    <a:srgbClr val="02A206"/>
    <a:srgbClr val="236A10"/>
    <a:srgbClr val="666633"/>
    <a:srgbClr val="FFCC66"/>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82346" autoAdjust="0"/>
  </p:normalViewPr>
  <p:slideViewPr>
    <p:cSldViewPr>
      <p:cViewPr varScale="1">
        <p:scale>
          <a:sx n="74" d="100"/>
          <a:sy n="74" d="100"/>
        </p:scale>
        <p:origin x="84" y="366"/>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ez, Ignacio - MRP-APHIS" userId="d710a650-d6ed-40db-aa01-89fbcf2dff48" providerId="ADAL" clId="{07FC9FBA-AB5B-423C-AF54-48C7006ADC28}"/>
    <pc:docChg chg="modSld">
      <pc:chgData name="Baez, Ignacio - MRP-APHIS" userId="d710a650-d6ed-40db-aa01-89fbcf2dff48" providerId="ADAL" clId="{07FC9FBA-AB5B-423C-AF54-48C7006ADC28}" dt="2024-09-09T15:25:34.030" v="0" actId="207"/>
      <pc:docMkLst>
        <pc:docMk/>
      </pc:docMkLst>
      <pc:sldChg chg="modSp mod">
        <pc:chgData name="Baez, Ignacio - MRP-APHIS" userId="d710a650-d6ed-40db-aa01-89fbcf2dff48" providerId="ADAL" clId="{07FC9FBA-AB5B-423C-AF54-48C7006ADC28}" dt="2024-09-09T15:25:34.030" v="0" actId="207"/>
        <pc:sldMkLst>
          <pc:docMk/>
          <pc:sldMk cId="598640460" sldId="339"/>
        </pc:sldMkLst>
        <pc:spChg chg="mod">
          <ac:chgData name="Baez, Ignacio - MRP-APHIS" userId="d710a650-d6ed-40db-aa01-89fbcf2dff48" providerId="ADAL" clId="{07FC9FBA-AB5B-423C-AF54-48C7006ADC28}" dt="2024-09-09T15:25:34.030" v="0" actId="207"/>
          <ac:spMkLst>
            <pc:docMk/>
            <pc:sldMk cId="598640460" sldId="339"/>
            <ac:spMk id="7" creationId="{C0CB054E-BB71-F8D2-C364-02BB3F3D071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Totals</c:v>
                </c:pt>
              </c:strCache>
            </c:strRef>
          </c:tx>
          <c:dPt>
            <c:idx val="0"/>
            <c:bubble3D val="0"/>
            <c:spPr>
              <a:solidFill>
                <a:srgbClr val="92D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E24-49EC-89F7-F9835A5F2E89}"/>
              </c:ext>
            </c:extLst>
          </c:dPt>
          <c:dPt>
            <c:idx val="1"/>
            <c:bubble3D val="0"/>
            <c:spPr>
              <a:solidFill>
                <a:schemeClr val="accent6">
                  <a:lumMod val="60000"/>
                  <a:lumOff val="4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E24-49EC-89F7-F9835A5F2E89}"/>
              </c:ext>
            </c:extLst>
          </c:dPt>
          <c:dPt>
            <c:idx val="2"/>
            <c:bubble3D val="0"/>
            <c:spPr>
              <a:solidFill>
                <a:srgbClr val="00B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E24-49EC-89F7-F9835A5F2E89}"/>
              </c:ext>
            </c:extLst>
          </c:dPt>
          <c:dPt>
            <c:idx val="3"/>
            <c:bubble3D val="0"/>
            <c:spPr>
              <a:solidFill>
                <a:schemeClr val="accent1">
                  <a:lumMod val="20000"/>
                  <a:lumOff val="8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BE24-49EC-89F7-F9835A5F2E89}"/>
              </c:ext>
            </c:extLst>
          </c:dPt>
          <c:dPt>
            <c:idx val="4"/>
            <c:bubble3D val="0"/>
            <c:spPr>
              <a:solidFill>
                <a:schemeClr val="accent2">
                  <a:lumMod val="40000"/>
                  <a:lumOff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BE24-49EC-89F7-F9835A5F2E89}"/>
              </c:ext>
            </c:extLst>
          </c:dPt>
          <c:dLbls>
            <c:dLbl>
              <c:idx val="0"/>
              <c:tx>
                <c:rich>
                  <a:bodyPr/>
                  <a:lstStyle/>
                  <a:p>
                    <a:fld id="{216BB922-6189-407D-985D-C53D5EE31B9B}" type="CATEGORYNAME">
                      <a:rPr lang="en-US"/>
                      <a:pPr/>
                      <a:t>[CATEGORY NAME]</a:t>
                    </a:fld>
                    <a:r>
                      <a:rPr lang="en-US" baseline="0" dirty="0"/>
                      <a:t>
6%</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24-49EC-89F7-F9835A5F2E89}"/>
                </c:ext>
              </c:extLst>
            </c:dLbl>
            <c:dLbl>
              <c:idx val="1"/>
              <c:layout>
                <c:manualLayout>
                  <c:x val="-0.34896943118679447"/>
                  <c:y val="-6.564075150740851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E24-49EC-89F7-F9835A5F2E89}"/>
                </c:ext>
              </c:extLst>
            </c:dLbl>
            <c:dLbl>
              <c:idx val="2"/>
              <c:tx>
                <c:rich>
                  <a:bodyPr/>
                  <a:lstStyle/>
                  <a:p>
                    <a:fld id="{9C17C2D7-1463-403E-9E3B-5F2F7A1EEC80}" type="CATEGORYNAME">
                      <a:rPr lang="en-US"/>
                      <a:pPr/>
                      <a:t>[CATEGORY NAME]</a:t>
                    </a:fld>
                    <a:r>
                      <a:rPr lang="en-US" baseline="0" dirty="0"/>
                      <a:t>
9%</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E24-49EC-89F7-F9835A5F2E89}"/>
                </c:ext>
              </c:extLst>
            </c:dLbl>
            <c:dLbl>
              <c:idx val="3"/>
              <c:tx>
                <c:rich>
                  <a:bodyPr/>
                  <a:lstStyle/>
                  <a:p>
                    <a:fld id="{59363612-F052-4FA4-8E83-4F6A49ADAFD5}" type="CATEGORYNAME">
                      <a:rPr lang="en-US"/>
                      <a:pPr/>
                      <a:t>[CATEGORY NAME]</a:t>
                    </a:fld>
                    <a:r>
                      <a:rPr lang="en-US" baseline="0" dirty="0"/>
                      <a:t>
7%</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E24-49EC-89F7-F9835A5F2E89}"/>
                </c:ext>
              </c:extLst>
            </c:dLbl>
            <c:dLbl>
              <c:idx val="4"/>
              <c:layout>
                <c:manualLayout>
                  <c:x val="7.4490071008565792E-2"/>
                  <c:y val="0.11661452928849009"/>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rial Black" panose="020B0A04020102020204" pitchFamily="34" charset="0"/>
                        <a:ea typeface="+mn-ea"/>
                        <a:cs typeface="+mn-cs"/>
                      </a:defRPr>
                    </a:pPr>
                    <a:fld id="{62BA9335-938C-4AD5-905C-20F425CD6E01}" type="CATEGORYNAME">
                      <a:rPr lang="en-US" dirty="0"/>
                      <a:pPr>
                        <a:defRPr sz="1600">
                          <a:solidFill>
                            <a:schemeClr val="tx1"/>
                          </a:solidFill>
                          <a:latin typeface="Arial Black" panose="020B0A04020102020204" pitchFamily="34" charset="0"/>
                        </a:defRPr>
                      </a:pPr>
                      <a:t>[CATEGORY NAME]</a:t>
                    </a:fld>
                    <a:r>
                      <a:rPr lang="en-US" baseline="0" dirty="0"/>
                      <a:t>
22%</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rial Black" panose="020B0A04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4631223422653565"/>
                      <c:h val="0.33278932429957886"/>
                    </c:manualLayout>
                  </c15:layout>
                  <c15:dlblFieldTable/>
                  <c15:showDataLabelsRange val="0"/>
                </c:ext>
                <c:ext xmlns:c16="http://schemas.microsoft.com/office/drawing/2014/chart" uri="{C3380CC4-5D6E-409C-BE32-E72D297353CC}">
                  <c16:uniqueId val="{00000009-BE24-49EC-89F7-F9835A5F2E8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Black" panose="020B0A04020102020204" pitchFamily="34"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CAN</c:v>
                </c:pt>
                <c:pt idx="1">
                  <c:v>USA</c:v>
                </c:pt>
                <c:pt idx="2">
                  <c:v>MEX</c:v>
                </c:pt>
                <c:pt idx="3">
                  <c:v>Other</c:v>
                </c:pt>
                <c:pt idx="4">
                  <c:v>Unknown</c:v>
                </c:pt>
              </c:strCache>
            </c:strRef>
          </c:cat>
          <c:val>
            <c:numRef>
              <c:f>Sheet1!$B$2:$B$6</c:f>
              <c:numCache>
                <c:formatCode>General</c:formatCode>
                <c:ptCount val="5"/>
                <c:pt idx="0">
                  <c:v>6</c:v>
                </c:pt>
                <c:pt idx="1">
                  <c:v>56</c:v>
                </c:pt>
                <c:pt idx="2">
                  <c:v>9</c:v>
                </c:pt>
                <c:pt idx="3">
                  <c:v>7</c:v>
                </c:pt>
                <c:pt idx="4">
                  <c:v>22</c:v>
                </c:pt>
              </c:numCache>
            </c:numRef>
          </c:val>
          <c:extLst>
            <c:ext xmlns:c16="http://schemas.microsoft.com/office/drawing/2014/chart" uri="{C3380CC4-5D6E-409C-BE32-E72D297353CC}">
              <c16:uniqueId val="{0000000A-BE24-49EC-89F7-F9835A5F2E8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E689A1-270B-4306-A768-AFE66C230438}" type="datetimeFigureOut">
              <a:rPr lang="en-US" smtClean="0"/>
              <a:t>9/9/2024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5B4A48A-FA02-47BD-A43E-4F0D4825FA02}" type="slidenum">
              <a:rPr lang="en-US" smtClean="0"/>
              <a:t>‹#›</a:t>
            </a:fld>
            <a:endParaRPr lang="en-US"/>
          </a:p>
        </p:txBody>
      </p:sp>
    </p:spTree>
    <p:extLst>
      <p:ext uri="{BB962C8B-B14F-4D97-AF65-F5344CB8AC3E}">
        <p14:creationId xmlns:p14="http://schemas.microsoft.com/office/powerpoint/2010/main" val="2361899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17DFC3-E440-43FC-B188-688EF37C8E4E}" type="datetimeFigureOut">
              <a:rPr lang="en-US" smtClean="0"/>
              <a:t>9/9/2024</a:t>
            </a:fld>
            <a:endParaRPr lang="en-US"/>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AA10C2-F2B5-4C74-A860-4A90429E9EB9}" type="slidenum">
              <a:rPr lang="en-US" smtClean="0"/>
              <a:t>‹#›</a:t>
            </a:fld>
            <a:endParaRPr lang="en-US"/>
          </a:p>
        </p:txBody>
      </p:sp>
    </p:spTree>
    <p:extLst>
      <p:ext uri="{BB962C8B-B14F-4D97-AF65-F5344CB8AC3E}">
        <p14:creationId xmlns:p14="http://schemas.microsoft.com/office/powerpoint/2010/main" val="331102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ppo.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ppc.int/static/media/files/publications/en/2013/06/03/13742.new_revised_text_of_the_international_plant_protectio_201304232117e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418171-8C20-4D0A-BEA5-4B62716DFA92}" type="slidenum">
              <a:rPr lang="en-CA" altLang="en-US">
                <a:solidFill>
                  <a:prstClr val="black"/>
                </a:solidFill>
              </a:rPr>
              <a:pPr eaLnBrk="1" hangingPunct="1">
                <a:spcBef>
                  <a:spcPct val="0"/>
                </a:spcBef>
              </a:pPr>
              <a:t>1</a:t>
            </a:fld>
            <a:endParaRPr lang="en-CA" altLang="en-US">
              <a:solidFill>
                <a:prstClr val="black"/>
              </a:solidFill>
            </a:endParaRPr>
          </a:p>
        </p:txBody>
      </p:sp>
      <p:sp>
        <p:nvSpPr>
          <p:cNvPr id="20483" name="Rectangle 2"/>
          <p:cNvSpPr>
            <a:spLocks noGrp="1" noRot="1" noChangeAspect="1" noChangeArrowheads="1" noTextEdit="1"/>
          </p:cNvSpPr>
          <p:nvPr>
            <p:ph type="sldImg"/>
          </p:nvPr>
        </p:nvSpPr>
        <p:spPr>
          <a:xfrm>
            <a:off x="406400" y="696913"/>
            <a:ext cx="6197600" cy="3486150"/>
          </a:xfrm>
          <a:ln/>
        </p:spPr>
      </p:sp>
      <p:sp>
        <p:nvSpPr>
          <p:cNvPr id="20484" name="Rectangle 3"/>
          <p:cNvSpPr>
            <a:spLocks noGrp="1" noChangeArrowheads="1"/>
          </p:cNvSpPr>
          <p:nvPr>
            <p:ph type="body" idx="1"/>
          </p:nvPr>
        </p:nvSpPr>
        <p:spPr>
          <a:noFill/>
        </p:spPr>
        <p:txBody>
          <a:bodyPr/>
          <a:lstStyle/>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Good afternoon, my name is Ignacio Baez and I am the chair for the expert group that works on the NAPPO Phytosanitary Alert System </a:t>
            </a: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I will be presenting to you and update on the activities that the expert group conducted throughout this past year.</a:t>
            </a:r>
          </a:p>
          <a:p>
            <a:pPr eaLnBrk="1" hangingPunct="1"/>
            <a:endParaRPr lang="en-US" altLang="en-US" dirty="0"/>
          </a:p>
        </p:txBody>
      </p:sp>
    </p:spTree>
    <p:extLst>
      <p:ext uri="{BB962C8B-B14F-4D97-AF65-F5344CB8AC3E}">
        <p14:creationId xmlns:p14="http://schemas.microsoft.com/office/powerpoint/2010/main" val="2548418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Over the past year (that is from October 2023 to August 2024), the Phytosanitary Alert System (PAS) expert group: </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Posted 44 official pest reports to the PAS website. [CA: 1, US: 42, MX: 1] </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Worked with NAPPO Secretariat’s contractor, to address any technical issues ensuring that the region has a stable and continuously performing system.</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10</a:t>
            </a:fld>
            <a:endParaRPr lang="en-US"/>
          </a:p>
        </p:txBody>
      </p:sp>
    </p:spTree>
    <p:extLst>
      <p:ext uri="{BB962C8B-B14F-4D97-AF65-F5344CB8AC3E}">
        <p14:creationId xmlns:p14="http://schemas.microsoft.com/office/powerpoint/2010/main" val="2478609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Additionally, we provided a monthly notification to all NAPPO PAS subscribers with the latest pest reports posted.</a:t>
            </a:r>
          </a:p>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Linked pertinent pest reports on the IPPC.</a:t>
            </a:r>
          </a:p>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To date, we have over 22 hundred [</a:t>
            </a:r>
            <a:r>
              <a:rPr lang="en-US" sz="1200" b="1" dirty="0">
                <a:effectLst/>
                <a:latin typeface="Calibri" panose="020F0502020204030204" pitchFamily="34" charset="0"/>
                <a:ea typeface="Calibri" panose="020F0502020204030204" pitchFamily="34" charset="0"/>
              </a:rPr>
              <a:t>2282</a:t>
            </a:r>
            <a:r>
              <a:rPr lang="en-US" sz="1200" dirty="0">
                <a:effectLst/>
                <a:latin typeface="Calibri" panose="020F0502020204030204" pitchFamily="34" charset="0"/>
                <a:ea typeface="Calibri" panose="020F0502020204030204" pitchFamily="34" charset="0"/>
              </a:rPr>
              <a:t>] people that are subscribed to the NAPPO PAS notification system from around the world, of which </a:t>
            </a:r>
            <a:r>
              <a:rPr lang="en-US" sz="1200" b="1" dirty="0">
                <a:effectLst/>
                <a:latin typeface="Calibri" panose="020F0502020204030204" pitchFamily="34" charset="0"/>
                <a:ea typeface="Calibri" panose="020F0502020204030204" pitchFamily="34" charset="0"/>
              </a:rPr>
              <a:t>60</a:t>
            </a:r>
            <a:r>
              <a:rPr lang="en-US" sz="1200" dirty="0">
                <a:effectLst/>
                <a:latin typeface="Calibri" panose="020F0502020204030204" pitchFamily="34" charset="0"/>
                <a:ea typeface="Calibri" panose="020F0502020204030204" pitchFamily="34" charset="0"/>
              </a:rPr>
              <a:t> subscribed from October 2023 to August 2024. </a:t>
            </a:r>
          </a:p>
          <a:p>
            <a:pPr marL="342900" marR="0" lvl="0" indent="-342900">
              <a:lnSpc>
                <a:spcPct val="105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We have a general sense of what countries and organizations are visiting and subscribing to the PAS. As seen on the right side of the slide, the pie chart shows a snap shot of the percent of subscribers by country, and on the table the total number of subscribers by type of organization</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11</a:t>
            </a:fld>
            <a:endParaRPr lang="en-US"/>
          </a:p>
        </p:txBody>
      </p:sp>
    </p:spTree>
    <p:extLst>
      <p:ext uri="{BB962C8B-B14F-4D97-AF65-F5344CB8AC3E}">
        <p14:creationId xmlns:p14="http://schemas.microsoft.com/office/powerpoint/2010/main" val="227650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closing, The PAS expert group will continue with its responsibility of overseeing and updating information on the Phytosanitary Alert System on an ongoing basis by continuing posting reports to meet with reporting obligations under the IPPC and</a:t>
            </a:r>
          </a:p>
          <a:p>
            <a:pPr marL="342900" marR="0" lvl="0" indent="-342900">
              <a:lnSpc>
                <a:spcPct val="105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facilitate awareness of non-indigenous plant pest species of interest to North America.</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12</a:t>
            </a:fld>
            <a:endParaRPr lang="en-US"/>
          </a:p>
        </p:txBody>
      </p:sp>
    </p:spTree>
    <p:extLst>
      <p:ext uri="{BB962C8B-B14F-4D97-AF65-F5344CB8AC3E}">
        <p14:creationId xmlns:p14="http://schemas.microsoft.com/office/powerpoint/2010/main" val="346345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For the latest Official Pest Reports and emerging pest alerts please visit the NAPPO site and click on the ‘pest alerts’ or ‘</a:t>
            </a:r>
            <a:r>
              <a:rPr lang="en-US" sz="1200" dirty="0" err="1">
                <a:effectLst/>
                <a:latin typeface="Calibri" panose="020F0502020204030204" pitchFamily="34" charset="0"/>
                <a:ea typeface="Calibri" panose="020F0502020204030204" pitchFamily="34" charset="0"/>
              </a:rPr>
              <a:t>alertas</a:t>
            </a:r>
            <a:r>
              <a:rPr lang="en-US" sz="1200" dirty="0">
                <a:effectLst/>
                <a:latin typeface="Calibri" panose="020F0502020204030204" pitchFamily="34" charset="0"/>
                <a:ea typeface="Calibri" panose="020F0502020204030204" pitchFamily="34" charset="0"/>
              </a:rPr>
              <a:t> de </a:t>
            </a:r>
            <a:r>
              <a:rPr lang="en-US" sz="1200" dirty="0" err="1">
                <a:effectLst/>
                <a:latin typeface="Calibri" panose="020F0502020204030204" pitchFamily="34" charset="0"/>
                <a:ea typeface="Calibri" panose="020F0502020204030204" pitchFamily="34" charset="0"/>
              </a:rPr>
              <a:t>plagas</a:t>
            </a:r>
            <a:r>
              <a:rPr lang="en-US" sz="1200" dirty="0">
                <a:effectLst/>
                <a:latin typeface="Calibri" panose="020F0502020204030204" pitchFamily="34" charset="0"/>
                <a:ea typeface="Calibri" panose="020F0502020204030204" pitchFamily="34" charset="0"/>
              </a:rPr>
              <a:t>’ for the Spanish version. </a:t>
            </a:r>
          </a:p>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If you would like to receive the alerts and monthly notification on all postings, please subscribe by visiting the NAPPO site, clicking on ‘pest alerts’ and then on ‘Subscribe’ and fill in the required information.</a:t>
            </a:r>
          </a:p>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If you have any question please feel free to contact me.</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13</a:t>
            </a:fld>
            <a:endParaRPr lang="en-US"/>
          </a:p>
        </p:txBody>
      </p:sp>
    </p:spTree>
    <p:extLst>
      <p:ext uri="{BB962C8B-B14F-4D97-AF65-F5344CB8AC3E}">
        <p14:creationId xmlns:p14="http://schemas.microsoft.com/office/powerpoint/2010/main" val="294700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defTabSz="457200">
              <a:lnSpc>
                <a:spcPct val="100000"/>
              </a:lnSpc>
              <a:spcBef>
                <a:spcPts val="0"/>
              </a:spcBef>
              <a:spcAft>
                <a:spcPts val="1500"/>
              </a:spcAft>
              <a:buClr>
                <a:schemeClr val="accent1"/>
              </a:buClr>
              <a:buSzPct val="115000"/>
              <a:buFont typeface="Arial"/>
              <a:buChar char="•"/>
              <a:defRPr/>
            </a:pPr>
            <a:r>
              <a:rPr lang="en-CA" sz="1200" dirty="0">
                <a:solidFill>
                  <a:schemeClr val="tx1">
                    <a:lumMod val="85000"/>
                    <a:lumOff val="15000"/>
                  </a:schemeClr>
                </a:solidFill>
                <a:latin typeface="Calibri" panose="020F0502020204030204" pitchFamily="34" charset="0"/>
                <a:cs typeface="Calibri" panose="020F0502020204030204" pitchFamily="34" charset="0"/>
              </a:rPr>
              <a:t>We invite you to </a:t>
            </a:r>
            <a:r>
              <a:rPr lang="en-CA" sz="1200" b="1" dirty="0">
                <a:solidFill>
                  <a:schemeClr val="tx1">
                    <a:lumMod val="85000"/>
                    <a:lumOff val="15000"/>
                  </a:schemeClr>
                </a:solidFill>
                <a:latin typeface="Calibri" panose="020F0502020204030204" pitchFamily="34" charset="0"/>
                <a:cs typeface="Calibri" panose="020F0502020204030204" pitchFamily="34" charset="0"/>
              </a:rPr>
              <a:t>continue collaborating </a:t>
            </a:r>
            <a:r>
              <a:rPr lang="en-CA" sz="1200" dirty="0">
                <a:solidFill>
                  <a:schemeClr val="tx1">
                    <a:lumMod val="85000"/>
                    <a:lumOff val="15000"/>
                  </a:schemeClr>
                </a:solidFill>
                <a:latin typeface="Calibri" panose="020F0502020204030204" pitchFamily="34" charset="0"/>
                <a:cs typeface="Calibri" panose="020F0502020204030204" pitchFamily="34" charset="0"/>
              </a:rPr>
              <a:t>with NAPPO</a:t>
            </a:r>
          </a:p>
          <a:p>
            <a:pPr marL="285750" lvl="1" indent="-285750" defTabSz="457200">
              <a:lnSpc>
                <a:spcPct val="100000"/>
              </a:lnSpc>
              <a:spcBef>
                <a:spcPts val="0"/>
              </a:spcBef>
              <a:spcAft>
                <a:spcPts val="1500"/>
              </a:spcAft>
              <a:buClr>
                <a:schemeClr val="accent1"/>
              </a:buClr>
              <a:buSzPct val="115000"/>
              <a:buFont typeface="Arial"/>
              <a:buChar char="•"/>
              <a:defRPr/>
            </a:pPr>
            <a:r>
              <a:rPr lang="en-CA" sz="1200" dirty="0">
                <a:solidFill>
                  <a:schemeClr val="tx1">
                    <a:lumMod val="85000"/>
                    <a:lumOff val="15000"/>
                  </a:schemeClr>
                </a:solidFill>
                <a:latin typeface="Calibri" panose="020F0502020204030204" pitchFamily="34" charset="0"/>
                <a:cs typeface="Calibri" panose="020F0502020204030204" pitchFamily="34" charset="0"/>
              </a:rPr>
              <a:t>Your input is </a:t>
            </a:r>
            <a:r>
              <a:rPr lang="en-CA" sz="1200" b="1" dirty="0">
                <a:solidFill>
                  <a:schemeClr val="tx1">
                    <a:lumMod val="85000"/>
                    <a:lumOff val="15000"/>
                  </a:schemeClr>
                </a:solidFill>
                <a:latin typeface="Calibri" panose="020F0502020204030204" pitchFamily="34" charset="0"/>
                <a:cs typeface="Calibri" panose="020F0502020204030204" pitchFamily="34" charset="0"/>
              </a:rPr>
              <a:t>extremely valuable</a:t>
            </a:r>
          </a:p>
          <a:p>
            <a:pPr marL="285750" lvl="1" indent="-285750" defTabSz="457200">
              <a:lnSpc>
                <a:spcPct val="100000"/>
              </a:lnSpc>
              <a:spcBef>
                <a:spcPts val="0"/>
              </a:spcBef>
              <a:spcAft>
                <a:spcPts val="1500"/>
              </a:spcAft>
              <a:buClr>
                <a:schemeClr val="accent1"/>
              </a:buClr>
              <a:buSzPct val="115000"/>
              <a:buFont typeface="Arial"/>
              <a:buChar char="•"/>
              <a:defRPr/>
            </a:pPr>
            <a:r>
              <a:rPr lang="en-CA" sz="1200" dirty="0">
                <a:solidFill>
                  <a:schemeClr val="tx1">
                    <a:lumMod val="85000"/>
                    <a:lumOff val="15000"/>
                  </a:schemeClr>
                </a:solidFill>
                <a:latin typeface="Calibri" panose="020F0502020204030204" pitchFamily="34" charset="0"/>
                <a:cs typeface="Calibri" panose="020F0502020204030204" pitchFamily="34" charset="0"/>
              </a:rPr>
              <a:t>For more </a:t>
            </a:r>
            <a:r>
              <a:rPr lang="en-CA" sz="1200" b="1" dirty="0">
                <a:solidFill>
                  <a:schemeClr val="tx1">
                    <a:lumMod val="85000"/>
                    <a:lumOff val="15000"/>
                  </a:schemeClr>
                </a:solidFill>
                <a:latin typeface="Calibri" panose="020F0502020204030204" pitchFamily="34" charset="0"/>
                <a:cs typeface="Calibri" panose="020F0502020204030204" pitchFamily="34" charset="0"/>
              </a:rPr>
              <a:t>information please visit </a:t>
            </a:r>
            <a:r>
              <a:rPr lang="en-CA" sz="1200" b="1"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www.nappo.org</a:t>
            </a:r>
            <a:r>
              <a:rPr lang="en-CA" sz="1200" b="1" dirty="0">
                <a:solidFill>
                  <a:schemeClr val="accent1"/>
                </a:solidFill>
                <a:latin typeface="Calibri" panose="020F0502020204030204" pitchFamily="34" charset="0"/>
                <a:cs typeface="Calibri" panose="020F0502020204030204" pitchFamily="34" charset="0"/>
              </a:rPr>
              <a:t> </a:t>
            </a:r>
          </a:p>
          <a:p>
            <a:pPr marL="285750" lvl="1" indent="-285750" defTabSz="457200">
              <a:lnSpc>
                <a:spcPct val="100000"/>
              </a:lnSpc>
              <a:spcBef>
                <a:spcPts val="0"/>
              </a:spcBef>
              <a:spcAft>
                <a:spcPts val="1500"/>
              </a:spcAft>
              <a:buClr>
                <a:schemeClr val="accent1"/>
              </a:buClr>
              <a:buSzPct val="115000"/>
              <a:buFont typeface="Arial"/>
              <a:buChar char="•"/>
              <a:defRPr/>
            </a:pPr>
            <a:r>
              <a:rPr lang="en-CA" sz="1200" b="1" dirty="0">
                <a:solidFill>
                  <a:schemeClr val="accent1"/>
                </a:solidFill>
                <a:latin typeface="Calibri" panose="020F0502020204030204" pitchFamily="34" charset="0"/>
                <a:cs typeface="Calibri" panose="020F0502020204030204" pitchFamily="34" charset="0"/>
              </a:rPr>
              <a:t>Thank you!</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14</a:t>
            </a:fld>
            <a:endParaRPr lang="en-US"/>
          </a:p>
        </p:txBody>
      </p:sp>
    </p:spTree>
    <p:extLst>
      <p:ext uri="{BB962C8B-B14F-4D97-AF65-F5344CB8AC3E}">
        <p14:creationId xmlns:p14="http://schemas.microsoft.com/office/powerpoint/2010/main" val="1646369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The PAS expert group is comprised of members of the National Plant Protection Organizations of </a:t>
            </a:r>
            <a:r>
              <a:rPr lang="en-US" sz="1200" dirty="0">
                <a:solidFill>
                  <a:srgbClr val="000000"/>
                </a:solidFill>
                <a:effectLst/>
                <a:latin typeface="Calibri" panose="020F0502020204030204" pitchFamily="34" charset="0"/>
                <a:ea typeface="Calibri" panose="020F0502020204030204" pitchFamily="34" charset="0"/>
              </a:rPr>
              <a:t>the three NAPPO countries. </a:t>
            </a:r>
            <a:endParaRPr lang="en-US" sz="12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These members are: Alexandre Blain, for Canada; Myself and Amanda Kaye for the United States, and Ana Lilia Montealegre for Mexico.</a:t>
            </a:r>
            <a:endParaRPr lang="en-US" sz="12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200" dirty="0">
                <a:solidFill>
                  <a:srgbClr val="000000"/>
                </a:solidFill>
                <a:effectLst/>
                <a:highlight>
                  <a:srgbClr val="FFFF00"/>
                </a:highlight>
                <a:latin typeface="Calibri" panose="020F0502020204030204" pitchFamily="34" charset="0"/>
                <a:ea typeface="Calibri" panose="020F0502020204030204" pitchFamily="34" charset="0"/>
              </a:rPr>
              <a:t>I would like to note that last year the expert group had some changes from our Canadian representation. Rajesh Ramarathnam rotated out of the expert group, and I want to take this opportunity to thank Rajesh for his participation in the PAS. </a:t>
            </a:r>
            <a:endParaRPr lang="en-US" sz="1200" dirty="0">
              <a:effectLst/>
              <a:highlight>
                <a:srgbClr val="FFFF00"/>
              </a:highligh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As a group, we are responsible for overseeing and updating information on the Phytosanitary Alert System on an ongoing basis </a:t>
            </a:r>
            <a:endParaRPr lang="en-US" sz="1200" dirty="0">
              <a:solidFill>
                <a:schemeClr val="tx1"/>
              </a:solidFill>
              <a:effectLst/>
              <a:latin typeface="Calibri" panose="020F0502020204030204" pitchFamily="34" charset="0"/>
              <a:ea typeface="Calibri" panose="020F0502020204030204" pitchFamily="34" charset="0"/>
              <a:cs typeface="+mn-cs"/>
            </a:endParaRPr>
          </a:p>
          <a:p>
            <a:pPr marL="342900" marR="0" lvl="0" indent="-342900">
              <a:lnSpc>
                <a:spcPct val="105000"/>
              </a:lnSpc>
              <a:spcBef>
                <a:spcPts val="0"/>
              </a:spcBef>
              <a:spcAft>
                <a:spcPts val="8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Housing of the system platform, oversight, support and translations are provided by the </a:t>
            </a:r>
            <a:r>
              <a:rPr lang="en-US" sz="1200" dirty="0">
                <a:effectLst/>
                <a:latin typeface="Calibri" panose="020F0502020204030204" pitchFamily="34" charset="0"/>
                <a:ea typeface="Calibri" panose="020F0502020204030204" pitchFamily="34" charset="0"/>
                <a:cs typeface="Times New Roman" panose="02020603050405020304" pitchFamily="18" charset="0"/>
              </a:rPr>
              <a:t>NAPPO Secretariat.</a:t>
            </a:r>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2</a:t>
            </a:fld>
            <a:endParaRPr lang="en-US"/>
          </a:p>
        </p:txBody>
      </p:sp>
    </p:spTree>
    <p:extLst>
      <p:ext uri="{BB962C8B-B14F-4D97-AF65-F5344CB8AC3E}">
        <p14:creationId xmlns:p14="http://schemas.microsoft.com/office/powerpoint/2010/main" val="199315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So, what is the Phytosanitary Alert System or PAS? </a:t>
            </a:r>
          </a:p>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NAPPO Phytosanitary Alert System is a bilingual (English and Spanish), publicly accessible, web-based notification system that was launched in April 2000.</a:t>
            </a:r>
          </a:p>
          <a:p>
            <a:pPr marL="285750" marR="0" lvl="0" indent="-285750">
              <a:lnSpc>
                <a:spcPct val="105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system provides a mechanism that allows Canada, the United States, and Mexico to share pest information, both official and scientific about emerging plant pests</a:t>
            </a:r>
            <a:r>
              <a:rPr lang="en-US" sz="1200" u="sng" dirty="0">
                <a:effectLst/>
                <a:latin typeface="Calibri" panose="020F0502020204030204" pitchFamily="34" charset="0"/>
                <a:ea typeface="Calibri" panose="020F0502020204030204" pitchFamily="34" charset="0"/>
              </a:rPr>
              <a:t>, to better facilitate their detection, prevention and management through the exchange of information on these pests</a:t>
            </a:r>
            <a:r>
              <a:rPr lang="en-US" sz="1200" dirty="0">
                <a:effectLst/>
                <a:latin typeface="Calibri" panose="020F0502020204030204" pitchFamily="34" charset="0"/>
                <a:ea typeface="Calibri" panose="020F0502020204030204" pitchFamily="34" charset="0"/>
              </a:rPr>
              <a:t>.</a:t>
            </a:r>
          </a:p>
          <a:p>
            <a:pPr marL="285750" marR="0" lvl="0" indent="-285750">
              <a:lnSpc>
                <a:spcPct val="105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information shared on the system is focused on plant pest of quarantine significance that might pose a significant threat to North American agriculture, forests or natural habitats.</a:t>
            </a:r>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3</a:t>
            </a:fld>
            <a:endParaRPr lang="en-US"/>
          </a:p>
        </p:txBody>
      </p:sp>
    </p:spTree>
    <p:extLst>
      <p:ext uri="{BB962C8B-B14F-4D97-AF65-F5344CB8AC3E}">
        <p14:creationId xmlns:p14="http://schemas.microsoft.com/office/powerpoint/2010/main" val="265560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highlight>
                  <a:srgbClr val="FFFF00"/>
                </a:highlight>
                <a:latin typeface="Calibri" panose="020F0502020204030204" pitchFamily="34" charset="0"/>
                <a:ea typeface="Calibri" panose="020F0502020204030204" pitchFamily="34" charset="0"/>
              </a:rPr>
              <a:t>According to the NAPPO </a:t>
            </a:r>
            <a:r>
              <a:rPr lang="es-MX" sz="1000" b="0" i="0" u="none" strike="noStrike" kern="1200" baseline="0" dirty="0" err="1">
                <a:solidFill>
                  <a:schemeClr val="tx1"/>
                </a:solidFill>
                <a:highlight>
                  <a:srgbClr val="FFFF00"/>
                </a:highlight>
                <a:latin typeface="+mn-lt"/>
                <a:ea typeface="+mn-ea"/>
                <a:cs typeface="+mn-cs"/>
              </a:rPr>
              <a:t>Work</a:t>
            </a:r>
            <a:r>
              <a:rPr lang="es-MX" sz="1000" b="0" i="0" u="none" strike="noStrike" kern="1200" baseline="0" dirty="0">
                <a:solidFill>
                  <a:schemeClr val="tx1"/>
                </a:solidFill>
                <a:highlight>
                  <a:srgbClr val="FFFF00"/>
                </a:highlight>
                <a:latin typeface="+mn-lt"/>
                <a:ea typeface="+mn-ea"/>
                <a:cs typeface="+mn-cs"/>
              </a:rPr>
              <a:t> </a:t>
            </a:r>
            <a:r>
              <a:rPr lang="es-MX" sz="1000" b="0" i="0" u="none" strike="noStrike" kern="1200" baseline="0" dirty="0" err="1">
                <a:solidFill>
                  <a:schemeClr val="tx1"/>
                </a:solidFill>
                <a:highlight>
                  <a:srgbClr val="FFFF00"/>
                </a:highlight>
                <a:latin typeface="+mn-lt"/>
                <a:ea typeface="+mn-ea"/>
                <a:cs typeface="+mn-cs"/>
              </a:rPr>
              <a:t>Program</a:t>
            </a:r>
            <a:r>
              <a:rPr lang="es-MX" sz="1000" b="0" i="0" u="none" strike="noStrike" kern="1200" baseline="0" dirty="0">
                <a:solidFill>
                  <a:schemeClr val="tx1"/>
                </a:solidFill>
                <a:latin typeface="+mn-lt"/>
                <a:ea typeface="+mn-ea"/>
                <a:cs typeface="+mn-cs"/>
              </a:rPr>
              <a:t>, t</a:t>
            </a:r>
            <a:r>
              <a:rPr lang="en-US" sz="1200" dirty="0">
                <a:effectLst/>
                <a:latin typeface="Calibri" panose="020F0502020204030204" pitchFamily="34" charset="0"/>
                <a:ea typeface="Calibri" panose="020F0502020204030204" pitchFamily="34" charset="0"/>
              </a:rPr>
              <a:t>his is an ongoing project and the </a:t>
            </a:r>
            <a:r>
              <a:rPr lang="en-US" sz="1200" b="1" dirty="0">
                <a:effectLst/>
                <a:latin typeface="Calibri" panose="020F0502020204030204" pitchFamily="34" charset="0"/>
                <a:ea typeface="Calibri" panose="020F0502020204030204" pitchFamily="34" charset="0"/>
              </a:rPr>
              <a:t>objective</a:t>
            </a:r>
            <a:r>
              <a:rPr lang="en-US" sz="1200" dirty="0">
                <a:effectLst/>
                <a:latin typeface="Calibri" panose="020F0502020204030204" pitchFamily="34" charset="0"/>
                <a:ea typeface="Calibri" panose="020F0502020204030204" pitchFamily="34" charset="0"/>
              </a:rPr>
              <a:t> for this system is to meet the pest reporting obligations under the IPPC and </a:t>
            </a:r>
          </a:p>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Facilitates getting information to the NAPPO countries for awareness on detection, prevention, and management of non-indigenous plant pest species within North America.</a:t>
            </a:r>
          </a:p>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Two products can be provided through this system: "</a:t>
            </a:r>
            <a:r>
              <a:rPr lang="en-US" sz="1200" b="1" dirty="0">
                <a:effectLst/>
                <a:latin typeface="Calibri" panose="020F0502020204030204" pitchFamily="34" charset="0"/>
                <a:ea typeface="Calibri" panose="020F0502020204030204" pitchFamily="34" charset="0"/>
              </a:rPr>
              <a:t>Official Pest Reports</a:t>
            </a:r>
            <a:r>
              <a:rPr lang="en-US" sz="1200" dirty="0">
                <a:effectLst/>
                <a:latin typeface="Calibri" panose="020F0502020204030204" pitchFamily="34" charset="0"/>
                <a:ea typeface="Calibri" panose="020F0502020204030204" pitchFamily="34" charset="0"/>
              </a:rPr>
              <a:t>" and "</a:t>
            </a:r>
            <a:r>
              <a:rPr lang="en-US" sz="1200" b="1" dirty="0">
                <a:effectLst/>
                <a:latin typeface="Calibri" panose="020F0502020204030204" pitchFamily="34" charset="0"/>
                <a:ea typeface="Calibri" panose="020F0502020204030204" pitchFamily="34" charset="0"/>
              </a:rPr>
              <a:t>Emerging Pest Alerts</a:t>
            </a:r>
            <a:r>
              <a:rPr lang="en-US" sz="1200" dirty="0">
                <a:effectLst/>
                <a:latin typeface="Calibri" panose="020F0502020204030204" pitchFamily="34" charset="0"/>
                <a:ea typeface="Calibri" panose="020F0502020204030204" pitchFamily="34" charset="0"/>
              </a:rPr>
              <a:t>". </a:t>
            </a:r>
          </a:p>
          <a:p>
            <a:pPr marL="285750" marR="0" lvl="0" indent="-285750">
              <a:lnSpc>
                <a:spcPct val="105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 will go into further detail in the next slides. </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4</a:t>
            </a:fld>
            <a:endParaRPr lang="en-US"/>
          </a:p>
        </p:txBody>
      </p:sp>
    </p:spTree>
    <p:extLst>
      <p:ext uri="{BB962C8B-B14F-4D97-AF65-F5344CB8AC3E}">
        <p14:creationId xmlns:p14="http://schemas.microsoft.com/office/powerpoint/2010/main" val="426948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But before I do so, what are the benefits of this project for the National Plant Protection Organizations (or NPPOs) of the region, industry, and globally? </a:t>
            </a:r>
          </a:p>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This project </a:t>
            </a:r>
            <a:r>
              <a:rPr lang="en-US" sz="1200" b="1" dirty="0">
                <a:effectLst/>
                <a:latin typeface="Calibri" panose="020F0502020204030204" pitchFamily="34" charset="0"/>
                <a:ea typeface="Calibri" panose="020F0502020204030204" pitchFamily="34" charset="0"/>
              </a:rPr>
              <a:t>benefits the NPPOs</a:t>
            </a:r>
            <a:r>
              <a:rPr lang="en-US" sz="1200" dirty="0">
                <a:effectLst/>
                <a:latin typeface="Calibri" panose="020F0502020204030204" pitchFamily="34" charset="0"/>
                <a:ea typeface="Calibri" panose="020F0502020204030204" pitchFamily="34" charset="0"/>
              </a:rPr>
              <a:t> of the region and </a:t>
            </a:r>
            <a:r>
              <a:rPr lang="en-US" sz="1200" b="1" dirty="0">
                <a:effectLst/>
                <a:latin typeface="Calibri" panose="020F0502020204030204" pitchFamily="34" charset="0"/>
                <a:ea typeface="Calibri" panose="020F0502020204030204" pitchFamily="34" charset="0"/>
              </a:rPr>
              <a:t>Globally</a:t>
            </a:r>
            <a:r>
              <a:rPr lang="en-US" sz="1200" dirty="0">
                <a:effectLst/>
                <a:latin typeface="Calibri" panose="020F0502020204030204" pitchFamily="34" charset="0"/>
                <a:ea typeface="Calibri" panose="020F0502020204030204" pitchFamily="34" charset="0"/>
              </a:rPr>
              <a:t> by having a platform, which they can provide official communications on pest of regulatory concern, and meet the </a:t>
            </a:r>
            <a:r>
              <a:rPr lang="en-US" sz="1200" b="1" u="sng" dirty="0">
                <a:effectLst/>
                <a:latin typeface="Calibri" panose="020F0502020204030204" pitchFamily="34" charset="0"/>
                <a:ea typeface="Calibri" panose="020F0502020204030204" pitchFamily="34" charset="0"/>
              </a:rPr>
              <a:t>IPPC National Reporting “pest” Obligations </a:t>
            </a:r>
            <a:r>
              <a:rPr lang="en-US" sz="1200" dirty="0">
                <a:effectLst/>
                <a:latin typeface="Calibri" panose="020F0502020204030204" pitchFamily="34" charset="0"/>
                <a:ea typeface="Calibri" panose="020F0502020204030204" pitchFamily="34" charset="0"/>
              </a:rPr>
              <a:t>as required in the convention.  </a:t>
            </a:r>
          </a:p>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The </a:t>
            </a:r>
            <a:r>
              <a:rPr lang="en-US" sz="1200" b="1" dirty="0">
                <a:effectLst/>
                <a:latin typeface="Calibri" panose="020F0502020204030204" pitchFamily="34" charset="0"/>
                <a:ea typeface="Calibri" panose="020F0502020204030204" pitchFamily="34" charset="0"/>
              </a:rPr>
              <a:t>industry benefits</a:t>
            </a:r>
            <a:r>
              <a:rPr lang="en-US" sz="1200" dirty="0">
                <a:effectLst/>
                <a:latin typeface="Calibri" panose="020F0502020204030204" pitchFamily="34" charset="0"/>
                <a:ea typeface="Calibri" panose="020F0502020204030204" pitchFamily="34" charset="0"/>
              </a:rPr>
              <a:t> from this project by having a platform where official information is communicated about immediate or potential danger of a quarantine pest. </a:t>
            </a:r>
          </a:p>
          <a:p>
            <a:pPr marL="342900" marR="0" lvl="0" indent="-342900">
              <a:lnSpc>
                <a:spcPct val="105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But also, for NPPOs and Industry, the platform provides pest information intended as an early warning of emerging plant pests that may be of interest to the region or agricultural sectors. </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5</a:t>
            </a:fld>
            <a:endParaRPr lang="en-US"/>
          </a:p>
        </p:txBody>
      </p:sp>
    </p:spTree>
    <p:extLst>
      <p:ext uri="{BB962C8B-B14F-4D97-AF65-F5344CB8AC3E}">
        <p14:creationId xmlns:p14="http://schemas.microsoft.com/office/powerpoint/2010/main" val="272699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mentioned before, the system provides two products and one of them is the Official Pest Report.</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 what is an official pest report? </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 Official Pest Report (OPR) is a communication performed by a National Plant Protection Organization (NPPO)</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the purpose is to communicate immediate or potential danger from the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occurrence, outbreak or spread of a pest that is a quarantine pest </a:t>
            </a:r>
            <a:r>
              <a:rPr lang="en-US" sz="1200" dirty="0">
                <a:effectLst/>
                <a:latin typeface="Calibri" panose="020F0502020204030204" pitchFamily="34" charset="0"/>
                <a:ea typeface="Calibri" panose="020F0502020204030204" pitchFamily="34" charset="0"/>
                <a:cs typeface="Times New Roman" panose="02020603050405020304" pitchFamily="18" charset="0"/>
              </a:rPr>
              <a:t>in the country in which it is detected, or a quarantine pest for neighboring countries and trading partners.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Also, may include reports of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phytosanitary measures implemented to manage pest risk - such as  </a:t>
            </a:r>
            <a:r>
              <a:rPr lang="en-US" sz="1200" dirty="0">
                <a:effectLst/>
                <a:latin typeface="Calibri" panose="020F0502020204030204" pitchFamily="34" charset="0"/>
                <a:ea typeface="Calibri" panose="020F0502020204030204" pitchFamily="34" charset="0"/>
                <a:cs typeface="Times New Roman" panose="02020603050405020304" pitchFamily="18" charset="0"/>
              </a:rPr>
              <a:t>a successful eradication, the establishment of pest free areas, and other pest information.</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Titles on the right of my slide are some examples of these official pest reports..</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6</a:t>
            </a:fld>
            <a:endParaRPr lang="en-US"/>
          </a:p>
        </p:txBody>
      </p:sp>
    </p:spTree>
    <p:extLst>
      <p:ext uri="{BB962C8B-B14F-4D97-AF65-F5344CB8AC3E}">
        <p14:creationId xmlns:p14="http://schemas.microsoft.com/office/powerpoint/2010/main" val="193322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OPR get generated?</a:t>
            </a:r>
          </a:p>
          <a:p>
            <a:pPr marL="342900" marR="0" lvl="0" indent="-342900">
              <a:spcBef>
                <a:spcPts val="0"/>
              </a:spcBef>
              <a:spcAft>
                <a:spcPts val="0"/>
              </a:spcAft>
              <a:buFont typeface="Symbol" panose="05050102010706020507" pitchFamily="18" charset="2"/>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The Official Pest Reports posted on the NAPPO PAS </a:t>
            </a:r>
            <a:r>
              <a:rPr lang="en-ZA" sz="1200" u="sng" dirty="0">
                <a:effectLst/>
                <a:latin typeface="Calibri" panose="020F0502020204030204" pitchFamily="34" charset="0"/>
                <a:ea typeface="Calibri" panose="020F0502020204030204" pitchFamily="34" charset="0"/>
                <a:cs typeface="Times New Roman" panose="02020603050405020304" pitchFamily="18" charset="0"/>
              </a:rPr>
              <a:t>are provided</a:t>
            </a:r>
            <a:r>
              <a:rPr lang="en-ZA" sz="1200" dirty="0">
                <a:effectLst/>
                <a:latin typeface="Calibri" panose="020F0502020204030204" pitchFamily="34" charset="0"/>
                <a:ea typeface="Calibri" panose="020F0502020204030204" pitchFamily="34" charset="0"/>
                <a:cs typeface="Times New Roman" panose="02020603050405020304" pitchFamily="18" charset="0"/>
              </a:rPr>
              <a:t> by the NPPOs of Canada, the United States, and Mexico.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They serve as official communication by the NAPPO country, reporting the pest status and are intended to comply with the IPPC’s International Standard on Phytosanitary Measures (ISPM) number 17: on Pest Reporting.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same official pest reports posted on the PAS are manually linked on the IPPC ‘s International Phytosanitary Portal (IPP). </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information posted on the IPP includes the title of the report and a link to the specific OPR that is posted on the PAS. This method helps retain the value of posts on PAS, as well as distributing the information to the international audience of the International Phytosanitary Portal.  </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7</a:t>
            </a:fld>
            <a:endParaRPr lang="en-US"/>
          </a:p>
        </p:txBody>
      </p:sp>
    </p:spTree>
    <p:extLst>
      <p:ext uri="{BB962C8B-B14F-4D97-AF65-F5344CB8AC3E}">
        <p14:creationId xmlns:p14="http://schemas.microsoft.com/office/powerpoint/2010/main" val="27386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Why should the NAPPO countries provide OPRs?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Because the three NAPPO countries are signatories to the International Plant Protection Convention (IPPC) and as a contracting party to the IPPC, Canada, U.S., and Mexico accept the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rights and obligations</a:t>
            </a:r>
            <a:r>
              <a:rPr lang="en-US" sz="1200" dirty="0">
                <a:effectLst/>
                <a:latin typeface="Calibri" panose="020F0502020204030204" pitchFamily="34" charset="0"/>
                <a:ea typeface="Calibri" panose="020F0502020204030204" pitchFamily="34" charset="0"/>
                <a:cs typeface="Times New Roman" panose="02020603050405020304" pitchFamily="18" charset="0"/>
              </a:rPr>
              <a:t> of the convention, including article VIII 1a, ... which essentially agrees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in the </a:t>
            </a:r>
            <a:r>
              <a:rPr lang="en-US" sz="1200" i="1" u="sng" dirty="0">
                <a:effectLst/>
                <a:latin typeface="Calibri" panose="020F0502020204030204" pitchFamily="34" charset="0"/>
                <a:ea typeface="Calibri" panose="020F0502020204030204" pitchFamily="34" charset="0"/>
                <a:cs typeface="Times New Roman" panose="02020603050405020304" pitchFamily="18" charset="0"/>
              </a:rPr>
              <a:t>exchange of information on plant pests, particularly the reporting of the occurrence, outbreak or spread of pests that may be of immediate or potential danger.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accurate and timely exchange of information, both official and scientific, is essential for countries to determine,  - establish -  and update -  the phytosanitary measures needed to protect their territories from harmful plant pests (Devorshak and Griffin, 2002).</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Communicating where a quarantine pest is and what official actions are being taken for the pest, allows for safe trade to continue as long as phytosanitary requirements of the importing country are met.</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8</a:t>
            </a:fld>
            <a:endParaRPr lang="en-US"/>
          </a:p>
        </p:txBody>
      </p:sp>
    </p:spTree>
    <p:extLst>
      <p:ext uri="{BB962C8B-B14F-4D97-AF65-F5344CB8AC3E}">
        <p14:creationId xmlns:p14="http://schemas.microsoft.com/office/powerpoint/2010/main" val="322002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In addition to posting official notifications, expert group members may gather information on plant pests of importance to the NAPPO countries and disseminate that information through the website in the form of alerts. These products can be found in the PAS system as “Emerging Pest Alerts”. </a:t>
            </a:r>
          </a:p>
          <a:p>
            <a:pPr marL="342900" marR="0" lvl="0" indent="-342900">
              <a:lnSpc>
                <a:spcPct val="105000"/>
              </a:lnSpc>
              <a:spcBef>
                <a:spcPts val="0"/>
              </a:spcBef>
              <a:spcAft>
                <a:spcPts val="0"/>
              </a:spcAft>
              <a:buFont typeface="Symbol" panose="05050102010706020507" pitchFamily="18" charset="2"/>
              <a:buChar char=""/>
            </a:pPr>
            <a:r>
              <a:rPr lang="en-US" sz="1200" strike="noStrike" dirty="0">
                <a:effectLst/>
                <a:latin typeface="Calibri" panose="020F0502020204030204" pitchFamily="34" charset="0"/>
                <a:ea typeface="Calibri" panose="020F0502020204030204" pitchFamily="34" charset="0"/>
              </a:rPr>
              <a:t>Pest information may come from a variety of sources, including records from port of entry interceptions, domestic plant pest surveys, the internet, published literature ( such as journals, newsletters, popular press), and submissions from users or readers.</a:t>
            </a:r>
          </a:p>
          <a:p>
            <a:pPr marL="342900" marR="0" lvl="0" indent="-342900">
              <a:lnSpc>
                <a:spcPct val="105000"/>
              </a:lnSpc>
              <a:spcBef>
                <a:spcPts val="0"/>
              </a:spcBef>
              <a:spcAft>
                <a:spcPts val="0"/>
              </a:spcAft>
              <a:buFont typeface="Symbol" panose="05050102010706020507" pitchFamily="18" charset="2"/>
              <a:buChar char=""/>
            </a:pPr>
            <a:r>
              <a:rPr lang="en-ZA" sz="1200" dirty="0">
                <a:effectLst/>
                <a:latin typeface="Calibri" panose="020F0502020204030204" pitchFamily="34" charset="0"/>
                <a:ea typeface="Calibri" panose="020F0502020204030204" pitchFamily="34" charset="0"/>
              </a:rPr>
              <a:t>They do not serve as official communication from NAPPO. </a:t>
            </a:r>
            <a:endParaRPr lang="en-US" sz="12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ZA" sz="1200" dirty="0">
                <a:effectLst/>
                <a:latin typeface="Calibri" panose="020F0502020204030204" pitchFamily="34" charset="0"/>
                <a:ea typeface="Calibri" panose="020F0502020204030204" pitchFamily="34" charset="0"/>
              </a:rPr>
              <a:t>The Emerging Pest Alert is intended as an early warning tool for emerging plant pests that are not present in the North American region. And in most cases, information within alerts is not confirmed with the corresponding National Plant Protection Organization.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9</a:t>
            </a:fld>
            <a:endParaRPr lang="en-US"/>
          </a:p>
        </p:txBody>
      </p:sp>
    </p:spTree>
    <p:extLst>
      <p:ext uri="{BB962C8B-B14F-4D97-AF65-F5344CB8AC3E}">
        <p14:creationId xmlns:p14="http://schemas.microsoft.com/office/powerpoint/2010/main" val="19465926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a:xfrm>
            <a:off x="2692397" y="5037663"/>
            <a:ext cx="5214635" cy="279400"/>
          </a:xfrm>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a:xfrm>
            <a:off x="8956900" y="5037663"/>
            <a:ext cx="55116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0192520"/>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17956598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54512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661084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314572154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a:t>Haga clic para modificar el estilo de título del patrón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618910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363840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168954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32252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13549450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8517545"/>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3699422994"/>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311718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886926"/>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91849850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309711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2372807395"/>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2172451877"/>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26.jpe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hyperlink" Target="http://www.nappo.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A01EC8-6C7D-44F0-BE99-ED5B621BD1DB}"/>
              </a:ext>
            </a:extLst>
          </p:cNvPr>
          <p:cNvSpPr/>
          <p:nvPr/>
        </p:nvSpPr>
        <p:spPr>
          <a:xfrm>
            <a:off x="609600" y="1600200"/>
            <a:ext cx="10979150" cy="24472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0" name="Rectangle 11"/>
          <p:cNvSpPr>
            <a:spLocks noGrp="1" noChangeArrowheads="1"/>
          </p:cNvSpPr>
          <p:nvPr>
            <p:ph type="title"/>
          </p:nvPr>
        </p:nvSpPr>
        <p:spPr>
          <a:xfrm>
            <a:off x="811428" y="1644643"/>
            <a:ext cx="8229600" cy="2041093"/>
          </a:xfrm>
        </p:spPr>
        <p:txBody>
          <a:bodyPr>
            <a:normAutofit fontScale="90000"/>
          </a:bodyPr>
          <a:lstStyle/>
          <a:p>
            <a:pPr algn="l"/>
            <a:r>
              <a:rPr lang="en-CA" altLang="en-US" b="1" dirty="0">
                <a:solidFill>
                  <a:schemeClr val="bg1"/>
                </a:solidFill>
                <a:latin typeface="Calibri" panose="020F0502020204030204" pitchFamily="34" charset="0"/>
                <a:cs typeface="Calibri" panose="020F0502020204030204" pitchFamily="34" charset="0"/>
              </a:rPr>
              <a:t>Progress Report 2023-2024</a:t>
            </a:r>
            <a:br>
              <a:rPr lang="en-CA" altLang="en-US" b="1" dirty="0">
                <a:solidFill>
                  <a:schemeClr val="bg1"/>
                </a:solidFill>
                <a:latin typeface="Calibri" panose="020F0502020204030204" pitchFamily="34" charset="0"/>
                <a:cs typeface="Calibri" panose="020F0502020204030204" pitchFamily="34" charset="0"/>
              </a:rPr>
            </a:br>
            <a:r>
              <a:rPr lang="en-CA" altLang="en-US" b="1" dirty="0">
                <a:solidFill>
                  <a:schemeClr val="bg1"/>
                </a:solidFill>
                <a:latin typeface="Calibri" panose="020F0502020204030204" pitchFamily="34" charset="0"/>
                <a:cs typeface="Calibri" panose="020F0502020204030204" pitchFamily="34" charset="0"/>
              </a:rPr>
              <a:t>PAS Expert Group </a:t>
            </a:r>
            <a:br>
              <a:rPr lang="en-CA" altLang="en-US" b="1" dirty="0">
                <a:solidFill>
                  <a:schemeClr val="bg1"/>
                </a:solidFill>
                <a:latin typeface="Calibri" panose="020F0502020204030204" pitchFamily="34" charset="0"/>
                <a:cs typeface="Calibri" panose="020F0502020204030204" pitchFamily="34" charset="0"/>
              </a:rPr>
            </a:br>
            <a:r>
              <a:rPr lang="en-CA" altLang="en-US" b="1" dirty="0">
                <a:solidFill>
                  <a:schemeClr val="bg1">
                    <a:lumMod val="8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Phytosanitary Alert System (PAS)</a:t>
            </a:r>
          </a:p>
        </p:txBody>
      </p:sp>
      <p:sp>
        <p:nvSpPr>
          <p:cNvPr id="2" name="Slide Number Placeholder 1"/>
          <p:cNvSpPr>
            <a:spLocks noGrp="1"/>
          </p:cNvSpPr>
          <p:nvPr>
            <p:ph type="sldNum" sz="quarter" idx="12"/>
          </p:nvPr>
        </p:nvSpPr>
        <p:spPr/>
        <p:txBody>
          <a:bodyPr/>
          <a:lstStyle/>
          <a:p>
            <a:pPr>
              <a:defRPr/>
            </a:pPr>
            <a:fld id="{1B28AE9E-E42A-4ED7-87AD-F7970803D53F}" type="slidenum">
              <a:rPr lang="en-CA" smtClean="0">
                <a:solidFill>
                  <a:srgbClr val="000000"/>
                </a:solidFill>
              </a:rPr>
              <a:pPr>
                <a:defRPr/>
              </a:pPr>
              <a:t>1</a:t>
            </a:fld>
            <a:endParaRPr lang="en-CA">
              <a:solidFill>
                <a:srgbClr val="000000"/>
              </a:solidFill>
            </a:endParaRPr>
          </a:p>
        </p:txBody>
      </p:sp>
      <p:sp>
        <p:nvSpPr>
          <p:cNvPr id="2051" name="Text Box 9"/>
          <p:cNvSpPr txBox="1">
            <a:spLocks noChangeArrowheads="1"/>
          </p:cNvSpPr>
          <p:nvPr/>
        </p:nvSpPr>
        <p:spPr bwMode="auto">
          <a:xfrm>
            <a:off x="2211327" y="4343400"/>
            <a:ext cx="778070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000" b="1" dirty="0">
                <a:latin typeface="Calibri" panose="020F0502020204030204" pitchFamily="34" charset="0"/>
                <a:cs typeface="Calibri" panose="020F0502020204030204" pitchFamily="34" charset="0"/>
              </a:rPr>
              <a:t>Ignacio Baez</a:t>
            </a:r>
          </a:p>
          <a:p>
            <a:pPr algn="ctr" eaLnBrk="1" fontAlgn="base" hangingPunct="1">
              <a:spcBef>
                <a:spcPct val="0"/>
              </a:spcBef>
              <a:spcAft>
                <a:spcPct val="0"/>
              </a:spcAft>
              <a:buFontTx/>
              <a:buNone/>
            </a:pPr>
            <a:r>
              <a:rPr lang="en-US" altLang="en-US" sz="2000" dirty="0">
                <a:latin typeface="Calibri" panose="020F0502020204030204" pitchFamily="34" charset="0"/>
                <a:cs typeface="Calibri" panose="020F0502020204030204" pitchFamily="34" charset="0"/>
              </a:rPr>
              <a:t>USDA-APHIS-PPQ</a:t>
            </a:r>
          </a:p>
          <a:p>
            <a:pPr algn="ctr" eaLnBrk="1" fontAlgn="base" hangingPunct="1">
              <a:spcBef>
                <a:spcPct val="0"/>
              </a:spcBef>
              <a:spcAft>
                <a:spcPct val="0"/>
              </a:spcAft>
              <a:buFontTx/>
              <a:buNone/>
            </a:pPr>
            <a:r>
              <a:rPr lang="en-US" altLang="en-US" sz="2000" dirty="0">
                <a:solidFill>
                  <a:schemeClr val="bg1">
                    <a:lumMod val="50000"/>
                  </a:schemeClr>
                </a:solidFill>
                <a:latin typeface="Calibri" panose="020F0502020204030204" pitchFamily="34" charset="0"/>
                <a:cs typeface="Calibri" panose="020F0502020204030204" pitchFamily="34" charset="0"/>
              </a:rPr>
              <a:t>Chairperson | </a:t>
            </a:r>
            <a:r>
              <a:rPr lang="en-US" altLang="en-US" sz="2000" dirty="0" err="1">
                <a:solidFill>
                  <a:schemeClr val="bg1">
                    <a:lumMod val="50000"/>
                  </a:schemeClr>
                </a:solidFill>
                <a:latin typeface="Calibri" panose="020F0502020204030204" pitchFamily="34" charset="0"/>
                <a:cs typeface="Calibri" panose="020F0502020204030204" pitchFamily="34" charset="0"/>
              </a:rPr>
              <a:t>Presidente</a:t>
            </a:r>
            <a:endParaRPr lang="en-US" altLang="en-US" sz="2000" dirty="0">
              <a:solidFill>
                <a:schemeClr val="bg1">
                  <a:lumMod val="50000"/>
                </a:schemeClr>
              </a:solidFill>
              <a:latin typeface="Calibri" panose="020F0502020204030204" pitchFamily="34" charset="0"/>
              <a:cs typeface="Calibri" panose="020F0502020204030204" pitchFamily="34" charset="0"/>
            </a:endParaRPr>
          </a:p>
        </p:txBody>
      </p:sp>
      <p:sp>
        <p:nvSpPr>
          <p:cNvPr id="2052" name="Text Box 15"/>
          <p:cNvSpPr txBox="1">
            <a:spLocks noChangeArrowheads="1"/>
          </p:cNvSpPr>
          <p:nvPr/>
        </p:nvSpPr>
        <p:spPr bwMode="auto">
          <a:xfrm>
            <a:off x="3359150" y="2417710"/>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endParaRPr>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958" y="482958"/>
            <a:ext cx="4343400" cy="903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a:extLst>
              <a:ext uri="{FF2B5EF4-FFF2-40B4-BE49-F238E27FC236}">
                <a16:creationId xmlns:a16="http://schemas.microsoft.com/office/drawing/2014/main" id="{C25EACDB-F5AA-4B9A-9296-9EE45322AAEF}"/>
              </a:ext>
            </a:extLst>
          </p:cNvPr>
          <p:cNvSpPr txBox="1"/>
          <p:nvPr/>
        </p:nvSpPr>
        <p:spPr>
          <a:xfrm>
            <a:off x="3359150" y="5359063"/>
            <a:ext cx="5822118" cy="646331"/>
          </a:xfrm>
          <a:prstGeom prst="rect">
            <a:avLst/>
          </a:prstGeom>
          <a:noFill/>
        </p:spPr>
        <p:txBody>
          <a:bodyPr wrap="square">
            <a:spAutoFit/>
          </a:bodyPr>
          <a:lstStyle/>
          <a:p>
            <a:pPr algn="ctr" eaLnBrk="1" fontAlgn="base" hangingPunct="1">
              <a:spcBef>
                <a:spcPct val="0"/>
              </a:spcBef>
              <a:spcAft>
                <a:spcPct val="0"/>
              </a:spcAft>
              <a:buFontTx/>
              <a:buNone/>
            </a:pP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47</a:t>
            </a:r>
            <a:r>
              <a:rPr lang="en-US" altLang="en-US" sz="1800" baseline="30000" dirty="0">
                <a:solidFill>
                  <a:schemeClr val="tx1">
                    <a:lumMod val="50000"/>
                    <a:lumOff val="50000"/>
                  </a:schemeClr>
                </a:solidFill>
                <a:latin typeface="Calibri" panose="020F0502020204030204" pitchFamily="34" charset="0"/>
                <a:cs typeface="Calibri" panose="020F0502020204030204" pitchFamily="34" charset="0"/>
              </a:rPr>
              <a:t>th</a:t>
            </a: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  NAPPO Annual Meeting, October 22, 2024</a:t>
            </a:r>
          </a:p>
          <a:p>
            <a:pPr algn="ctr" eaLnBrk="1" fontAlgn="base" hangingPunct="1">
              <a:spcBef>
                <a:spcPct val="0"/>
              </a:spcBef>
              <a:spcAft>
                <a:spcPct val="0"/>
              </a:spcAft>
              <a:buFontTx/>
              <a:buNone/>
            </a:pP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47</a:t>
            </a:r>
            <a:r>
              <a:rPr lang="en-US" altLang="en-US" sz="1800" baseline="30000" dirty="0">
                <a:solidFill>
                  <a:schemeClr val="tx1">
                    <a:lumMod val="50000"/>
                    <a:lumOff val="50000"/>
                  </a:schemeClr>
                </a:solidFill>
                <a:latin typeface="Calibri" panose="020F0502020204030204" pitchFamily="34" charset="0"/>
                <a:cs typeface="Calibri" panose="020F0502020204030204" pitchFamily="34" charset="0"/>
              </a:rPr>
              <a:t>a</a:t>
            </a: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 </a:t>
            </a:r>
            <a:r>
              <a:rPr lang="en-US" altLang="en-US" sz="1800" dirty="0" err="1">
                <a:solidFill>
                  <a:schemeClr val="tx1">
                    <a:lumMod val="50000"/>
                    <a:lumOff val="50000"/>
                  </a:schemeClr>
                </a:solidFill>
                <a:latin typeface="Calibri" panose="020F0502020204030204" pitchFamily="34" charset="0"/>
                <a:cs typeface="Calibri" panose="020F0502020204030204" pitchFamily="34" charset="0"/>
              </a:rPr>
              <a:t>Reunión</a:t>
            </a: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 </a:t>
            </a:r>
            <a:r>
              <a:rPr lang="en-US" altLang="en-US" sz="1800" dirty="0" err="1">
                <a:solidFill>
                  <a:schemeClr val="tx1">
                    <a:lumMod val="50000"/>
                    <a:lumOff val="50000"/>
                  </a:schemeClr>
                </a:solidFill>
                <a:latin typeface="Calibri" panose="020F0502020204030204" pitchFamily="34" charset="0"/>
                <a:cs typeface="Calibri" panose="020F0502020204030204" pitchFamily="34" charset="0"/>
              </a:rPr>
              <a:t>Anual</a:t>
            </a: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 de la NAPPO, 22 de </a:t>
            </a:r>
            <a:r>
              <a:rPr lang="en-US" altLang="en-US" sz="1800" dirty="0" err="1">
                <a:solidFill>
                  <a:schemeClr val="tx1">
                    <a:lumMod val="50000"/>
                    <a:lumOff val="50000"/>
                  </a:schemeClr>
                </a:solidFill>
                <a:latin typeface="Calibri" panose="020F0502020204030204" pitchFamily="34" charset="0"/>
                <a:cs typeface="Calibri" panose="020F0502020204030204" pitchFamily="34" charset="0"/>
              </a:rPr>
              <a:t>octubre</a:t>
            </a: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 del 2024</a:t>
            </a:r>
            <a:endParaRPr lang="en-CA" altLang="en-US" sz="180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8" name="Picture 7" descr="A circle with a cactus and text&#10;&#10;Description automatically generated">
            <a:extLst>
              <a:ext uri="{FF2B5EF4-FFF2-40B4-BE49-F238E27FC236}">
                <a16:creationId xmlns:a16="http://schemas.microsoft.com/office/drawing/2014/main" id="{149ED6A4-3FE9-1DF2-0322-E5053C28BB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1028" y="1822083"/>
            <a:ext cx="2041094" cy="2041094"/>
          </a:xfrm>
          <a:prstGeom prst="rect">
            <a:avLst/>
          </a:prstGeom>
        </p:spPr>
      </p:pic>
    </p:spTree>
    <p:extLst>
      <p:ext uri="{BB962C8B-B14F-4D97-AF65-F5344CB8AC3E}">
        <p14:creationId xmlns:p14="http://schemas.microsoft.com/office/powerpoint/2010/main" val="74792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AF3CB58-7156-D28B-5320-7BE7FFFE6B0B}"/>
              </a:ext>
            </a:extLst>
          </p:cNvPr>
          <p:cNvSpPr/>
          <p:nvPr/>
        </p:nvSpPr>
        <p:spPr>
          <a:xfrm>
            <a:off x="6908326" y="3001423"/>
            <a:ext cx="4445474" cy="1335024"/>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02B19D-5E91-575B-12B0-923048EFE9B5}"/>
              </a:ext>
            </a:extLst>
          </p:cNvPr>
          <p:cNvSpPr/>
          <p:nvPr/>
        </p:nvSpPr>
        <p:spPr>
          <a:xfrm>
            <a:off x="7239000" y="1237364"/>
            <a:ext cx="4114800" cy="1332004"/>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2468A1-D477-C3C8-E562-DD22B840B7A4}"/>
              </a:ext>
            </a:extLst>
          </p:cNvPr>
          <p:cNvSpPr/>
          <p:nvPr/>
        </p:nvSpPr>
        <p:spPr>
          <a:xfrm>
            <a:off x="5791200" y="4750261"/>
            <a:ext cx="5562600" cy="1335024"/>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10</a:t>
            </a:fld>
            <a:endParaRPr lang="en-CA" dirty="0">
              <a:solidFill>
                <a:srgbClr val="000000"/>
              </a:solidFill>
            </a:endParaRPr>
          </a:p>
        </p:txBody>
      </p:sp>
      <p:sp>
        <p:nvSpPr>
          <p:cNvPr id="3" name="Content Placeholder 2">
            <a:extLst>
              <a:ext uri="{FF2B5EF4-FFF2-40B4-BE49-F238E27FC236}">
                <a16:creationId xmlns:a16="http://schemas.microsoft.com/office/drawing/2014/main" id="{B07191A3-F813-FD29-600F-72922475ECCD}"/>
              </a:ext>
            </a:extLst>
          </p:cNvPr>
          <p:cNvSpPr txBox="1">
            <a:spLocks/>
          </p:cNvSpPr>
          <p:nvPr/>
        </p:nvSpPr>
        <p:spPr bwMode="auto">
          <a:xfrm>
            <a:off x="1120630" y="1528927"/>
            <a:ext cx="491850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eaLnBrk="1" hangingPunct="1">
              <a:spcBef>
                <a:spcPts val="0"/>
              </a:spcBef>
              <a:spcAft>
                <a:spcPts val="15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Posted 44 official pest reports* </a:t>
            </a:r>
          </a:p>
          <a:p>
            <a:pPr marL="285750" indent="-285750" eaLnBrk="1" hangingPunct="1">
              <a:spcBef>
                <a:spcPts val="0"/>
              </a:spcBef>
              <a:spcAft>
                <a:spcPts val="15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Ensured a stable and performing system </a:t>
            </a:r>
          </a:p>
          <a:p>
            <a:pPr marL="0" indent="0">
              <a:spcBef>
                <a:spcPts val="0"/>
              </a:spcBef>
              <a:spcAft>
                <a:spcPts val="1500"/>
              </a:spcAft>
              <a:buNone/>
            </a:pPr>
            <a:endParaRPr lang="en-US" altLang="en-US" sz="3600" kern="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5CDBF42-A900-37B7-5265-2E0FEAFB5074}"/>
              </a:ext>
            </a:extLst>
          </p:cNvPr>
          <p:cNvSpPr/>
          <p:nvPr/>
        </p:nvSpPr>
        <p:spPr>
          <a:xfrm>
            <a:off x="9372600" y="4296848"/>
            <a:ext cx="2010487" cy="261610"/>
          </a:xfrm>
          <a:prstGeom prst="rect">
            <a:avLst/>
          </a:prstGeom>
        </p:spPr>
        <p:txBody>
          <a:bodyPr wrap="none">
            <a:spAutoFit/>
          </a:bodyPr>
          <a:lstStyle/>
          <a:p>
            <a:pPr algn="r"/>
            <a:r>
              <a:rPr lang="en-US" sz="1100" dirty="0">
                <a:solidFill>
                  <a:schemeClr val="bg1">
                    <a:lumMod val="75000"/>
                  </a:schemeClr>
                </a:solidFill>
                <a:latin typeface="Calibri" panose="020F0502020204030204" pitchFamily="34" charset="0"/>
                <a:cs typeface="Calibri" panose="020F0502020204030204" pitchFamily="34" charset="0"/>
              </a:rPr>
              <a:t>Photo: </a:t>
            </a:r>
            <a:r>
              <a:rPr lang="en-US" sz="1100" dirty="0" err="1">
                <a:solidFill>
                  <a:schemeClr val="bg1">
                    <a:lumMod val="75000"/>
                  </a:schemeClr>
                </a:solidFill>
                <a:latin typeface="Calibri" panose="020F0502020204030204" pitchFamily="34" charset="0"/>
                <a:cs typeface="Calibri" panose="020F0502020204030204" pitchFamily="34" charset="0"/>
              </a:rPr>
              <a:t>aerobird</a:t>
            </a:r>
            <a:r>
              <a:rPr lang="en-US" sz="1100" dirty="0">
                <a:solidFill>
                  <a:schemeClr val="bg1">
                    <a:lumMod val="75000"/>
                  </a:schemeClr>
                </a:solidFill>
                <a:latin typeface="Calibri" panose="020F0502020204030204" pitchFamily="34" charset="0"/>
                <a:cs typeface="Calibri" panose="020F0502020204030204" pitchFamily="34" charset="0"/>
              </a:rPr>
              <a:t>, naturalista.mx</a:t>
            </a:r>
          </a:p>
        </p:txBody>
      </p:sp>
      <p:sp>
        <p:nvSpPr>
          <p:cNvPr id="5" name="Rectangle 4">
            <a:extLst>
              <a:ext uri="{FF2B5EF4-FFF2-40B4-BE49-F238E27FC236}">
                <a16:creationId xmlns:a16="http://schemas.microsoft.com/office/drawing/2014/main" id="{465919ED-3558-5CBE-A00F-2C975415798A}"/>
              </a:ext>
            </a:extLst>
          </p:cNvPr>
          <p:cNvSpPr/>
          <p:nvPr/>
        </p:nvSpPr>
        <p:spPr>
          <a:xfrm>
            <a:off x="7737561" y="1295400"/>
            <a:ext cx="3540039" cy="1200329"/>
          </a:xfrm>
          <a:prstGeom prst="rect">
            <a:avLst/>
          </a:prstGeom>
        </p:spPr>
        <p:txBody>
          <a:bodyPr wrap="square">
            <a:spAutoFit/>
          </a:bodyPr>
          <a:lstStyle/>
          <a:p>
            <a:pPr algn="ctr"/>
            <a:r>
              <a:rPr lang="en-US" dirty="0">
                <a:solidFill>
                  <a:schemeClr val="accent1">
                    <a:lumMod val="50000"/>
                  </a:schemeClr>
                </a:solidFill>
                <a:latin typeface="Calibri" panose="020F0502020204030204" pitchFamily="34" charset="0"/>
                <a:cs typeface="Calibri" panose="020F0502020204030204" pitchFamily="34" charset="0"/>
              </a:rPr>
              <a:t>“Report of box tree moth (</a:t>
            </a:r>
            <a:r>
              <a:rPr lang="en-US" i="1" dirty="0" err="1">
                <a:solidFill>
                  <a:schemeClr val="accent1">
                    <a:lumMod val="50000"/>
                  </a:schemeClr>
                </a:solidFill>
                <a:latin typeface="Calibri" panose="020F0502020204030204" pitchFamily="34" charset="0"/>
                <a:cs typeface="Calibri" panose="020F0502020204030204" pitchFamily="34" charset="0"/>
              </a:rPr>
              <a:t>Cydalima</a:t>
            </a:r>
            <a:r>
              <a:rPr lang="en-US" i="1" dirty="0">
                <a:solidFill>
                  <a:schemeClr val="accent1">
                    <a:lumMod val="50000"/>
                  </a:schemeClr>
                </a:solidFill>
                <a:latin typeface="Calibri" panose="020F0502020204030204" pitchFamily="34" charset="0"/>
                <a:cs typeface="Calibri" panose="020F0502020204030204" pitchFamily="34" charset="0"/>
              </a:rPr>
              <a:t> </a:t>
            </a:r>
            <a:r>
              <a:rPr lang="en-US" i="1" dirty="0" err="1">
                <a:solidFill>
                  <a:schemeClr val="accent1">
                    <a:lumMod val="50000"/>
                  </a:schemeClr>
                </a:solidFill>
                <a:latin typeface="Calibri" panose="020F0502020204030204" pitchFamily="34" charset="0"/>
                <a:cs typeface="Calibri" panose="020F0502020204030204" pitchFamily="34" charset="0"/>
              </a:rPr>
              <a:t>perspectalis</a:t>
            </a:r>
            <a:r>
              <a:rPr lang="en-US" dirty="0">
                <a:solidFill>
                  <a:schemeClr val="accent1">
                    <a:lumMod val="50000"/>
                  </a:schemeClr>
                </a:solidFill>
                <a:latin typeface="Calibri" panose="020F0502020204030204" pitchFamily="34" charset="0"/>
                <a:cs typeface="Calibri" panose="020F0502020204030204" pitchFamily="34" charset="0"/>
              </a:rPr>
              <a:t>) in Quebec, New Brunswick, and Nova Scotia, Canada”</a:t>
            </a:r>
          </a:p>
        </p:txBody>
      </p:sp>
      <p:sp>
        <p:nvSpPr>
          <p:cNvPr id="6" name="Rectangle 5">
            <a:extLst>
              <a:ext uri="{FF2B5EF4-FFF2-40B4-BE49-F238E27FC236}">
                <a16:creationId xmlns:a16="http://schemas.microsoft.com/office/drawing/2014/main" id="{7CF5E611-7398-081D-F0A0-C97156C990A5}"/>
              </a:ext>
            </a:extLst>
          </p:cNvPr>
          <p:cNvSpPr/>
          <p:nvPr/>
        </p:nvSpPr>
        <p:spPr>
          <a:xfrm>
            <a:off x="6369522" y="4944070"/>
            <a:ext cx="4984278" cy="923330"/>
          </a:xfrm>
          <a:prstGeom prst="rect">
            <a:avLst/>
          </a:prstGeom>
        </p:spPr>
        <p:txBody>
          <a:bodyPr wrap="square">
            <a:spAutoFit/>
          </a:bodyPr>
          <a:lstStyle/>
          <a:p>
            <a:pPr algn="ctr"/>
            <a:r>
              <a:rPr lang="en-US" dirty="0">
                <a:solidFill>
                  <a:schemeClr val="accent1">
                    <a:lumMod val="50000"/>
                  </a:schemeClr>
                </a:solidFill>
                <a:latin typeface="Calibri" panose="020F0502020204030204" pitchFamily="34" charset="0"/>
                <a:cs typeface="Calibri" panose="020F0502020204030204" pitchFamily="34" charset="0"/>
              </a:rPr>
              <a:t>“Eradication of Mediterranean fruit fly [</a:t>
            </a:r>
            <a:r>
              <a:rPr lang="en-US" i="1" dirty="0">
                <a:solidFill>
                  <a:schemeClr val="accent1">
                    <a:lumMod val="50000"/>
                  </a:schemeClr>
                </a:solidFill>
                <a:latin typeface="Calibri" panose="020F0502020204030204" pitchFamily="34" charset="0"/>
                <a:cs typeface="Calibri" panose="020F0502020204030204" pitchFamily="34" charset="0"/>
              </a:rPr>
              <a:t>Ceratitis capit</a:t>
            </a:r>
            <a:r>
              <a:rPr lang="en-US" dirty="0">
                <a:solidFill>
                  <a:schemeClr val="accent1">
                    <a:lumMod val="50000"/>
                  </a:schemeClr>
                </a:solidFill>
                <a:latin typeface="Calibri" panose="020F0502020204030204" pitchFamily="34" charset="0"/>
                <a:cs typeface="Calibri" panose="020F0502020204030204" pitchFamily="34" charset="0"/>
              </a:rPr>
              <a:t>ata (Wiedemann)] in urban areas in Cancun, municipality of Benito Juárez, </a:t>
            </a:r>
            <a:r>
              <a:rPr lang="en-US" dirty="0" err="1">
                <a:solidFill>
                  <a:schemeClr val="accent1">
                    <a:lumMod val="50000"/>
                  </a:schemeClr>
                </a:solidFill>
                <a:latin typeface="Calibri" panose="020F0502020204030204" pitchFamily="34" charset="0"/>
                <a:cs typeface="Calibri" panose="020F0502020204030204" pitchFamily="34" charset="0"/>
              </a:rPr>
              <a:t>Quintana</a:t>
            </a:r>
            <a:r>
              <a:rPr lang="en-US" dirty="0">
                <a:solidFill>
                  <a:schemeClr val="accent1">
                    <a:lumMod val="50000"/>
                  </a:schemeClr>
                </a:solidFill>
                <a:latin typeface="Calibri" panose="020F0502020204030204" pitchFamily="34" charset="0"/>
                <a:cs typeface="Calibri" panose="020F0502020204030204" pitchFamily="34" charset="0"/>
              </a:rPr>
              <a:t> Roo”</a:t>
            </a:r>
          </a:p>
        </p:txBody>
      </p:sp>
      <p:sp>
        <p:nvSpPr>
          <p:cNvPr id="7" name="Rectangle 6">
            <a:extLst>
              <a:ext uri="{FF2B5EF4-FFF2-40B4-BE49-F238E27FC236}">
                <a16:creationId xmlns:a16="http://schemas.microsoft.com/office/drawing/2014/main" id="{6688CFCB-567D-FA8F-A080-2AF9FF8A2815}"/>
              </a:ext>
            </a:extLst>
          </p:cNvPr>
          <p:cNvSpPr/>
          <p:nvPr/>
        </p:nvSpPr>
        <p:spPr>
          <a:xfrm>
            <a:off x="7420606" y="3205824"/>
            <a:ext cx="3989795" cy="923330"/>
          </a:xfrm>
          <a:prstGeom prst="rect">
            <a:avLst/>
          </a:prstGeom>
        </p:spPr>
        <p:txBody>
          <a:bodyPr wrap="square">
            <a:spAutoFit/>
          </a:bodyPr>
          <a:lstStyle/>
          <a:p>
            <a:pPr algn="ctr"/>
            <a:r>
              <a:rPr lang="en-US" dirty="0">
                <a:solidFill>
                  <a:schemeClr val="accent1">
                    <a:lumMod val="50000"/>
                  </a:schemeClr>
                </a:solidFill>
                <a:latin typeface="Calibri" panose="020F0502020204030204" pitchFamily="34" charset="0"/>
                <a:cs typeface="Calibri" panose="020F0502020204030204" pitchFamily="34" charset="0"/>
              </a:rPr>
              <a:t>“</a:t>
            </a:r>
            <a:r>
              <a:rPr lang="en-US" i="1" dirty="0" err="1">
                <a:solidFill>
                  <a:schemeClr val="accent1">
                    <a:lumMod val="50000"/>
                  </a:schemeClr>
                </a:solidFill>
                <a:latin typeface="Calibri" panose="020F0502020204030204" pitchFamily="34" charset="0"/>
                <a:cs typeface="Calibri" panose="020F0502020204030204" pitchFamily="34" charset="0"/>
              </a:rPr>
              <a:t>Zeugodacus</a:t>
            </a:r>
            <a:r>
              <a:rPr lang="en-US" i="1" dirty="0">
                <a:solidFill>
                  <a:schemeClr val="accent1">
                    <a:lumMod val="50000"/>
                  </a:schemeClr>
                </a:solidFill>
                <a:latin typeface="Calibri" panose="020F0502020204030204" pitchFamily="34" charset="0"/>
                <a:cs typeface="Calibri" panose="020F0502020204030204" pitchFamily="34" charset="0"/>
              </a:rPr>
              <a:t> tau</a:t>
            </a:r>
            <a:r>
              <a:rPr lang="en-US" dirty="0">
                <a:solidFill>
                  <a:schemeClr val="accent1">
                    <a:lumMod val="50000"/>
                  </a:schemeClr>
                </a:solidFill>
                <a:latin typeface="Calibri" panose="020F0502020204030204" pitchFamily="34" charset="0"/>
                <a:cs typeface="Calibri" panose="020F0502020204030204" pitchFamily="34" charset="0"/>
              </a:rPr>
              <a:t>: APHIS Removes the Quarantine in Los Angeles County, California”</a:t>
            </a:r>
          </a:p>
        </p:txBody>
      </p:sp>
      <p:sp>
        <p:nvSpPr>
          <p:cNvPr id="8" name="Oval 7">
            <a:extLst>
              <a:ext uri="{FF2B5EF4-FFF2-40B4-BE49-F238E27FC236}">
                <a16:creationId xmlns:a16="http://schemas.microsoft.com/office/drawing/2014/main" id="{16E7D42C-613F-A148-F6A3-001066BBFC4E}"/>
              </a:ext>
            </a:extLst>
          </p:cNvPr>
          <p:cNvSpPr/>
          <p:nvPr/>
        </p:nvSpPr>
        <p:spPr>
          <a:xfrm>
            <a:off x="5666402" y="2851762"/>
            <a:ext cx="1737360" cy="173736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8720AE1-A710-D5BE-859B-B81E5FEFF30D}"/>
              </a:ext>
            </a:extLst>
          </p:cNvPr>
          <p:cNvSpPr/>
          <p:nvPr/>
        </p:nvSpPr>
        <p:spPr>
          <a:xfrm>
            <a:off x="4580077" y="4427982"/>
            <a:ext cx="1737360" cy="173736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E550F8F-BB66-B874-6A22-D69527A20A5B}"/>
              </a:ext>
            </a:extLst>
          </p:cNvPr>
          <p:cNvSpPr txBox="1"/>
          <p:nvPr/>
        </p:nvSpPr>
        <p:spPr>
          <a:xfrm>
            <a:off x="10363200" y="6034537"/>
            <a:ext cx="1064715" cy="261610"/>
          </a:xfrm>
          <a:prstGeom prst="rect">
            <a:avLst/>
          </a:prstGeom>
          <a:noFill/>
        </p:spPr>
        <p:txBody>
          <a:bodyPr wrap="none" rtlCol="0">
            <a:spAutoFit/>
          </a:bodyPr>
          <a:lstStyle/>
          <a:p>
            <a:pPr algn="r"/>
            <a:r>
              <a:rPr lang="en-US" sz="1100" dirty="0">
                <a:solidFill>
                  <a:schemeClr val="bg1">
                    <a:lumMod val="75000"/>
                  </a:schemeClr>
                </a:solidFill>
                <a:latin typeface="Calibri" panose="020F0502020204030204" pitchFamily="34" charset="0"/>
                <a:cs typeface="Calibri" panose="020F0502020204030204" pitchFamily="34" charset="0"/>
              </a:rPr>
              <a:t>Photo: S. Bauer</a:t>
            </a:r>
          </a:p>
        </p:txBody>
      </p:sp>
      <p:sp>
        <p:nvSpPr>
          <p:cNvPr id="11" name="TextBox 10">
            <a:extLst>
              <a:ext uri="{FF2B5EF4-FFF2-40B4-BE49-F238E27FC236}">
                <a16:creationId xmlns:a16="http://schemas.microsoft.com/office/drawing/2014/main" id="{28339DF0-8199-B1AA-BE09-A171EF218BA9}"/>
              </a:ext>
            </a:extLst>
          </p:cNvPr>
          <p:cNvSpPr txBox="1"/>
          <p:nvPr/>
        </p:nvSpPr>
        <p:spPr>
          <a:xfrm>
            <a:off x="8649438" y="2544709"/>
            <a:ext cx="2780562" cy="261610"/>
          </a:xfrm>
          <a:prstGeom prst="rect">
            <a:avLst/>
          </a:prstGeom>
          <a:noFill/>
        </p:spPr>
        <p:txBody>
          <a:bodyPr wrap="square" rtlCol="0">
            <a:spAutoFit/>
          </a:bodyPr>
          <a:lstStyle/>
          <a:p>
            <a:pPr algn="r"/>
            <a:r>
              <a:rPr lang="en-US" sz="1100" dirty="0">
                <a:solidFill>
                  <a:schemeClr val="bg1">
                    <a:lumMod val="75000"/>
                  </a:schemeClr>
                </a:solidFill>
                <a:latin typeface="Calibri" panose="020F0502020204030204" pitchFamily="34" charset="0"/>
                <a:cs typeface="Calibri" panose="020F0502020204030204" pitchFamily="34" charset="0"/>
              </a:rPr>
              <a:t>Photo: iredding01 /Adobe Stock</a:t>
            </a:r>
          </a:p>
        </p:txBody>
      </p:sp>
      <p:sp>
        <p:nvSpPr>
          <p:cNvPr id="12" name="TextBox 11">
            <a:extLst>
              <a:ext uri="{FF2B5EF4-FFF2-40B4-BE49-F238E27FC236}">
                <a16:creationId xmlns:a16="http://schemas.microsoft.com/office/drawing/2014/main" id="{426E1C4C-11F4-CDCD-7A3A-1D847E6033FD}"/>
              </a:ext>
            </a:extLst>
          </p:cNvPr>
          <p:cNvSpPr txBox="1"/>
          <p:nvPr/>
        </p:nvSpPr>
        <p:spPr>
          <a:xfrm>
            <a:off x="672311" y="5910038"/>
            <a:ext cx="4572000" cy="307777"/>
          </a:xfrm>
          <a:prstGeom prst="rect">
            <a:avLst/>
          </a:prstGeom>
          <a:noFill/>
        </p:spPr>
        <p:txBody>
          <a:bodyPr wrap="square" rtlCol="0">
            <a:spAutoFit/>
          </a:bodyPr>
          <a:lstStyle/>
          <a:p>
            <a:r>
              <a:rPr lang="en-US" sz="1400" b="1" dirty="0">
                <a:solidFill>
                  <a:schemeClr val="accent2">
                    <a:lumMod val="50000"/>
                  </a:schemeClr>
                </a:solidFill>
                <a:latin typeface="Calibri" panose="020F0502020204030204" pitchFamily="34" charset="0"/>
                <a:cs typeface="Calibri" panose="020F0502020204030204" pitchFamily="34" charset="0"/>
              </a:rPr>
              <a:t>*Include records from October 2023 to August 2024. </a:t>
            </a:r>
          </a:p>
        </p:txBody>
      </p:sp>
      <p:sp>
        <p:nvSpPr>
          <p:cNvPr id="13" name="Oval 12">
            <a:extLst>
              <a:ext uri="{FF2B5EF4-FFF2-40B4-BE49-F238E27FC236}">
                <a16:creationId xmlns:a16="http://schemas.microsoft.com/office/drawing/2014/main" id="{E3C9913A-F980-6918-1A94-27BC06D9DFB9}"/>
              </a:ext>
            </a:extLst>
          </p:cNvPr>
          <p:cNvSpPr/>
          <p:nvPr/>
        </p:nvSpPr>
        <p:spPr>
          <a:xfrm>
            <a:off x="6019800" y="989063"/>
            <a:ext cx="1737360" cy="17373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CFD2DAF-B245-EAA2-D1F2-5A9FCB2D6903}"/>
              </a:ext>
            </a:extLst>
          </p:cNvPr>
          <p:cNvGrpSpPr/>
          <p:nvPr/>
        </p:nvGrpSpPr>
        <p:grpSpPr>
          <a:xfrm>
            <a:off x="0" y="0"/>
            <a:ext cx="12192000" cy="1062531"/>
            <a:chOff x="0" y="0"/>
            <a:chExt cx="12192000" cy="1062531"/>
          </a:xfrm>
        </p:grpSpPr>
        <p:sp>
          <p:nvSpPr>
            <p:cNvPr id="15" name="Rectangle 14">
              <a:extLst>
                <a:ext uri="{FF2B5EF4-FFF2-40B4-BE49-F238E27FC236}">
                  <a16:creationId xmlns:a16="http://schemas.microsoft.com/office/drawing/2014/main" id="{83A7F142-E7FD-8BBF-AF5E-78979E49BFB9}"/>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1 Título">
              <a:extLst>
                <a:ext uri="{FF2B5EF4-FFF2-40B4-BE49-F238E27FC236}">
                  <a16:creationId xmlns:a16="http://schemas.microsoft.com/office/drawing/2014/main" id="{4F9F8BE5-D334-3D95-92D0-5CC83C7516A0}"/>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Progress during 2023-2024</a:t>
              </a:r>
            </a:p>
          </p:txBody>
        </p:sp>
        <p:cxnSp>
          <p:nvCxnSpPr>
            <p:cNvPr id="17" name="Straight Connector 16">
              <a:extLst>
                <a:ext uri="{FF2B5EF4-FFF2-40B4-BE49-F238E27FC236}">
                  <a16:creationId xmlns:a16="http://schemas.microsoft.com/office/drawing/2014/main" id="{0694F39F-0B14-CA94-8BF9-5E5AE69CE1DD}"/>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700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11</a:t>
            </a:fld>
            <a:endParaRPr lang="en-CA" dirty="0">
              <a:solidFill>
                <a:srgbClr val="000000"/>
              </a:solidFill>
            </a:endParaRPr>
          </a:p>
        </p:txBody>
      </p:sp>
      <p:sp>
        <p:nvSpPr>
          <p:cNvPr id="4" name="Content Placeholder 2">
            <a:extLst>
              <a:ext uri="{FF2B5EF4-FFF2-40B4-BE49-F238E27FC236}">
                <a16:creationId xmlns:a16="http://schemas.microsoft.com/office/drawing/2014/main" id="{D2808B62-0DFB-BC00-0ADD-2A98D646E02B}"/>
              </a:ext>
            </a:extLst>
          </p:cNvPr>
          <p:cNvSpPr txBox="1">
            <a:spLocks/>
          </p:cNvSpPr>
          <p:nvPr/>
        </p:nvSpPr>
        <p:spPr bwMode="auto">
          <a:xfrm>
            <a:off x="835586" y="1225471"/>
            <a:ext cx="4444260" cy="5301777"/>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eaLnBrk="1" hangingPunct="1">
              <a:spcBef>
                <a:spcPts val="0"/>
              </a:spcBef>
              <a:spcAft>
                <a:spcPts val="1500"/>
              </a:spcAft>
              <a:buClr>
                <a:schemeClr val="accent1"/>
              </a:buClr>
              <a:buSzPct val="115000"/>
              <a:buFont typeface="Arial"/>
              <a:buChar char="•"/>
            </a:pPr>
            <a:r>
              <a:rPr lang="en-US" sz="3600" dirty="0">
                <a:solidFill>
                  <a:schemeClr val="tx1">
                    <a:lumMod val="85000"/>
                    <a:lumOff val="15000"/>
                  </a:schemeClr>
                </a:solidFill>
                <a:latin typeface="Calibri" panose="020F0502020204030204" pitchFamily="34" charset="0"/>
                <a:cs typeface="Calibri" panose="020F0502020204030204" pitchFamily="34" charset="0"/>
              </a:rPr>
              <a:t>Updated PAS subscribers monthly</a:t>
            </a:r>
          </a:p>
          <a:p>
            <a:pPr marL="285750" indent="-285750" eaLnBrk="1" hangingPunct="1">
              <a:spcBef>
                <a:spcPts val="0"/>
              </a:spcBef>
              <a:spcAft>
                <a:spcPts val="15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Reports linked to  International Phytosanitary Portal</a:t>
            </a:r>
          </a:p>
          <a:p>
            <a:pPr marL="285750" indent="-285750" eaLnBrk="1" hangingPunct="1">
              <a:spcBef>
                <a:spcPts val="0"/>
              </a:spcBef>
              <a:spcAft>
                <a:spcPts val="15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2282 subscribers: 60 additional users for the year</a:t>
            </a:r>
            <a:endParaRPr lang="en-CA" altLang="en-US" sz="3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8DAB186-72B6-B386-1AE1-67353327354D}"/>
              </a:ext>
            </a:extLst>
          </p:cNvPr>
          <p:cNvSpPr txBox="1"/>
          <p:nvPr/>
        </p:nvSpPr>
        <p:spPr>
          <a:xfrm>
            <a:off x="7620000" y="5872118"/>
            <a:ext cx="4486501" cy="300082"/>
          </a:xfrm>
          <a:prstGeom prst="rect">
            <a:avLst/>
          </a:prstGeom>
          <a:noFill/>
        </p:spPr>
        <p:txBody>
          <a:bodyPr wrap="square" rtlCol="0">
            <a:spAutoFit/>
          </a:bodyPr>
          <a:lstStyle/>
          <a:p>
            <a:r>
              <a:rPr lang="en-US" sz="1350" b="1" dirty="0">
                <a:solidFill>
                  <a:schemeClr val="accent2">
                    <a:lumMod val="50000"/>
                  </a:schemeClr>
                </a:solidFill>
                <a:latin typeface="Calibri" panose="020F0502020204030204" pitchFamily="34" charset="0"/>
                <a:cs typeface="Calibri" panose="020F0502020204030204" pitchFamily="34" charset="0"/>
              </a:rPr>
              <a:t>*Include records from October 2023 to August 2024. </a:t>
            </a:r>
          </a:p>
        </p:txBody>
      </p:sp>
      <p:graphicFrame>
        <p:nvGraphicFramePr>
          <p:cNvPr id="6" name="Chart 5">
            <a:extLst>
              <a:ext uri="{FF2B5EF4-FFF2-40B4-BE49-F238E27FC236}">
                <a16:creationId xmlns:a16="http://schemas.microsoft.com/office/drawing/2014/main" id="{E83CEB5E-E5A4-BF75-E512-B51DFE713528}"/>
              </a:ext>
            </a:extLst>
          </p:cNvPr>
          <p:cNvGraphicFramePr/>
          <p:nvPr>
            <p:extLst>
              <p:ext uri="{D42A27DB-BD31-4B8C-83A1-F6EECF244321}">
                <p14:modId xmlns:p14="http://schemas.microsoft.com/office/powerpoint/2010/main" val="489272109"/>
              </p:ext>
            </p:extLst>
          </p:nvPr>
        </p:nvGraphicFramePr>
        <p:xfrm>
          <a:off x="4876800" y="971789"/>
          <a:ext cx="393192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6B681B6E-3310-F2EE-EC0C-B9E9B7FD9DD6}"/>
              </a:ext>
            </a:extLst>
          </p:cNvPr>
          <p:cNvGraphicFramePr>
            <a:graphicFrameLocks noGrp="1"/>
          </p:cNvGraphicFramePr>
          <p:nvPr>
            <p:extLst>
              <p:ext uri="{D42A27DB-BD31-4B8C-83A1-F6EECF244321}">
                <p14:modId xmlns:p14="http://schemas.microsoft.com/office/powerpoint/2010/main" val="3713123793"/>
              </p:ext>
            </p:extLst>
          </p:nvPr>
        </p:nvGraphicFramePr>
        <p:xfrm>
          <a:off x="7696200" y="1796375"/>
          <a:ext cx="3814398" cy="4039274"/>
        </p:xfrm>
        <a:graphic>
          <a:graphicData uri="http://schemas.openxmlformats.org/drawingml/2006/table">
            <a:tbl>
              <a:tblPr firstRow="1" firstCol="1" bandRow="1">
                <a:tableStyleId>{FABFCF23-3B69-468F-B69F-88F6DE6A72F2}</a:tableStyleId>
              </a:tblPr>
              <a:tblGrid>
                <a:gridCol w="1579438">
                  <a:extLst>
                    <a:ext uri="{9D8B030D-6E8A-4147-A177-3AD203B41FA5}">
                      <a16:colId xmlns:a16="http://schemas.microsoft.com/office/drawing/2014/main" val="3832125673"/>
                    </a:ext>
                  </a:extLst>
                </a:gridCol>
                <a:gridCol w="1169954">
                  <a:extLst>
                    <a:ext uri="{9D8B030D-6E8A-4147-A177-3AD203B41FA5}">
                      <a16:colId xmlns:a16="http://schemas.microsoft.com/office/drawing/2014/main" val="781523489"/>
                    </a:ext>
                  </a:extLst>
                </a:gridCol>
                <a:gridCol w="1065006">
                  <a:extLst>
                    <a:ext uri="{9D8B030D-6E8A-4147-A177-3AD203B41FA5}">
                      <a16:colId xmlns:a16="http://schemas.microsoft.com/office/drawing/2014/main" val="900606423"/>
                    </a:ext>
                  </a:extLst>
                </a:gridCol>
              </a:tblGrid>
              <a:tr h="636654">
                <a:tc>
                  <a:txBody>
                    <a:bodyPr/>
                    <a:lstStyle/>
                    <a:p>
                      <a:pPr marL="0" marR="0" algn="ctr">
                        <a:spcBef>
                          <a:spcPts val="0"/>
                        </a:spcBef>
                        <a:spcAft>
                          <a:spcPts val="0"/>
                        </a:spcAft>
                      </a:pPr>
                      <a:r>
                        <a:rPr lang="en-US" sz="1900" b="1" dirty="0">
                          <a:solidFill>
                            <a:schemeClr val="bg1"/>
                          </a:solidFill>
                          <a:effectLst/>
                          <a:latin typeface="Calibri" panose="020F0502020204030204" pitchFamily="34" charset="0"/>
                          <a:cs typeface="Calibri" panose="020F0502020204030204" pitchFamily="34" charset="0"/>
                        </a:rPr>
                        <a:t>Organization Type</a:t>
                      </a:r>
                      <a:endParaRPr lang="en-US"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900" b="1" dirty="0">
                          <a:solidFill>
                            <a:schemeClr val="bg1"/>
                          </a:solidFill>
                          <a:effectLst/>
                          <a:latin typeface="Calibri" panose="020F0502020204030204" pitchFamily="34" charset="0"/>
                          <a:cs typeface="Calibri" panose="020F0502020204030204" pitchFamily="34" charset="0"/>
                        </a:rPr>
                        <a:t>Total</a:t>
                      </a:r>
                      <a:endParaRPr lang="en-US"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900" b="1" dirty="0">
                          <a:solidFill>
                            <a:schemeClr val="bg1"/>
                          </a:solidFill>
                          <a:effectLst/>
                          <a:latin typeface="Calibri" panose="020F0502020204030204" pitchFamily="34" charset="0"/>
                          <a:cs typeface="Calibri" panose="020F0502020204030204" pitchFamily="34" charset="0"/>
                        </a:rPr>
                        <a:t>23-24*</a:t>
                      </a:r>
                      <a:endParaRPr lang="en-US"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19185361"/>
                  </a:ext>
                </a:extLst>
              </a:tr>
              <a:tr h="420613">
                <a:tc>
                  <a:txBody>
                    <a:bodyPr/>
                    <a:lstStyle/>
                    <a:p>
                      <a:pPr marL="0" marR="0">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Personal</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1206</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33</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6871601"/>
                  </a:ext>
                </a:extLst>
              </a:tr>
              <a:tr h="420613">
                <a:tc>
                  <a:txBody>
                    <a:bodyPr/>
                    <a:lstStyle/>
                    <a:p>
                      <a:pPr marL="0" marR="0">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Government</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282</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15</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21231948"/>
                  </a:ext>
                </a:extLst>
              </a:tr>
              <a:tr h="420613">
                <a:tc>
                  <a:txBody>
                    <a:bodyPr/>
                    <a:lstStyle/>
                    <a:p>
                      <a:pPr marL="0" marR="0">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Academia</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95</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1</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4763083"/>
                  </a:ext>
                </a:extLst>
              </a:tr>
              <a:tr h="420613">
                <a:tc>
                  <a:txBody>
                    <a:bodyPr/>
                    <a:lstStyle/>
                    <a:p>
                      <a:pPr marL="0" marR="0">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NPPO</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95</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2</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592945270"/>
                  </a:ext>
                </a:extLst>
              </a:tr>
              <a:tr h="420613">
                <a:tc>
                  <a:txBody>
                    <a:bodyPr/>
                    <a:lstStyle/>
                    <a:p>
                      <a:pPr marL="0" marR="0">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Industry</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39</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8</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18584691"/>
                  </a:ext>
                </a:extLst>
              </a:tr>
              <a:tr h="420613">
                <a:tc>
                  <a:txBody>
                    <a:bodyPr/>
                    <a:lstStyle/>
                    <a:p>
                      <a:pPr marL="0" marR="0">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NGO</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6</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0</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60577436"/>
                  </a:ext>
                </a:extLst>
              </a:tr>
              <a:tr h="420613">
                <a:tc>
                  <a:txBody>
                    <a:bodyPr/>
                    <a:lstStyle/>
                    <a:p>
                      <a:pPr marL="0" marR="0">
                        <a:spcBef>
                          <a:spcPts val="0"/>
                        </a:spcBef>
                        <a:spcAft>
                          <a:spcPts val="0"/>
                        </a:spcAft>
                      </a:pPr>
                      <a:r>
                        <a:rPr lang="en-US" sz="1900" b="1">
                          <a:solidFill>
                            <a:schemeClr val="tx1"/>
                          </a:solidFill>
                          <a:effectLst/>
                          <a:latin typeface="Calibri" panose="020F0502020204030204" pitchFamily="34" charset="0"/>
                          <a:cs typeface="Calibri" panose="020F0502020204030204" pitchFamily="34" charset="0"/>
                        </a:rPr>
                        <a:t>RPPO</a:t>
                      </a:r>
                      <a:endParaRPr lang="en-US" sz="1900" b="1" i="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4</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1</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70565157"/>
                  </a:ext>
                </a:extLst>
              </a:tr>
              <a:tr h="420613">
                <a:tc>
                  <a:txBody>
                    <a:bodyPr/>
                    <a:lstStyle/>
                    <a:p>
                      <a:pPr marL="0" marR="0">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Unknown</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555</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1900" b="1" dirty="0">
                          <a:solidFill>
                            <a:schemeClr val="tx1"/>
                          </a:solidFill>
                          <a:effectLst/>
                          <a:latin typeface="Calibri" panose="020F0502020204030204" pitchFamily="34" charset="0"/>
                          <a:cs typeface="Calibri" panose="020F0502020204030204" pitchFamily="34" charset="0"/>
                        </a:rPr>
                        <a:t>0</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2037744"/>
                  </a:ext>
                </a:extLst>
              </a:tr>
            </a:tbl>
          </a:graphicData>
        </a:graphic>
      </p:graphicFrame>
      <p:grpSp>
        <p:nvGrpSpPr>
          <p:cNvPr id="8" name="Group 7">
            <a:extLst>
              <a:ext uri="{FF2B5EF4-FFF2-40B4-BE49-F238E27FC236}">
                <a16:creationId xmlns:a16="http://schemas.microsoft.com/office/drawing/2014/main" id="{3C00373F-77F7-7EC5-13BF-819C35648295}"/>
              </a:ext>
            </a:extLst>
          </p:cNvPr>
          <p:cNvGrpSpPr/>
          <p:nvPr/>
        </p:nvGrpSpPr>
        <p:grpSpPr>
          <a:xfrm>
            <a:off x="0" y="0"/>
            <a:ext cx="12192000" cy="1062531"/>
            <a:chOff x="0" y="0"/>
            <a:chExt cx="12192000" cy="1062531"/>
          </a:xfrm>
        </p:grpSpPr>
        <p:sp>
          <p:nvSpPr>
            <p:cNvPr id="9" name="Rectangle 8">
              <a:extLst>
                <a:ext uri="{FF2B5EF4-FFF2-40B4-BE49-F238E27FC236}">
                  <a16:creationId xmlns:a16="http://schemas.microsoft.com/office/drawing/2014/main" id="{185E6D2E-8EF9-12D8-74FE-5887FAD37376}"/>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1 Título">
              <a:extLst>
                <a:ext uri="{FF2B5EF4-FFF2-40B4-BE49-F238E27FC236}">
                  <a16:creationId xmlns:a16="http://schemas.microsoft.com/office/drawing/2014/main" id="{483F4E17-F9C3-4585-4792-E61860C70351}"/>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Progress during 2023-2024</a:t>
              </a:r>
            </a:p>
          </p:txBody>
        </p:sp>
        <p:cxnSp>
          <p:nvCxnSpPr>
            <p:cNvPr id="11" name="Straight Connector 10">
              <a:extLst>
                <a:ext uri="{FF2B5EF4-FFF2-40B4-BE49-F238E27FC236}">
                  <a16:creationId xmlns:a16="http://schemas.microsoft.com/office/drawing/2014/main" id="{D27A50CA-C56B-FEC8-A54B-148F30D4554E}"/>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381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12</a:t>
            </a:fld>
            <a:endParaRPr lang="en-CA" dirty="0">
              <a:solidFill>
                <a:srgbClr val="000000"/>
              </a:solidFill>
            </a:endParaRPr>
          </a:p>
        </p:txBody>
      </p:sp>
      <p:sp>
        <p:nvSpPr>
          <p:cNvPr id="4" name="Content Placeholder 2">
            <a:extLst>
              <a:ext uri="{FF2B5EF4-FFF2-40B4-BE49-F238E27FC236}">
                <a16:creationId xmlns:a16="http://schemas.microsoft.com/office/drawing/2014/main" id="{5251BA2D-23EF-6A4B-FD8F-AACA679257EE}"/>
              </a:ext>
            </a:extLst>
          </p:cNvPr>
          <p:cNvSpPr txBox="1">
            <a:spLocks/>
          </p:cNvSpPr>
          <p:nvPr/>
        </p:nvSpPr>
        <p:spPr>
          <a:xfrm>
            <a:off x="801572" y="1276641"/>
            <a:ext cx="4847376" cy="43275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spcAft>
                <a:spcPts val="1500"/>
              </a:spcAft>
            </a:pPr>
            <a:r>
              <a:rPr lang="en-US" altLang="en-US" sz="3600" dirty="0">
                <a:latin typeface="Calibri" panose="020F0502020204030204" pitchFamily="34" charset="0"/>
                <a:cs typeface="Calibri" panose="020F0502020204030204" pitchFamily="34" charset="0"/>
              </a:rPr>
              <a:t>Continue posting reports to meet pest reporting obligations under the IPPC.</a:t>
            </a:r>
          </a:p>
          <a:p>
            <a:pPr>
              <a:spcBef>
                <a:spcPts val="0"/>
              </a:spcBef>
              <a:spcAft>
                <a:spcPts val="1500"/>
              </a:spcAft>
            </a:pPr>
            <a:r>
              <a:rPr lang="en-US" altLang="en-US" sz="3600" dirty="0">
                <a:latin typeface="Calibri" panose="020F0502020204030204" pitchFamily="34" charset="0"/>
                <a:cs typeface="Calibri" panose="020F0502020204030204" pitchFamily="34" charset="0"/>
              </a:rPr>
              <a:t>Continue facilitating awareness of non-indigenous plant pest species.</a:t>
            </a:r>
          </a:p>
          <a:p>
            <a:pPr marL="0" indent="0">
              <a:spcBef>
                <a:spcPts val="0"/>
              </a:spcBef>
              <a:spcAft>
                <a:spcPts val="1500"/>
              </a:spcAft>
              <a:buFont typeface="Arial"/>
              <a:buNone/>
            </a:pPr>
            <a:endParaRPr lang="en-US" altLang="en-US" sz="3600" dirty="0">
              <a:latin typeface="Calibri" panose="020F0502020204030204" pitchFamily="34" charset="0"/>
              <a:cs typeface="Calibri" panose="020F0502020204030204" pitchFamily="34" charset="0"/>
            </a:endParaRPr>
          </a:p>
        </p:txBody>
      </p:sp>
      <p:sp>
        <p:nvSpPr>
          <p:cNvPr id="3" name="Oval 2">
            <a:extLst>
              <a:ext uri="{FF2B5EF4-FFF2-40B4-BE49-F238E27FC236}">
                <a16:creationId xmlns:a16="http://schemas.microsoft.com/office/drawing/2014/main" id="{B256A81D-0B3B-5CFC-5CB2-45E4B27176F9}"/>
              </a:ext>
            </a:extLst>
          </p:cNvPr>
          <p:cNvSpPr/>
          <p:nvPr/>
        </p:nvSpPr>
        <p:spPr>
          <a:xfrm>
            <a:off x="5509706" y="1301626"/>
            <a:ext cx="2934339" cy="2934339"/>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C437E84A-82CE-C629-A2AC-6E395E0C6EAE}"/>
              </a:ext>
            </a:extLst>
          </p:cNvPr>
          <p:cNvSpPr/>
          <p:nvPr/>
        </p:nvSpPr>
        <p:spPr>
          <a:xfrm>
            <a:off x="8020711" y="1066800"/>
            <a:ext cx="2392235" cy="2399344"/>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E96B729F-1B85-9336-A54A-E6A3F610D98D}"/>
              </a:ext>
            </a:extLst>
          </p:cNvPr>
          <p:cNvSpPr/>
          <p:nvPr/>
        </p:nvSpPr>
        <p:spPr>
          <a:xfrm>
            <a:off x="9076281" y="2390759"/>
            <a:ext cx="2277519" cy="2338966"/>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4E1F5F1B-453A-9677-FB2C-EC08F8711820}"/>
              </a:ext>
            </a:extLst>
          </p:cNvPr>
          <p:cNvSpPr/>
          <p:nvPr/>
        </p:nvSpPr>
        <p:spPr>
          <a:xfrm>
            <a:off x="8153661" y="3906328"/>
            <a:ext cx="2126333" cy="2126333"/>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E25B9BA-747E-897C-31C6-EFBD91FA5525}"/>
              </a:ext>
            </a:extLst>
          </p:cNvPr>
          <p:cNvSpPr/>
          <p:nvPr/>
        </p:nvSpPr>
        <p:spPr>
          <a:xfrm>
            <a:off x="6814389" y="4312172"/>
            <a:ext cx="1701066" cy="1701066"/>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A0843FBF-6ADD-BA3F-A33A-42780340F000}"/>
              </a:ext>
            </a:extLst>
          </p:cNvPr>
          <p:cNvSpPr/>
          <p:nvPr/>
        </p:nvSpPr>
        <p:spPr>
          <a:xfrm>
            <a:off x="5442679" y="4607567"/>
            <a:ext cx="1488433" cy="1488433"/>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CA88FBC-5D85-FAAE-C887-EE9811A8BF78}"/>
              </a:ext>
            </a:extLst>
          </p:cNvPr>
          <p:cNvSpPr txBox="1"/>
          <p:nvPr/>
        </p:nvSpPr>
        <p:spPr>
          <a:xfrm rot="18144709">
            <a:off x="8040381" y="3370959"/>
            <a:ext cx="629517" cy="243338"/>
          </a:xfrm>
          <a:prstGeom prst="rect">
            <a:avLst/>
          </a:prstGeom>
          <a:noFill/>
        </p:spPr>
        <p:txBody>
          <a:bodyPr wrap="none" rtlCol="0">
            <a:spAutoFit/>
          </a:bodyPr>
          <a:lstStyle/>
          <a:p>
            <a:r>
              <a:rPr lang="en-US" sz="1100" dirty="0">
                <a:solidFill>
                  <a:schemeClr val="bg1">
                    <a:lumMod val="75000"/>
                  </a:schemeClr>
                </a:solidFill>
                <a:latin typeface="Calibri" panose="020F0502020204030204" pitchFamily="34" charset="0"/>
                <a:cs typeface="Calibri" panose="020F0502020204030204" pitchFamily="34" charset="0"/>
              </a:rPr>
              <a:t>G. </a:t>
            </a:r>
            <a:r>
              <a:rPr lang="en-US" sz="1100" dirty="0" err="1">
                <a:solidFill>
                  <a:schemeClr val="bg1">
                    <a:lumMod val="75000"/>
                  </a:schemeClr>
                </a:solidFill>
                <a:latin typeface="Calibri" panose="020F0502020204030204" pitchFamily="34" charset="0"/>
                <a:cs typeface="Calibri" panose="020F0502020204030204" pitchFamily="34" charset="0"/>
              </a:rPr>
              <a:t>Csoka</a:t>
            </a:r>
            <a:endParaRPr lang="en-US" sz="1100" dirty="0">
              <a:solidFill>
                <a:schemeClr val="bg1">
                  <a:lumMod val="75000"/>
                </a:schemeClr>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8DD5C9D-7BC9-0129-FDE2-4647E7446664}"/>
              </a:ext>
            </a:extLst>
          </p:cNvPr>
          <p:cNvSpPr txBox="1"/>
          <p:nvPr/>
        </p:nvSpPr>
        <p:spPr>
          <a:xfrm rot="20446955">
            <a:off x="10233021" y="4616339"/>
            <a:ext cx="792040" cy="243338"/>
          </a:xfrm>
          <a:prstGeom prst="rect">
            <a:avLst/>
          </a:prstGeom>
          <a:noFill/>
        </p:spPr>
        <p:txBody>
          <a:bodyPr wrap="none" rtlCol="0">
            <a:spAutoFit/>
          </a:bodyPr>
          <a:lstStyle/>
          <a:p>
            <a:r>
              <a:rPr lang="en-US" sz="1100" dirty="0">
                <a:solidFill>
                  <a:schemeClr val="bg1">
                    <a:lumMod val="75000"/>
                  </a:schemeClr>
                </a:solidFill>
                <a:latin typeface="Calibri" panose="020F0502020204030204" pitchFamily="34" charset="0"/>
                <a:cs typeface="Calibri" panose="020F0502020204030204" pitchFamily="34" charset="0"/>
              </a:rPr>
              <a:t>T. Gottwald</a:t>
            </a:r>
          </a:p>
        </p:txBody>
      </p:sp>
      <p:sp>
        <p:nvSpPr>
          <p:cNvPr id="13" name="TextBox 12">
            <a:extLst>
              <a:ext uri="{FF2B5EF4-FFF2-40B4-BE49-F238E27FC236}">
                <a16:creationId xmlns:a16="http://schemas.microsoft.com/office/drawing/2014/main" id="{C0B05753-6155-3604-7D4D-34D54ABE5CF9}"/>
              </a:ext>
            </a:extLst>
          </p:cNvPr>
          <p:cNvSpPr txBox="1"/>
          <p:nvPr/>
        </p:nvSpPr>
        <p:spPr>
          <a:xfrm rot="2078098">
            <a:off x="5299363" y="5824515"/>
            <a:ext cx="696614" cy="243338"/>
          </a:xfrm>
          <a:prstGeom prst="rect">
            <a:avLst/>
          </a:prstGeom>
          <a:noFill/>
        </p:spPr>
        <p:txBody>
          <a:bodyPr wrap="none" rtlCol="0">
            <a:spAutoFit/>
          </a:bodyPr>
          <a:lstStyle/>
          <a:p>
            <a:r>
              <a:rPr lang="en-US" sz="1100" dirty="0">
                <a:solidFill>
                  <a:schemeClr val="bg1">
                    <a:lumMod val="75000"/>
                  </a:schemeClr>
                </a:solidFill>
                <a:latin typeface="Calibri" panose="020F0502020204030204" pitchFamily="34" charset="0"/>
                <a:cs typeface="Calibri" panose="020F0502020204030204" pitchFamily="34" charset="0"/>
              </a:rPr>
              <a:t>P. Barkley</a:t>
            </a:r>
          </a:p>
        </p:txBody>
      </p:sp>
      <p:sp>
        <p:nvSpPr>
          <p:cNvPr id="14" name="TextBox 13">
            <a:extLst>
              <a:ext uri="{FF2B5EF4-FFF2-40B4-BE49-F238E27FC236}">
                <a16:creationId xmlns:a16="http://schemas.microsoft.com/office/drawing/2014/main" id="{221567F4-C390-6C99-8E37-53F2A4AB78A4}"/>
              </a:ext>
            </a:extLst>
          </p:cNvPr>
          <p:cNvSpPr txBox="1"/>
          <p:nvPr/>
        </p:nvSpPr>
        <p:spPr>
          <a:xfrm rot="2204469">
            <a:off x="6778170" y="5727176"/>
            <a:ext cx="608643" cy="243338"/>
          </a:xfrm>
          <a:prstGeom prst="rect">
            <a:avLst/>
          </a:prstGeom>
          <a:noFill/>
        </p:spPr>
        <p:txBody>
          <a:bodyPr wrap="none" rtlCol="0">
            <a:spAutoFit/>
          </a:bodyPr>
          <a:lstStyle/>
          <a:p>
            <a:r>
              <a:rPr lang="en-US" sz="1100" dirty="0">
                <a:solidFill>
                  <a:schemeClr val="bg1">
                    <a:lumMod val="65000"/>
                  </a:schemeClr>
                </a:solidFill>
                <a:latin typeface="Calibri" panose="020F0502020204030204" pitchFamily="34" charset="0"/>
                <a:cs typeface="Calibri" panose="020F0502020204030204" pitchFamily="34" charset="0"/>
              </a:rPr>
              <a:t>S. </a:t>
            </a:r>
            <a:r>
              <a:rPr lang="en-US" sz="1100" dirty="0">
                <a:solidFill>
                  <a:schemeClr val="bg1">
                    <a:lumMod val="75000"/>
                  </a:schemeClr>
                </a:solidFill>
                <a:latin typeface="Calibri" panose="020F0502020204030204" pitchFamily="34" charset="0"/>
                <a:cs typeface="Calibri" panose="020F0502020204030204" pitchFamily="34" charset="0"/>
              </a:rPr>
              <a:t>Bauer</a:t>
            </a:r>
          </a:p>
        </p:txBody>
      </p:sp>
      <p:sp>
        <p:nvSpPr>
          <p:cNvPr id="15" name="TextBox 14">
            <a:extLst>
              <a:ext uri="{FF2B5EF4-FFF2-40B4-BE49-F238E27FC236}">
                <a16:creationId xmlns:a16="http://schemas.microsoft.com/office/drawing/2014/main" id="{2B8C4097-53C7-CC18-D01F-FE8945BDBE9A}"/>
              </a:ext>
            </a:extLst>
          </p:cNvPr>
          <p:cNvSpPr txBox="1"/>
          <p:nvPr/>
        </p:nvSpPr>
        <p:spPr>
          <a:xfrm rot="1508105">
            <a:off x="8156878" y="5824514"/>
            <a:ext cx="881502" cy="243338"/>
          </a:xfrm>
          <a:prstGeom prst="rect">
            <a:avLst/>
          </a:prstGeom>
          <a:noFill/>
        </p:spPr>
        <p:txBody>
          <a:bodyPr wrap="none" rtlCol="0">
            <a:spAutoFit/>
          </a:bodyPr>
          <a:lstStyle/>
          <a:p>
            <a:r>
              <a:rPr lang="en-US" sz="1100" dirty="0">
                <a:solidFill>
                  <a:schemeClr val="bg1">
                    <a:lumMod val="75000"/>
                  </a:schemeClr>
                </a:solidFill>
                <a:latin typeface="Calibri" panose="020F0502020204030204" pitchFamily="34" charset="0"/>
                <a:cs typeface="Calibri" panose="020F0502020204030204" pitchFamily="34" charset="0"/>
              </a:rPr>
              <a:t>C. Harrington</a:t>
            </a:r>
          </a:p>
        </p:txBody>
      </p:sp>
      <p:sp>
        <p:nvSpPr>
          <p:cNvPr id="16" name="TextBox 15">
            <a:extLst>
              <a:ext uri="{FF2B5EF4-FFF2-40B4-BE49-F238E27FC236}">
                <a16:creationId xmlns:a16="http://schemas.microsoft.com/office/drawing/2014/main" id="{17F6961B-C935-DF3D-8004-55B91CB4294B}"/>
              </a:ext>
            </a:extLst>
          </p:cNvPr>
          <p:cNvSpPr txBox="1"/>
          <p:nvPr/>
        </p:nvSpPr>
        <p:spPr>
          <a:xfrm rot="15728372">
            <a:off x="10133801" y="1959686"/>
            <a:ext cx="732399" cy="243338"/>
          </a:xfrm>
          <a:prstGeom prst="rect">
            <a:avLst/>
          </a:prstGeom>
          <a:noFill/>
        </p:spPr>
        <p:txBody>
          <a:bodyPr wrap="none" rtlCol="0">
            <a:spAutoFit/>
          </a:bodyPr>
          <a:lstStyle/>
          <a:p>
            <a:r>
              <a:rPr lang="en-US" sz="1100" dirty="0">
                <a:solidFill>
                  <a:schemeClr val="bg1">
                    <a:lumMod val="65000"/>
                  </a:schemeClr>
                </a:solidFill>
                <a:latin typeface="Calibri" panose="020F0502020204030204" pitchFamily="34" charset="0"/>
                <a:cs typeface="Calibri" panose="020F0502020204030204" pitchFamily="34" charset="0"/>
              </a:rPr>
              <a:t>T. McCabe</a:t>
            </a:r>
          </a:p>
        </p:txBody>
      </p:sp>
      <p:grpSp>
        <p:nvGrpSpPr>
          <p:cNvPr id="17" name="Group 16">
            <a:extLst>
              <a:ext uri="{FF2B5EF4-FFF2-40B4-BE49-F238E27FC236}">
                <a16:creationId xmlns:a16="http://schemas.microsoft.com/office/drawing/2014/main" id="{A0E2362F-6BE9-C633-7FC4-223BA945094E}"/>
              </a:ext>
            </a:extLst>
          </p:cNvPr>
          <p:cNvGrpSpPr/>
          <p:nvPr/>
        </p:nvGrpSpPr>
        <p:grpSpPr>
          <a:xfrm>
            <a:off x="0" y="0"/>
            <a:ext cx="12192000" cy="1062531"/>
            <a:chOff x="0" y="0"/>
            <a:chExt cx="12192000" cy="1062531"/>
          </a:xfrm>
        </p:grpSpPr>
        <p:sp>
          <p:nvSpPr>
            <p:cNvPr id="18" name="Rectangle 17">
              <a:extLst>
                <a:ext uri="{FF2B5EF4-FFF2-40B4-BE49-F238E27FC236}">
                  <a16:creationId xmlns:a16="http://schemas.microsoft.com/office/drawing/2014/main" id="{B4113E3E-0A4C-8E98-06BF-5FD1E64FCEC4}"/>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9" name="1 Título">
              <a:extLst>
                <a:ext uri="{FF2B5EF4-FFF2-40B4-BE49-F238E27FC236}">
                  <a16:creationId xmlns:a16="http://schemas.microsoft.com/office/drawing/2014/main" id="{88A952B8-B783-04F0-8FD0-9AAA6AB1A645}"/>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Progress during 2023-2024</a:t>
              </a:r>
            </a:p>
          </p:txBody>
        </p:sp>
        <p:cxnSp>
          <p:nvCxnSpPr>
            <p:cNvPr id="20" name="Straight Connector 19">
              <a:extLst>
                <a:ext uri="{FF2B5EF4-FFF2-40B4-BE49-F238E27FC236}">
                  <a16:creationId xmlns:a16="http://schemas.microsoft.com/office/drawing/2014/main" id="{7927623B-44A5-1BB3-E0F9-91C24CEC8851}"/>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96821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13</a:t>
            </a:fld>
            <a:endParaRPr lang="en-CA" dirty="0">
              <a:solidFill>
                <a:srgbClr val="000000"/>
              </a:solidFill>
            </a:endParaRPr>
          </a:p>
        </p:txBody>
      </p:sp>
      <p:sp>
        <p:nvSpPr>
          <p:cNvPr id="3" name="Oval 2">
            <a:extLst>
              <a:ext uri="{FF2B5EF4-FFF2-40B4-BE49-F238E27FC236}">
                <a16:creationId xmlns:a16="http://schemas.microsoft.com/office/drawing/2014/main" id="{EE7A232C-10CA-103A-5110-F4F5616B3A14}"/>
              </a:ext>
            </a:extLst>
          </p:cNvPr>
          <p:cNvSpPr/>
          <p:nvPr/>
        </p:nvSpPr>
        <p:spPr>
          <a:xfrm>
            <a:off x="982954" y="2245154"/>
            <a:ext cx="6012283" cy="339465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5ECD5EBF-D43E-E5AB-8334-2F4880B7EDED}"/>
              </a:ext>
            </a:extLst>
          </p:cNvPr>
          <p:cNvSpPr txBox="1">
            <a:spLocks/>
          </p:cNvSpPr>
          <p:nvPr/>
        </p:nvSpPr>
        <p:spPr>
          <a:xfrm>
            <a:off x="1676400" y="2656741"/>
            <a:ext cx="5522495" cy="276691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buFont typeface="Arial"/>
              <a:buNone/>
            </a:pPr>
            <a:r>
              <a:rPr lang="en-US" sz="3200" b="1" dirty="0">
                <a:latin typeface="Calibri" panose="020F0502020204030204" pitchFamily="34" charset="0"/>
                <a:cs typeface="Calibri" panose="020F0502020204030204" pitchFamily="34" charset="0"/>
              </a:rPr>
              <a:t>For latest postings:</a:t>
            </a:r>
          </a:p>
          <a:p>
            <a:pPr marL="398463" indent="-398463">
              <a:spcBef>
                <a:spcPts val="0"/>
              </a:spcBef>
              <a:spcAft>
                <a:spcPts val="1000"/>
              </a:spcAft>
              <a:buFont typeface="+mj-lt"/>
              <a:buAutoNum type="arabicPeriod"/>
            </a:pPr>
            <a:r>
              <a:rPr lang="en-US" altLang="en-US" sz="3000" dirty="0">
                <a:latin typeface="Calibri" panose="020F0502020204030204" pitchFamily="34" charset="0"/>
                <a:cs typeface="Calibri" panose="020F0502020204030204" pitchFamily="34" charset="0"/>
              </a:rPr>
              <a:t>Visit the NAPPO site</a:t>
            </a:r>
          </a:p>
          <a:p>
            <a:pPr marL="398463" indent="-398463">
              <a:spcBef>
                <a:spcPts val="0"/>
              </a:spcBef>
              <a:spcAft>
                <a:spcPts val="1000"/>
              </a:spcAft>
              <a:buFont typeface="+mj-lt"/>
              <a:buAutoNum type="arabicPeriod"/>
            </a:pPr>
            <a:r>
              <a:rPr lang="en-US" altLang="en-US" sz="3000" dirty="0">
                <a:latin typeface="Calibri" panose="020F0502020204030204" pitchFamily="34" charset="0"/>
                <a:cs typeface="Calibri" panose="020F0502020204030204" pitchFamily="34" charset="0"/>
              </a:rPr>
              <a:t>Click on ‘pest alerts’ tab</a:t>
            </a:r>
          </a:p>
          <a:p>
            <a:pPr marL="398463" indent="-398463">
              <a:spcBef>
                <a:spcPts val="0"/>
              </a:spcBef>
              <a:spcAft>
                <a:spcPts val="1000"/>
              </a:spcAft>
              <a:buFont typeface="+mj-lt"/>
              <a:buAutoNum type="arabicPeriod"/>
            </a:pPr>
            <a:r>
              <a:rPr lang="en-US" altLang="en-US" sz="3000" dirty="0">
                <a:latin typeface="Calibri" panose="020F0502020204030204" pitchFamily="34" charset="0"/>
                <a:cs typeface="Calibri" panose="020F0502020204030204" pitchFamily="34" charset="0"/>
              </a:rPr>
              <a:t>On PAS, click on ‘Subscribe’</a:t>
            </a:r>
            <a:endParaRPr lang="en-US" sz="3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5781E94-D513-AE1D-AC39-F13C62ABB815}"/>
              </a:ext>
            </a:extLst>
          </p:cNvPr>
          <p:cNvPicPr>
            <a:picLocks noChangeAspect="1"/>
          </p:cNvPicPr>
          <p:nvPr/>
        </p:nvPicPr>
        <p:blipFill rotWithShape="1">
          <a:blip r:embed="rId3"/>
          <a:srcRect r="29284" b="33678"/>
          <a:stretch/>
        </p:blipFill>
        <p:spPr>
          <a:xfrm>
            <a:off x="7048595" y="2273701"/>
            <a:ext cx="4455695" cy="2831699"/>
          </a:xfrm>
          <a:prstGeom prst="rect">
            <a:avLst/>
          </a:prstGeom>
          <a:ln>
            <a:solidFill>
              <a:schemeClr val="bg1">
                <a:lumMod val="50000"/>
              </a:schemeClr>
            </a:solidFill>
          </a:ln>
        </p:spPr>
      </p:pic>
      <p:pic>
        <p:nvPicPr>
          <p:cNvPr id="7" name="Picture 6">
            <a:extLst>
              <a:ext uri="{FF2B5EF4-FFF2-40B4-BE49-F238E27FC236}">
                <a16:creationId xmlns:a16="http://schemas.microsoft.com/office/drawing/2014/main" id="{8A0B2DA0-4EDB-0378-20A1-94EFA75F70D0}"/>
              </a:ext>
            </a:extLst>
          </p:cNvPr>
          <p:cNvPicPr>
            <a:picLocks noChangeAspect="1"/>
          </p:cNvPicPr>
          <p:nvPr/>
        </p:nvPicPr>
        <p:blipFill rotWithShape="1">
          <a:blip r:embed="rId4"/>
          <a:srcRect t="13412"/>
          <a:stretch/>
        </p:blipFill>
        <p:spPr>
          <a:xfrm>
            <a:off x="1962371" y="968782"/>
            <a:ext cx="9543829" cy="1212377"/>
          </a:xfrm>
          <a:prstGeom prst="rect">
            <a:avLst/>
          </a:prstGeom>
          <a:ln>
            <a:solidFill>
              <a:schemeClr val="bg1">
                <a:lumMod val="50000"/>
              </a:schemeClr>
            </a:solidFill>
          </a:ln>
        </p:spPr>
      </p:pic>
      <p:sp>
        <p:nvSpPr>
          <p:cNvPr id="8" name="Arrow: Left 7">
            <a:extLst>
              <a:ext uri="{FF2B5EF4-FFF2-40B4-BE49-F238E27FC236}">
                <a16:creationId xmlns:a16="http://schemas.microsoft.com/office/drawing/2014/main" id="{F222D54B-A991-2F76-438F-10C556DDCBF9}"/>
              </a:ext>
            </a:extLst>
          </p:cNvPr>
          <p:cNvSpPr/>
          <p:nvPr/>
        </p:nvSpPr>
        <p:spPr>
          <a:xfrm rot="20199381">
            <a:off x="10606822" y="1213082"/>
            <a:ext cx="819852" cy="394592"/>
          </a:xfrm>
          <a:prstGeom prst="left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75D9F1-E3AF-8486-316C-D4948D88D25A}"/>
              </a:ext>
            </a:extLst>
          </p:cNvPr>
          <p:cNvSpPr/>
          <p:nvPr/>
        </p:nvSpPr>
        <p:spPr>
          <a:xfrm>
            <a:off x="9779358" y="1624795"/>
            <a:ext cx="832344" cy="322439"/>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C91DCC-009D-6080-DB08-BD07DBA5E8C9}"/>
              </a:ext>
            </a:extLst>
          </p:cNvPr>
          <p:cNvSpPr/>
          <p:nvPr/>
        </p:nvSpPr>
        <p:spPr>
          <a:xfrm>
            <a:off x="9871696" y="3177460"/>
            <a:ext cx="573504" cy="276224"/>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979A1CDE-8B79-CE28-A9EF-084988CF38E4}"/>
              </a:ext>
            </a:extLst>
          </p:cNvPr>
          <p:cNvSpPr/>
          <p:nvPr/>
        </p:nvSpPr>
        <p:spPr>
          <a:xfrm rot="20389624">
            <a:off x="10595034" y="2841402"/>
            <a:ext cx="636843" cy="378453"/>
          </a:xfrm>
          <a:prstGeom prst="left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087F6A8-ABAA-B8D8-C2C4-7E362837D0AC}"/>
              </a:ext>
            </a:extLst>
          </p:cNvPr>
          <p:cNvSpPr txBox="1"/>
          <p:nvPr/>
        </p:nvSpPr>
        <p:spPr>
          <a:xfrm>
            <a:off x="456090" y="5724189"/>
            <a:ext cx="11008895" cy="523220"/>
          </a:xfrm>
          <a:prstGeom prst="rect">
            <a:avLst/>
          </a:prstGeom>
          <a:noFill/>
        </p:spPr>
        <p:txBody>
          <a:bodyPr wrap="square">
            <a:spAutoFit/>
          </a:bodyPr>
          <a:lstStyle/>
          <a:p>
            <a:pPr marL="0" indent="0">
              <a:buNone/>
            </a:pPr>
            <a:r>
              <a:rPr lang="en-US" sz="2800" b="1" dirty="0">
                <a:latin typeface="Calibri" panose="020F0502020204030204" pitchFamily="34" charset="0"/>
                <a:cs typeface="Calibri" panose="020F0502020204030204" pitchFamily="34" charset="0"/>
              </a:rPr>
              <a:t>    For further information: Please contact:   </a:t>
            </a:r>
            <a:r>
              <a:rPr lang="en-US" sz="2800" dirty="0">
                <a:latin typeface="Calibri" panose="020F0502020204030204" pitchFamily="34" charset="0"/>
                <a:cs typeface="Calibri" panose="020F0502020204030204" pitchFamily="34" charset="0"/>
              </a:rPr>
              <a:t>ignacio.baez@usda.gov</a:t>
            </a:r>
          </a:p>
        </p:txBody>
      </p:sp>
      <p:grpSp>
        <p:nvGrpSpPr>
          <p:cNvPr id="13" name="Group 12">
            <a:extLst>
              <a:ext uri="{FF2B5EF4-FFF2-40B4-BE49-F238E27FC236}">
                <a16:creationId xmlns:a16="http://schemas.microsoft.com/office/drawing/2014/main" id="{D8F015B2-A84D-04AB-C80B-FD81E702B15C}"/>
              </a:ext>
            </a:extLst>
          </p:cNvPr>
          <p:cNvGrpSpPr/>
          <p:nvPr/>
        </p:nvGrpSpPr>
        <p:grpSpPr>
          <a:xfrm>
            <a:off x="0" y="0"/>
            <a:ext cx="12192000" cy="1062531"/>
            <a:chOff x="0" y="0"/>
            <a:chExt cx="12192000" cy="1062531"/>
          </a:xfrm>
        </p:grpSpPr>
        <p:sp>
          <p:nvSpPr>
            <p:cNvPr id="14" name="Rectangle 13">
              <a:extLst>
                <a:ext uri="{FF2B5EF4-FFF2-40B4-BE49-F238E27FC236}">
                  <a16:creationId xmlns:a16="http://schemas.microsoft.com/office/drawing/2014/main" id="{A54A9220-97C6-6FF4-5297-7775E832F2B9}"/>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1 Título">
              <a:extLst>
                <a:ext uri="{FF2B5EF4-FFF2-40B4-BE49-F238E27FC236}">
                  <a16:creationId xmlns:a16="http://schemas.microsoft.com/office/drawing/2014/main" id="{BD094FCD-7405-414D-D5BB-9590912648E5}"/>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Subscribe to the PAS!</a:t>
              </a:r>
            </a:p>
          </p:txBody>
        </p:sp>
        <p:cxnSp>
          <p:nvCxnSpPr>
            <p:cNvPr id="16" name="Straight Connector 15">
              <a:extLst>
                <a:ext uri="{FF2B5EF4-FFF2-40B4-BE49-F238E27FC236}">
                  <a16:creationId xmlns:a16="http://schemas.microsoft.com/office/drawing/2014/main" id="{6464E18C-CE59-4EF5-C562-9D27B3BC2EE9}"/>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192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14</a:t>
            </a:fld>
            <a:endParaRPr lang="en-CA" dirty="0">
              <a:solidFill>
                <a:srgbClr val="000000"/>
              </a:solidFill>
            </a:endParaRPr>
          </a:p>
        </p:txBody>
      </p:sp>
      <p:grpSp>
        <p:nvGrpSpPr>
          <p:cNvPr id="3" name="Group 2">
            <a:extLst>
              <a:ext uri="{FF2B5EF4-FFF2-40B4-BE49-F238E27FC236}">
                <a16:creationId xmlns:a16="http://schemas.microsoft.com/office/drawing/2014/main" id="{109A6CFD-1A94-E627-BD68-56A03BF0DCFD}"/>
              </a:ext>
            </a:extLst>
          </p:cNvPr>
          <p:cNvGrpSpPr/>
          <p:nvPr/>
        </p:nvGrpSpPr>
        <p:grpSpPr>
          <a:xfrm>
            <a:off x="0" y="0"/>
            <a:ext cx="12192000" cy="1062531"/>
            <a:chOff x="0" y="0"/>
            <a:chExt cx="12192000" cy="1062531"/>
          </a:xfrm>
        </p:grpSpPr>
        <p:sp>
          <p:nvSpPr>
            <p:cNvPr id="4" name="Rectangle 3">
              <a:extLst>
                <a:ext uri="{FF2B5EF4-FFF2-40B4-BE49-F238E27FC236}">
                  <a16:creationId xmlns:a16="http://schemas.microsoft.com/office/drawing/2014/main" id="{BEA14897-E0B2-41E0-4E5F-FF324C5820B8}"/>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1 Título">
              <a:extLst>
                <a:ext uri="{FF2B5EF4-FFF2-40B4-BE49-F238E27FC236}">
                  <a16:creationId xmlns:a16="http://schemas.microsoft.com/office/drawing/2014/main" id="{B5AB18EA-6DC5-BABF-8AF6-9CD2B35FD9BA}"/>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Subscribe to the PAS!</a:t>
              </a:r>
            </a:p>
          </p:txBody>
        </p:sp>
        <p:cxnSp>
          <p:nvCxnSpPr>
            <p:cNvPr id="6" name="Straight Connector 5">
              <a:extLst>
                <a:ext uri="{FF2B5EF4-FFF2-40B4-BE49-F238E27FC236}">
                  <a16:creationId xmlns:a16="http://schemas.microsoft.com/office/drawing/2014/main" id="{BCC2CD06-965D-543C-EAF6-98B6911C11E3}"/>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8">
            <a:extLst>
              <a:ext uri="{FF2B5EF4-FFF2-40B4-BE49-F238E27FC236}">
                <a16:creationId xmlns:a16="http://schemas.microsoft.com/office/drawing/2014/main" id="{D88E36F9-B948-3A72-CA08-7F3736107FE7}"/>
              </a:ext>
            </a:extLst>
          </p:cNvPr>
          <p:cNvSpPr txBox="1">
            <a:spLocks noChangeArrowheads="1"/>
          </p:cNvSpPr>
          <p:nvPr/>
        </p:nvSpPr>
        <p:spPr>
          <a:xfrm>
            <a:off x="1371600" y="4038600"/>
            <a:ext cx="9448800" cy="20574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1" indent="-285750" defTabSz="457200">
              <a:lnSpc>
                <a:spcPct val="100000"/>
              </a:lnSpc>
              <a:spcBef>
                <a:spcPts val="0"/>
              </a:spcBef>
              <a:spcAft>
                <a:spcPts val="1500"/>
              </a:spcAft>
              <a:buClr>
                <a:schemeClr val="accent1"/>
              </a:buClr>
              <a:buSzPct val="115000"/>
              <a:buFont typeface="Arial"/>
              <a:buChar char="•"/>
              <a:defRPr/>
            </a:pPr>
            <a:r>
              <a:rPr lang="en-CA" sz="3200" dirty="0">
                <a:solidFill>
                  <a:schemeClr val="tx1">
                    <a:lumMod val="85000"/>
                    <a:lumOff val="15000"/>
                  </a:schemeClr>
                </a:solidFill>
                <a:latin typeface="Calibri" panose="020F0502020204030204" pitchFamily="34" charset="0"/>
                <a:cs typeface="Calibri" panose="020F0502020204030204" pitchFamily="34" charset="0"/>
              </a:rPr>
              <a:t>We invite you to </a:t>
            </a:r>
            <a:r>
              <a:rPr lang="en-CA" sz="3200" b="1" dirty="0">
                <a:solidFill>
                  <a:schemeClr val="tx1">
                    <a:lumMod val="85000"/>
                    <a:lumOff val="15000"/>
                  </a:schemeClr>
                </a:solidFill>
                <a:latin typeface="Calibri" panose="020F0502020204030204" pitchFamily="34" charset="0"/>
                <a:cs typeface="Calibri" panose="020F0502020204030204" pitchFamily="34" charset="0"/>
              </a:rPr>
              <a:t>continue collaborating </a:t>
            </a:r>
            <a:r>
              <a:rPr lang="en-CA" sz="3200" dirty="0">
                <a:solidFill>
                  <a:schemeClr val="tx1">
                    <a:lumMod val="85000"/>
                    <a:lumOff val="15000"/>
                  </a:schemeClr>
                </a:solidFill>
                <a:latin typeface="Calibri" panose="020F0502020204030204" pitchFamily="34" charset="0"/>
                <a:cs typeface="Calibri" panose="020F0502020204030204" pitchFamily="34" charset="0"/>
              </a:rPr>
              <a:t>with NAPPO</a:t>
            </a:r>
          </a:p>
          <a:p>
            <a:pPr marL="285750" lvl="1" indent="-285750" defTabSz="457200">
              <a:lnSpc>
                <a:spcPct val="100000"/>
              </a:lnSpc>
              <a:spcBef>
                <a:spcPts val="0"/>
              </a:spcBef>
              <a:spcAft>
                <a:spcPts val="1500"/>
              </a:spcAft>
              <a:buClr>
                <a:schemeClr val="accent1"/>
              </a:buClr>
              <a:buSzPct val="115000"/>
              <a:buFont typeface="Arial"/>
              <a:buChar char="•"/>
              <a:defRPr/>
            </a:pPr>
            <a:r>
              <a:rPr lang="en-CA" sz="3200" dirty="0">
                <a:solidFill>
                  <a:schemeClr val="tx1">
                    <a:lumMod val="85000"/>
                    <a:lumOff val="15000"/>
                  </a:schemeClr>
                </a:solidFill>
                <a:latin typeface="Calibri" panose="020F0502020204030204" pitchFamily="34" charset="0"/>
                <a:cs typeface="Calibri" panose="020F0502020204030204" pitchFamily="34" charset="0"/>
              </a:rPr>
              <a:t>Your input is </a:t>
            </a:r>
            <a:r>
              <a:rPr lang="en-CA" sz="3200" b="1" dirty="0">
                <a:solidFill>
                  <a:schemeClr val="tx1">
                    <a:lumMod val="85000"/>
                    <a:lumOff val="15000"/>
                  </a:schemeClr>
                </a:solidFill>
                <a:latin typeface="Calibri" panose="020F0502020204030204" pitchFamily="34" charset="0"/>
                <a:cs typeface="Calibri" panose="020F0502020204030204" pitchFamily="34" charset="0"/>
              </a:rPr>
              <a:t>extremely valuable</a:t>
            </a:r>
          </a:p>
          <a:p>
            <a:pPr marL="285750" lvl="1" indent="-285750" defTabSz="457200">
              <a:lnSpc>
                <a:spcPct val="100000"/>
              </a:lnSpc>
              <a:spcBef>
                <a:spcPts val="0"/>
              </a:spcBef>
              <a:spcAft>
                <a:spcPts val="1500"/>
              </a:spcAft>
              <a:buClr>
                <a:schemeClr val="accent1"/>
              </a:buClr>
              <a:buSzPct val="115000"/>
              <a:buFont typeface="Arial"/>
              <a:buChar char="•"/>
              <a:defRPr/>
            </a:pPr>
            <a:r>
              <a:rPr lang="en-CA" sz="3200" dirty="0">
                <a:solidFill>
                  <a:schemeClr val="tx1">
                    <a:lumMod val="85000"/>
                    <a:lumOff val="15000"/>
                  </a:schemeClr>
                </a:solidFill>
                <a:latin typeface="Calibri" panose="020F0502020204030204" pitchFamily="34" charset="0"/>
                <a:cs typeface="Calibri" panose="020F0502020204030204" pitchFamily="34" charset="0"/>
              </a:rPr>
              <a:t>For more </a:t>
            </a:r>
            <a:r>
              <a:rPr lang="en-CA" sz="3200" b="1" dirty="0">
                <a:solidFill>
                  <a:schemeClr val="tx1">
                    <a:lumMod val="85000"/>
                    <a:lumOff val="15000"/>
                  </a:schemeClr>
                </a:solidFill>
                <a:latin typeface="Calibri" panose="020F0502020204030204" pitchFamily="34" charset="0"/>
                <a:cs typeface="Calibri" panose="020F0502020204030204" pitchFamily="34" charset="0"/>
              </a:rPr>
              <a:t>information please visit </a:t>
            </a:r>
            <a:r>
              <a:rPr lang="en-CA" sz="3200" b="1"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www.nappo.org</a:t>
            </a:r>
            <a:r>
              <a:rPr lang="en-CA" sz="3200" b="1" dirty="0">
                <a:solidFill>
                  <a:schemeClr val="accent1"/>
                </a:solidFill>
                <a:latin typeface="Calibri" panose="020F0502020204030204" pitchFamily="34" charset="0"/>
                <a:cs typeface="Calibri" panose="020F0502020204030204" pitchFamily="34" charset="0"/>
              </a:rPr>
              <a:t> </a:t>
            </a:r>
          </a:p>
        </p:txBody>
      </p:sp>
      <p:pic>
        <p:nvPicPr>
          <p:cNvPr id="11" name="Picture 10">
            <a:extLst>
              <a:ext uri="{FF2B5EF4-FFF2-40B4-BE49-F238E27FC236}">
                <a16:creationId xmlns:a16="http://schemas.microsoft.com/office/drawing/2014/main" id="{BABC2496-004D-29C1-8C66-8AA1B1B8A9FD}"/>
              </a:ext>
            </a:extLst>
          </p:cNvPr>
          <p:cNvPicPr>
            <a:picLocks noChangeAspect="1"/>
          </p:cNvPicPr>
          <p:nvPr/>
        </p:nvPicPr>
        <p:blipFill>
          <a:blip r:embed="rId4"/>
          <a:stretch>
            <a:fillRect/>
          </a:stretch>
        </p:blipFill>
        <p:spPr>
          <a:xfrm>
            <a:off x="3390900" y="1036991"/>
            <a:ext cx="4762500" cy="3268961"/>
          </a:xfrm>
          <a:prstGeom prst="rect">
            <a:avLst/>
          </a:prstGeom>
        </p:spPr>
      </p:pic>
    </p:spTree>
    <p:extLst>
      <p:ext uri="{BB962C8B-B14F-4D97-AF65-F5344CB8AC3E}">
        <p14:creationId xmlns:p14="http://schemas.microsoft.com/office/powerpoint/2010/main" val="2387865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2</a:t>
            </a:fld>
            <a:endParaRPr lang="en-CA" dirty="0">
              <a:solidFill>
                <a:srgbClr val="000000"/>
              </a:solidFill>
            </a:endParaRPr>
          </a:p>
        </p:txBody>
      </p:sp>
      <p:sp>
        <p:nvSpPr>
          <p:cNvPr id="3" name="Content Placeholder 2">
            <a:extLst>
              <a:ext uri="{FF2B5EF4-FFF2-40B4-BE49-F238E27FC236}">
                <a16:creationId xmlns:a16="http://schemas.microsoft.com/office/drawing/2014/main" id="{2D38EC37-8C9B-0399-6FBE-14E5E0202004}"/>
              </a:ext>
            </a:extLst>
          </p:cNvPr>
          <p:cNvSpPr txBox="1">
            <a:spLocks/>
          </p:cNvSpPr>
          <p:nvPr/>
        </p:nvSpPr>
        <p:spPr>
          <a:xfrm>
            <a:off x="783675" y="1305028"/>
            <a:ext cx="5348517" cy="4992246"/>
          </a:xfrm>
          <a:prstGeom prst="rect">
            <a:avLst/>
          </a:prstGeom>
          <a:ln>
            <a:no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defTabSz="457200">
              <a:lnSpc>
                <a:spcPct val="100000"/>
              </a:lnSpc>
              <a:spcBef>
                <a:spcPct val="20000"/>
              </a:spcBef>
              <a:spcAft>
                <a:spcPts val="6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Expert Group oversees the system’s information</a:t>
            </a:r>
          </a:p>
          <a:p>
            <a:pPr marL="285750" indent="-285750" defTabSz="457200">
              <a:lnSpc>
                <a:spcPct val="100000"/>
              </a:lnSpc>
              <a:spcBef>
                <a:spcPct val="20000"/>
              </a:spcBef>
              <a:spcAft>
                <a:spcPts val="6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Composed of members from each NAPPO country NPPO </a:t>
            </a:r>
          </a:p>
          <a:p>
            <a:pPr marL="285750" indent="-285750" defTabSz="457200">
              <a:lnSpc>
                <a:spcPct val="100000"/>
              </a:lnSpc>
              <a:spcBef>
                <a:spcPct val="20000"/>
              </a:spcBef>
              <a:spcAft>
                <a:spcPts val="6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System platform housed at NAPPO Secretariat</a:t>
            </a:r>
          </a:p>
          <a:p>
            <a:pPr marL="0" indent="0">
              <a:buFont typeface="Arial" panose="020B0604020202020204" pitchFamily="34" charset="0"/>
              <a:buNone/>
            </a:pPr>
            <a:endParaRPr lang="en-US" altLang="en-US" sz="3600" dirty="0"/>
          </a:p>
        </p:txBody>
      </p:sp>
      <p:sp>
        <p:nvSpPr>
          <p:cNvPr id="4" name="Rectangle 3">
            <a:extLst>
              <a:ext uri="{FF2B5EF4-FFF2-40B4-BE49-F238E27FC236}">
                <a16:creationId xmlns:a16="http://schemas.microsoft.com/office/drawing/2014/main" id="{70EA412B-55C9-77AC-D85A-DFBC12E81D06}"/>
              </a:ext>
            </a:extLst>
          </p:cNvPr>
          <p:cNvSpPr/>
          <p:nvPr/>
        </p:nvSpPr>
        <p:spPr>
          <a:xfrm>
            <a:off x="6285963" y="1023422"/>
            <a:ext cx="5159926" cy="5085457"/>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4079DBCA-EF87-214B-FB53-971DEF79B7B7}"/>
              </a:ext>
            </a:extLst>
          </p:cNvPr>
          <p:cNvSpPr/>
          <p:nvPr/>
        </p:nvSpPr>
        <p:spPr>
          <a:xfrm>
            <a:off x="6553803" y="1142429"/>
            <a:ext cx="914400" cy="914400"/>
          </a:xfrm>
          <a:prstGeom prst="ellipse">
            <a:avLst/>
          </a:prstGeom>
          <a:blipFill>
            <a:blip r:embed="rId3" cstate="print">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6" name="Oval 5">
            <a:extLst>
              <a:ext uri="{FF2B5EF4-FFF2-40B4-BE49-F238E27FC236}">
                <a16:creationId xmlns:a16="http://schemas.microsoft.com/office/drawing/2014/main" id="{4EC658DA-DFC3-C7F1-9E7A-A8BC72E0AAAC}"/>
              </a:ext>
            </a:extLst>
          </p:cNvPr>
          <p:cNvSpPr/>
          <p:nvPr/>
        </p:nvSpPr>
        <p:spPr>
          <a:xfrm>
            <a:off x="6553803" y="3096071"/>
            <a:ext cx="914400" cy="914400"/>
          </a:xfrm>
          <a:prstGeom prst="ellipse">
            <a:avLst/>
          </a:prstGeom>
          <a:blipFill>
            <a:blip r:embed="rId4" cstate="print">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7" name="Oval 6">
            <a:extLst>
              <a:ext uri="{FF2B5EF4-FFF2-40B4-BE49-F238E27FC236}">
                <a16:creationId xmlns:a16="http://schemas.microsoft.com/office/drawing/2014/main" id="{3F5A3A7C-9B0A-77B3-8964-8C1F6B9B7466}"/>
              </a:ext>
            </a:extLst>
          </p:cNvPr>
          <p:cNvSpPr/>
          <p:nvPr/>
        </p:nvSpPr>
        <p:spPr>
          <a:xfrm>
            <a:off x="6553803" y="4896157"/>
            <a:ext cx="914400" cy="914400"/>
          </a:xfrm>
          <a:prstGeom prst="ellipse">
            <a:avLst/>
          </a:prstGeom>
          <a:blipFill>
            <a:blip r:embed="rId5" cstate="print">
              <a:extLst>
                <a:ext uri="{28A0092B-C50C-407E-A947-70E740481C1C}">
                  <a14:useLocalDpi xmlns:a14="http://schemas.microsoft.com/office/drawing/2010/main" val="0"/>
                </a:ext>
              </a:extLst>
            </a:blip>
            <a:srcRect/>
            <a:stretch>
              <a:fillRect/>
            </a:stretch>
          </a:blipFill>
          <a:ln>
            <a:solidFill>
              <a:schemeClr val="bg1">
                <a:lumMod val="65000"/>
              </a:schemeClr>
            </a:solidFill>
          </a:ln>
        </p:spPr>
        <p:style>
          <a:lnRef idx="2">
            <a:scrgbClr r="0" g="0" b="0"/>
          </a:lnRef>
          <a:fillRef idx="1">
            <a:scrgbClr r="0" g="0" b="0"/>
          </a:fillRef>
          <a:effectRef idx="0">
            <a:schemeClr val="accent2">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8" name="Content Placeholder 2">
            <a:extLst>
              <a:ext uri="{FF2B5EF4-FFF2-40B4-BE49-F238E27FC236}">
                <a16:creationId xmlns:a16="http://schemas.microsoft.com/office/drawing/2014/main" id="{0059A5A1-6307-7AFC-DCEE-1D7FD5D8D112}"/>
              </a:ext>
            </a:extLst>
          </p:cNvPr>
          <p:cNvSpPr txBox="1">
            <a:spLocks/>
          </p:cNvSpPr>
          <p:nvPr/>
        </p:nvSpPr>
        <p:spPr>
          <a:xfrm>
            <a:off x="7700616" y="1204207"/>
            <a:ext cx="3805584" cy="5044193"/>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3200" b="1" dirty="0"/>
              <a:t> </a:t>
            </a:r>
            <a:r>
              <a:rPr lang="en-US" altLang="en-US" b="1" dirty="0">
                <a:latin typeface="Calibri" panose="020F0502020204030204" pitchFamily="34" charset="0"/>
                <a:cs typeface="Calibri" panose="020F0502020204030204" pitchFamily="34" charset="0"/>
              </a:rPr>
              <a:t>Canada (CFIA)</a:t>
            </a:r>
          </a:p>
          <a:p>
            <a:r>
              <a:rPr lang="en-US" altLang="en-US" dirty="0">
                <a:latin typeface="Calibri" panose="020F0502020204030204" pitchFamily="34" charset="0"/>
                <a:cs typeface="Calibri" panose="020F0502020204030204" pitchFamily="34" charset="0"/>
              </a:rPr>
              <a:t>Alexandre Blain</a:t>
            </a:r>
          </a:p>
          <a:p>
            <a:pPr marL="0" indent="0">
              <a:buNone/>
            </a:pP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United States (USDA)</a:t>
            </a:r>
          </a:p>
          <a:p>
            <a:r>
              <a:rPr lang="en-US" altLang="en-US" dirty="0">
                <a:latin typeface="Calibri" panose="020F0502020204030204" pitchFamily="34" charset="0"/>
                <a:cs typeface="Calibri" panose="020F0502020204030204" pitchFamily="34" charset="0"/>
              </a:rPr>
              <a:t>Ignacio Baez (Chair)</a:t>
            </a:r>
          </a:p>
          <a:p>
            <a:r>
              <a:rPr lang="en-US" altLang="en-US" dirty="0">
                <a:latin typeface="Calibri" panose="020F0502020204030204" pitchFamily="34" charset="0"/>
                <a:cs typeface="Calibri" panose="020F0502020204030204" pitchFamily="34" charset="0"/>
              </a:rPr>
              <a:t>Amanda Kaye</a:t>
            </a:r>
          </a:p>
          <a:p>
            <a:pPr marL="0" indent="0">
              <a:buFont typeface="Arial" panose="020B0604020202020204" pitchFamily="34" charset="0"/>
              <a:buNone/>
            </a:pP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Mexico (</a:t>
            </a:r>
            <a:r>
              <a:rPr lang="en-US" altLang="en-US" b="1" u="sng" dirty="0">
                <a:latin typeface="Calibri" panose="020F0502020204030204" pitchFamily="34" charset="0"/>
                <a:cs typeface="Calibri" panose="020F0502020204030204" pitchFamily="34" charset="0"/>
              </a:rPr>
              <a:t>DGSV</a:t>
            </a:r>
            <a:r>
              <a:rPr lang="en-US" altLang="en-US" b="1" dirty="0">
                <a:latin typeface="Calibri" panose="020F0502020204030204" pitchFamily="34" charset="0"/>
                <a:cs typeface="Calibri" panose="020F0502020204030204" pitchFamily="34" charset="0"/>
              </a:rPr>
              <a:t>)</a:t>
            </a:r>
          </a:p>
          <a:p>
            <a:r>
              <a:rPr lang="en-US" altLang="en-US" dirty="0">
                <a:latin typeface="Calibri" panose="020F0502020204030204" pitchFamily="34" charset="0"/>
                <a:cs typeface="Calibri" panose="020F0502020204030204" pitchFamily="34" charset="0"/>
              </a:rPr>
              <a:t>Ana Lilia Montealegre</a:t>
            </a:r>
          </a:p>
        </p:txBody>
      </p:sp>
      <p:grpSp>
        <p:nvGrpSpPr>
          <p:cNvPr id="9" name="Group 8">
            <a:extLst>
              <a:ext uri="{FF2B5EF4-FFF2-40B4-BE49-F238E27FC236}">
                <a16:creationId xmlns:a16="http://schemas.microsoft.com/office/drawing/2014/main" id="{603E03D9-C69E-93D1-3343-3FCAA7F5955F}"/>
              </a:ext>
            </a:extLst>
          </p:cNvPr>
          <p:cNvGrpSpPr/>
          <p:nvPr/>
        </p:nvGrpSpPr>
        <p:grpSpPr>
          <a:xfrm>
            <a:off x="0" y="0"/>
            <a:ext cx="12192000" cy="1062531"/>
            <a:chOff x="0" y="0"/>
            <a:chExt cx="12192000" cy="1062531"/>
          </a:xfrm>
        </p:grpSpPr>
        <p:sp>
          <p:nvSpPr>
            <p:cNvPr id="10" name="Rectangle 9">
              <a:extLst>
                <a:ext uri="{FF2B5EF4-FFF2-40B4-BE49-F238E27FC236}">
                  <a16:creationId xmlns:a16="http://schemas.microsoft.com/office/drawing/2014/main" id="{E1B988EB-0487-5C81-456D-A7333EFC0C8E}"/>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Título">
              <a:extLst>
                <a:ext uri="{FF2B5EF4-FFF2-40B4-BE49-F238E27FC236}">
                  <a16:creationId xmlns:a16="http://schemas.microsoft.com/office/drawing/2014/main" id="{ED49DA0A-7C85-2AD2-5152-72CFA52B7D2A}"/>
                </a:ext>
              </a:extLst>
            </p:cNvPr>
            <p:cNvSpPr txBox="1">
              <a:spLocks/>
            </p:cNvSpPr>
            <p:nvPr/>
          </p:nvSpPr>
          <p:spPr>
            <a:xfrm>
              <a:off x="381000" y="178848"/>
              <a:ext cx="82296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NAPPO Expert Group Members</a:t>
              </a:r>
            </a:p>
          </p:txBody>
        </p:sp>
        <p:cxnSp>
          <p:nvCxnSpPr>
            <p:cNvPr id="12" name="Straight Connector 11">
              <a:extLst>
                <a:ext uri="{FF2B5EF4-FFF2-40B4-BE49-F238E27FC236}">
                  <a16:creationId xmlns:a16="http://schemas.microsoft.com/office/drawing/2014/main" id="{C3A18367-A475-2BAC-B8D4-8C2940CB42AD}"/>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9566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3</a:t>
            </a:fld>
            <a:endParaRPr lang="en-CA" dirty="0">
              <a:solidFill>
                <a:srgbClr val="000000"/>
              </a:solidFill>
            </a:endParaRPr>
          </a:p>
        </p:txBody>
      </p:sp>
      <p:sp>
        <p:nvSpPr>
          <p:cNvPr id="6" name="Text Box 15">
            <a:extLst>
              <a:ext uri="{FF2B5EF4-FFF2-40B4-BE49-F238E27FC236}">
                <a16:creationId xmlns:a16="http://schemas.microsoft.com/office/drawing/2014/main" id="{F2C77DA2-D91E-DE21-D642-2B0E8E2FE62C}"/>
              </a:ext>
            </a:extLst>
          </p:cNvPr>
          <p:cNvSpPr txBox="1">
            <a:spLocks noChangeArrowheads="1"/>
          </p:cNvSpPr>
          <p:nvPr/>
        </p:nvSpPr>
        <p:spPr bwMode="auto">
          <a:xfrm>
            <a:off x="3359150" y="3068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C0CB054E-BB71-F8D2-C364-02BB3F3D071F}"/>
              </a:ext>
            </a:extLst>
          </p:cNvPr>
          <p:cNvSpPr/>
          <p:nvPr/>
        </p:nvSpPr>
        <p:spPr>
          <a:xfrm>
            <a:off x="6934200" y="6261279"/>
            <a:ext cx="3887218" cy="584775"/>
          </a:xfrm>
          <a:prstGeom prst="rect">
            <a:avLst/>
          </a:prstGeom>
        </p:spPr>
        <p:txBody>
          <a:bodyPr wrap="none">
            <a:spAutoFit/>
          </a:bodyPr>
          <a:lstStyle/>
          <a:p>
            <a:r>
              <a:rPr lang="en-US" sz="3200" dirty="0">
                <a:solidFill>
                  <a:schemeClr val="accent1"/>
                </a:solidFill>
                <a:latin typeface="Calibri" panose="020F0502020204030204" pitchFamily="34" charset="0"/>
                <a:cs typeface="Calibri" panose="020F0502020204030204" pitchFamily="34" charset="0"/>
              </a:rPr>
              <a:t>(</a:t>
            </a:r>
            <a:r>
              <a:rPr lang="en-US" sz="3200" b="1" dirty="0">
                <a:solidFill>
                  <a:schemeClr val="accent1"/>
                </a:solidFill>
                <a:latin typeface="Calibri" panose="020F0502020204030204" pitchFamily="34" charset="0"/>
                <a:cs typeface="Calibri" panose="020F0502020204030204" pitchFamily="34" charset="0"/>
              </a:rPr>
              <a:t>www.pestalerts.org</a:t>
            </a:r>
            <a:r>
              <a:rPr lang="en-US" sz="3200" dirty="0">
                <a:solidFill>
                  <a:schemeClr val="accent1"/>
                </a:solidFill>
                <a:latin typeface="Calibri" panose="020F0502020204030204" pitchFamily="34" charset="0"/>
                <a:cs typeface="Calibri" panose="020F0502020204030204" pitchFamily="34" charset="0"/>
              </a:rPr>
              <a:t>) </a:t>
            </a:r>
          </a:p>
        </p:txBody>
      </p:sp>
      <p:grpSp>
        <p:nvGrpSpPr>
          <p:cNvPr id="9" name="Group 8">
            <a:extLst>
              <a:ext uri="{FF2B5EF4-FFF2-40B4-BE49-F238E27FC236}">
                <a16:creationId xmlns:a16="http://schemas.microsoft.com/office/drawing/2014/main" id="{B446A93F-9FB2-C790-0FE4-F811D0181FDC}"/>
              </a:ext>
            </a:extLst>
          </p:cNvPr>
          <p:cNvGrpSpPr/>
          <p:nvPr/>
        </p:nvGrpSpPr>
        <p:grpSpPr>
          <a:xfrm>
            <a:off x="0" y="0"/>
            <a:ext cx="12192000" cy="1062531"/>
            <a:chOff x="0" y="0"/>
            <a:chExt cx="12192000" cy="1062531"/>
          </a:xfrm>
        </p:grpSpPr>
        <p:sp>
          <p:nvSpPr>
            <p:cNvPr id="10" name="Rectangle 9">
              <a:extLst>
                <a:ext uri="{FF2B5EF4-FFF2-40B4-BE49-F238E27FC236}">
                  <a16:creationId xmlns:a16="http://schemas.microsoft.com/office/drawing/2014/main" id="{3FF79A8A-2990-3F2C-D14E-0E46133897DD}"/>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1 Título">
              <a:extLst>
                <a:ext uri="{FF2B5EF4-FFF2-40B4-BE49-F238E27FC236}">
                  <a16:creationId xmlns:a16="http://schemas.microsoft.com/office/drawing/2014/main" id="{AEF16AA3-723A-072B-CB67-41EC334878C9}"/>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NAPPO Phytosanitary Alert System Overview</a:t>
              </a:r>
            </a:p>
          </p:txBody>
        </p:sp>
        <p:cxnSp>
          <p:nvCxnSpPr>
            <p:cNvPr id="12" name="Straight Connector 11">
              <a:extLst>
                <a:ext uri="{FF2B5EF4-FFF2-40B4-BE49-F238E27FC236}">
                  <a16:creationId xmlns:a16="http://schemas.microsoft.com/office/drawing/2014/main" id="{15AF76EC-CB2B-5174-72FE-A941B1132F5A}"/>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35299922-8CC2-ECFA-7C6B-0315B381C068}"/>
              </a:ext>
            </a:extLst>
          </p:cNvPr>
          <p:cNvPicPr>
            <a:picLocks noChangeAspect="1"/>
          </p:cNvPicPr>
          <p:nvPr/>
        </p:nvPicPr>
        <p:blipFill>
          <a:blip r:embed="rId3"/>
          <a:stretch>
            <a:fillRect/>
          </a:stretch>
        </p:blipFill>
        <p:spPr>
          <a:xfrm>
            <a:off x="1521230" y="940134"/>
            <a:ext cx="9149540" cy="5252104"/>
          </a:xfrm>
          <a:prstGeom prst="rect">
            <a:avLst/>
          </a:prstGeom>
        </p:spPr>
      </p:pic>
    </p:spTree>
    <p:extLst>
      <p:ext uri="{BB962C8B-B14F-4D97-AF65-F5344CB8AC3E}">
        <p14:creationId xmlns:p14="http://schemas.microsoft.com/office/powerpoint/2010/main" val="59864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4</a:t>
            </a:fld>
            <a:endParaRPr lang="en-CA" dirty="0">
              <a:solidFill>
                <a:srgbClr val="000000"/>
              </a:solidFill>
            </a:endParaRPr>
          </a:p>
        </p:txBody>
      </p:sp>
      <p:grpSp>
        <p:nvGrpSpPr>
          <p:cNvPr id="3" name="Group 2">
            <a:extLst>
              <a:ext uri="{FF2B5EF4-FFF2-40B4-BE49-F238E27FC236}">
                <a16:creationId xmlns:a16="http://schemas.microsoft.com/office/drawing/2014/main" id="{68AA73A2-38B7-F2A6-AB53-AA27C5A301F2}"/>
              </a:ext>
            </a:extLst>
          </p:cNvPr>
          <p:cNvGrpSpPr/>
          <p:nvPr/>
        </p:nvGrpSpPr>
        <p:grpSpPr>
          <a:xfrm>
            <a:off x="0" y="0"/>
            <a:ext cx="12192000" cy="1062531"/>
            <a:chOff x="0" y="0"/>
            <a:chExt cx="12192000" cy="1062531"/>
          </a:xfrm>
        </p:grpSpPr>
        <p:sp>
          <p:nvSpPr>
            <p:cNvPr id="4" name="Rectangle 3">
              <a:extLst>
                <a:ext uri="{FF2B5EF4-FFF2-40B4-BE49-F238E27FC236}">
                  <a16:creationId xmlns:a16="http://schemas.microsoft.com/office/drawing/2014/main" id="{E187C0E4-3223-EA9A-F9D5-A264BD55F3B2}"/>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1 Título">
              <a:extLst>
                <a:ext uri="{FF2B5EF4-FFF2-40B4-BE49-F238E27FC236}">
                  <a16:creationId xmlns:a16="http://schemas.microsoft.com/office/drawing/2014/main" id="{D464CA96-1911-EF8D-62A5-B285A4F4B13F}"/>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Objectives and Deliverables</a:t>
              </a:r>
            </a:p>
          </p:txBody>
        </p:sp>
        <p:cxnSp>
          <p:nvCxnSpPr>
            <p:cNvPr id="6" name="Straight Connector 5">
              <a:extLst>
                <a:ext uri="{FF2B5EF4-FFF2-40B4-BE49-F238E27FC236}">
                  <a16:creationId xmlns:a16="http://schemas.microsoft.com/office/drawing/2014/main" id="{B7B361B5-8BB5-DE9A-40FC-C5D519F4BC57}"/>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Rounded Rectangle 5">
            <a:extLst>
              <a:ext uri="{FF2B5EF4-FFF2-40B4-BE49-F238E27FC236}">
                <a16:creationId xmlns:a16="http://schemas.microsoft.com/office/drawing/2014/main" id="{0748BCB2-39C2-0628-7D9F-352491F48A62}"/>
              </a:ext>
            </a:extLst>
          </p:cNvPr>
          <p:cNvSpPr/>
          <p:nvPr/>
        </p:nvSpPr>
        <p:spPr>
          <a:xfrm>
            <a:off x="775953" y="1101168"/>
            <a:ext cx="5221224" cy="4881069"/>
          </a:xfrm>
          <a:prstGeom prst="roundRect">
            <a:avLst>
              <a:gd name="adj" fmla="val 9072"/>
            </a:avLst>
          </a:prstGeom>
          <a:solidFill>
            <a:schemeClr val="accent1">
              <a:lumMod val="20000"/>
              <a:lumOff val="80000"/>
            </a:schemeClr>
          </a:solidFill>
          <a:ln>
            <a:noFill/>
          </a:ln>
          <a:effectLst>
            <a:outerShdw blurRad="241300" dist="88900" dir="10800000" algn="r"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400" b="1" dirty="0">
                <a:solidFill>
                  <a:schemeClr val="tx1"/>
                </a:solidFill>
                <a:latin typeface="Calibri" panose="020F0502020204030204" pitchFamily="34" charset="0"/>
                <a:cs typeface="Calibri" panose="020F0502020204030204" pitchFamily="34" charset="0"/>
              </a:rPr>
              <a:t>Objective</a:t>
            </a:r>
          </a:p>
          <a:p>
            <a:pPr marL="285750" indent="-285750">
              <a:spcBef>
                <a:spcPct val="20000"/>
              </a:spcBef>
              <a:spcAft>
                <a:spcPts val="600"/>
              </a:spcAft>
              <a:buClr>
                <a:schemeClr val="accent1"/>
              </a:buClr>
              <a:buSzPct val="115000"/>
              <a:buFont typeface="Arial"/>
              <a:buChar char="•"/>
            </a:pPr>
            <a:r>
              <a:rPr lang="en-US" sz="3200" dirty="0">
                <a:solidFill>
                  <a:schemeClr val="tx1">
                    <a:lumMod val="85000"/>
                    <a:lumOff val="15000"/>
                  </a:schemeClr>
                </a:solidFill>
                <a:latin typeface="Calibri" panose="020F0502020204030204" pitchFamily="34" charset="0"/>
                <a:cs typeface="Calibri" panose="020F0502020204030204" pitchFamily="34" charset="0"/>
              </a:rPr>
              <a:t>Meet pest reporting obligations under the IPPC and facilitate information of non-indigenous plant pest species within North America.</a:t>
            </a:r>
          </a:p>
        </p:txBody>
      </p:sp>
      <p:sp>
        <p:nvSpPr>
          <p:cNvPr id="8" name="Rounded Rectangle 5">
            <a:extLst>
              <a:ext uri="{FF2B5EF4-FFF2-40B4-BE49-F238E27FC236}">
                <a16:creationId xmlns:a16="http://schemas.microsoft.com/office/drawing/2014/main" id="{D0ECE0C6-6233-06C2-C4D6-DECBAC0330DA}"/>
              </a:ext>
            </a:extLst>
          </p:cNvPr>
          <p:cNvSpPr/>
          <p:nvPr/>
        </p:nvSpPr>
        <p:spPr>
          <a:xfrm>
            <a:off x="6223761" y="1075410"/>
            <a:ext cx="5218044" cy="4881069"/>
          </a:xfrm>
          <a:prstGeom prst="roundRect">
            <a:avLst>
              <a:gd name="adj" fmla="val 9072"/>
            </a:avLst>
          </a:prstGeom>
          <a:solidFill>
            <a:schemeClr val="accent1">
              <a:lumMod val="20000"/>
              <a:lumOff val="80000"/>
            </a:schemeClr>
          </a:solidFill>
          <a:ln>
            <a:noFill/>
          </a:ln>
          <a:effectLst>
            <a:outerShdw blurRad="241300" dist="88900" dir="10800000" algn="r"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en-US" sz="3400" b="1" dirty="0">
                <a:solidFill>
                  <a:schemeClr val="tx1"/>
                </a:solidFill>
                <a:latin typeface="Calibri" panose="020F0502020204030204" pitchFamily="34" charset="0"/>
                <a:cs typeface="Calibri" panose="020F0502020204030204" pitchFamily="34" charset="0"/>
              </a:rPr>
              <a:t>Deliverables</a:t>
            </a:r>
          </a:p>
          <a:p>
            <a:pPr marL="285750" indent="-285750">
              <a:lnSpc>
                <a:spcPct val="100000"/>
              </a:lnSpc>
              <a:spcBef>
                <a:spcPct val="20000"/>
              </a:spcBef>
              <a:spcAft>
                <a:spcPts val="600"/>
              </a:spcAft>
              <a:buClr>
                <a:schemeClr val="accent1"/>
              </a:buClr>
              <a:buSzPct val="115000"/>
              <a:buFont typeface="Arial"/>
              <a:buChar char="•"/>
            </a:pPr>
            <a:r>
              <a:rPr lang="en-GB" sz="3200" b="1" i="1" dirty="0">
                <a:solidFill>
                  <a:schemeClr val="accent2">
                    <a:lumMod val="50000"/>
                  </a:schemeClr>
                </a:solidFill>
                <a:latin typeface="Calibri" panose="020F0502020204030204" pitchFamily="34" charset="0"/>
                <a:cs typeface="Calibri" panose="020F0502020204030204" pitchFamily="34" charset="0"/>
              </a:rPr>
              <a:t>Official pest reports </a:t>
            </a:r>
            <a:r>
              <a:rPr lang="en-GB" sz="3200" dirty="0">
                <a:solidFill>
                  <a:schemeClr val="tx1">
                    <a:lumMod val="85000"/>
                    <a:lumOff val="15000"/>
                  </a:schemeClr>
                </a:solidFill>
                <a:latin typeface="Calibri" panose="020F0502020204030204" pitchFamily="34" charset="0"/>
                <a:cs typeface="Calibri" panose="020F0502020204030204" pitchFamily="34" charset="0"/>
              </a:rPr>
              <a:t>– comply with IPPC Standard on Pest Reporting (ISPM 17)</a:t>
            </a:r>
          </a:p>
          <a:p>
            <a:pPr marL="285750" indent="-285750">
              <a:lnSpc>
                <a:spcPct val="100000"/>
              </a:lnSpc>
              <a:spcBef>
                <a:spcPct val="20000"/>
              </a:spcBef>
              <a:spcAft>
                <a:spcPts val="600"/>
              </a:spcAft>
              <a:buClr>
                <a:schemeClr val="accent1"/>
              </a:buClr>
              <a:buSzPct val="115000"/>
              <a:buFont typeface="Arial"/>
              <a:buChar char="•"/>
            </a:pPr>
            <a:r>
              <a:rPr lang="en-GB" sz="3200" b="1" i="1" dirty="0">
                <a:solidFill>
                  <a:schemeClr val="accent2">
                    <a:lumMod val="50000"/>
                  </a:schemeClr>
                </a:solidFill>
                <a:latin typeface="Calibri" panose="020F0502020204030204" pitchFamily="34" charset="0"/>
                <a:cs typeface="Calibri" panose="020F0502020204030204" pitchFamily="34" charset="0"/>
              </a:rPr>
              <a:t>Emerging pest alerts </a:t>
            </a:r>
            <a:r>
              <a:rPr lang="en-GB" sz="3200" dirty="0">
                <a:solidFill>
                  <a:schemeClr val="tx1">
                    <a:lumMod val="85000"/>
                    <a:lumOff val="15000"/>
                  </a:schemeClr>
                </a:solidFill>
                <a:latin typeface="Calibri" panose="020F0502020204030204" pitchFamily="34" charset="0"/>
                <a:cs typeface="Calibri" panose="020F0502020204030204" pitchFamily="34" charset="0"/>
              </a:rPr>
              <a:t>– news items of pest threats not present in NAPPO  Region</a:t>
            </a:r>
            <a:endParaRPr lang="en-US" altLang="en-US" sz="3200"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036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5</a:t>
            </a:fld>
            <a:endParaRPr lang="en-CA" dirty="0">
              <a:solidFill>
                <a:srgbClr val="000000"/>
              </a:solidFill>
            </a:endParaRPr>
          </a:p>
        </p:txBody>
      </p:sp>
      <p:graphicFrame>
        <p:nvGraphicFramePr>
          <p:cNvPr id="3" name="Table 2">
            <a:extLst>
              <a:ext uri="{FF2B5EF4-FFF2-40B4-BE49-F238E27FC236}">
                <a16:creationId xmlns:a16="http://schemas.microsoft.com/office/drawing/2014/main" id="{083DADA9-D8E6-915C-4F80-02D38276A5C7}"/>
              </a:ext>
            </a:extLst>
          </p:cNvPr>
          <p:cNvGraphicFramePr>
            <a:graphicFrameLocks noGrp="1"/>
          </p:cNvGraphicFramePr>
          <p:nvPr>
            <p:extLst>
              <p:ext uri="{D42A27DB-BD31-4B8C-83A1-F6EECF244321}">
                <p14:modId xmlns:p14="http://schemas.microsoft.com/office/powerpoint/2010/main" val="2426176158"/>
              </p:ext>
            </p:extLst>
          </p:nvPr>
        </p:nvGraphicFramePr>
        <p:xfrm>
          <a:off x="914401" y="1224538"/>
          <a:ext cx="10439400" cy="4642861"/>
        </p:xfrm>
        <a:graphic>
          <a:graphicData uri="http://schemas.openxmlformats.org/drawingml/2006/table">
            <a:tbl>
              <a:tblPr firstRow="1" firstCol="1" bandRow="1">
                <a:tableStyleId>{5A111915-BE36-4E01-A7E5-04B1672EAD32}</a:tableStyleId>
              </a:tblPr>
              <a:tblGrid>
                <a:gridCol w="5255720">
                  <a:extLst>
                    <a:ext uri="{9D8B030D-6E8A-4147-A177-3AD203B41FA5}">
                      <a16:colId xmlns:a16="http://schemas.microsoft.com/office/drawing/2014/main" val="3832125673"/>
                    </a:ext>
                  </a:extLst>
                </a:gridCol>
                <a:gridCol w="1740129">
                  <a:extLst>
                    <a:ext uri="{9D8B030D-6E8A-4147-A177-3AD203B41FA5}">
                      <a16:colId xmlns:a16="http://schemas.microsoft.com/office/drawing/2014/main" val="781523489"/>
                    </a:ext>
                  </a:extLst>
                </a:gridCol>
                <a:gridCol w="1764218">
                  <a:extLst>
                    <a:ext uri="{9D8B030D-6E8A-4147-A177-3AD203B41FA5}">
                      <a16:colId xmlns:a16="http://schemas.microsoft.com/office/drawing/2014/main" val="900606423"/>
                    </a:ext>
                  </a:extLst>
                </a:gridCol>
                <a:gridCol w="1679333">
                  <a:extLst>
                    <a:ext uri="{9D8B030D-6E8A-4147-A177-3AD203B41FA5}">
                      <a16:colId xmlns:a16="http://schemas.microsoft.com/office/drawing/2014/main" val="105983064"/>
                    </a:ext>
                  </a:extLst>
                </a:gridCol>
              </a:tblGrid>
              <a:tr h="894869">
                <a:tc>
                  <a:txBody>
                    <a:bodyPr/>
                    <a:lstStyle/>
                    <a:p>
                      <a:pPr marL="0" marR="0" algn="l">
                        <a:spcBef>
                          <a:spcPts val="0"/>
                        </a:spcBef>
                        <a:spcAft>
                          <a:spcPts val="0"/>
                        </a:spcAft>
                      </a:pPr>
                      <a:endPar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3600" i="1" dirty="0">
                          <a:solidFill>
                            <a:schemeClr val="tx1"/>
                          </a:solidFill>
                          <a:effectLst/>
                          <a:latin typeface="Calibri" panose="020F0502020204030204" pitchFamily="34" charset="0"/>
                          <a:cs typeface="Calibri" panose="020F0502020204030204" pitchFamily="34" charset="0"/>
                        </a:rPr>
                        <a:t>NPPOs</a:t>
                      </a:r>
                      <a:endParaRPr lang="en-US" sz="36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3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Industry</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3600" i="1"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Globally</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19185361"/>
                  </a:ext>
                </a:extLst>
              </a:tr>
              <a:tr h="1239710">
                <a:tc>
                  <a:txBody>
                    <a:bodyPr/>
                    <a:lstStyle/>
                    <a:p>
                      <a:pPr marL="285750" indent="-285750" algn="l" defTabSz="457200" rtl="0" eaLnBrk="1" latinLnBrk="0" hangingPunct="1">
                        <a:lnSpc>
                          <a:spcPct val="100000"/>
                        </a:lnSpc>
                        <a:spcBef>
                          <a:spcPct val="20000"/>
                        </a:spcBef>
                        <a:spcAft>
                          <a:spcPts val="600"/>
                        </a:spcAft>
                        <a:buClr>
                          <a:schemeClr val="accent1"/>
                        </a:buClr>
                        <a:buSzPct val="115000"/>
                        <a:buFont typeface="Arial"/>
                        <a:buChar char="•"/>
                      </a:pPr>
                      <a:r>
                        <a:rPr lang="en-US" altLang="en-US" sz="3600" b="0" kern="1200" dirty="0">
                          <a:solidFill>
                            <a:schemeClr val="tx1">
                              <a:lumMod val="85000"/>
                              <a:lumOff val="15000"/>
                            </a:schemeClr>
                          </a:solidFill>
                          <a:latin typeface="Calibri" panose="020F0502020204030204" pitchFamily="34" charset="0"/>
                          <a:ea typeface="+mn-ea"/>
                          <a:cs typeface="Calibri" panose="020F0502020204030204" pitchFamily="34" charset="0"/>
                        </a:rPr>
                        <a:t>Meet IPPC reporting obligations</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6871601"/>
                  </a:ext>
                </a:extLst>
              </a:tr>
              <a:tr h="1254141">
                <a:tc>
                  <a:txBody>
                    <a:bodyPr/>
                    <a:lstStyle/>
                    <a:p>
                      <a:pPr marL="285750" indent="-285750" algn="l" defTabSz="457200" rtl="0" eaLnBrk="1" latinLnBrk="0" hangingPunct="1">
                        <a:lnSpc>
                          <a:spcPct val="100000"/>
                        </a:lnSpc>
                        <a:spcBef>
                          <a:spcPct val="20000"/>
                        </a:spcBef>
                        <a:spcAft>
                          <a:spcPts val="600"/>
                        </a:spcAft>
                        <a:buClr>
                          <a:schemeClr val="accent1"/>
                        </a:buClr>
                        <a:buSzPct val="115000"/>
                        <a:buFont typeface="Arial"/>
                        <a:buChar char="•"/>
                      </a:pPr>
                      <a:r>
                        <a:rPr lang="en-US" sz="3600" b="0" kern="1200" dirty="0">
                          <a:solidFill>
                            <a:schemeClr val="tx1">
                              <a:lumMod val="85000"/>
                              <a:lumOff val="15000"/>
                            </a:schemeClr>
                          </a:solidFill>
                          <a:latin typeface="Calibri" panose="020F0502020204030204" pitchFamily="34" charset="0"/>
                          <a:ea typeface="+mn-ea"/>
                          <a:cs typeface="Calibri" panose="020F0502020204030204" pitchFamily="34" charset="0"/>
                        </a:rPr>
                        <a:t>Communicate official pest information</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21231948"/>
                  </a:ext>
                </a:extLst>
              </a:tr>
              <a:tr h="1254141">
                <a:tc>
                  <a:txBody>
                    <a:bodyPr/>
                    <a:lstStyle/>
                    <a:p>
                      <a:pPr marL="285750" marR="0" indent="-285750" algn="l" defTabSz="457200" rtl="0" eaLnBrk="1" latinLnBrk="0" hangingPunct="1">
                        <a:lnSpc>
                          <a:spcPct val="100000"/>
                        </a:lnSpc>
                        <a:spcBef>
                          <a:spcPct val="20000"/>
                        </a:spcBef>
                        <a:spcAft>
                          <a:spcPts val="600"/>
                        </a:spcAft>
                        <a:buClr>
                          <a:schemeClr val="accent1"/>
                        </a:buClr>
                        <a:buSzPct val="115000"/>
                        <a:buFont typeface="Arial"/>
                        <a:buChar char="•"/>
                      </a:pPr>
                      <a:r>
                        <a:rPr lang="en-US" sz="3600" b="0" kern="1200" dirty="0">
                          <a:solidFill>
                            <a:schemeClr val="tx1">
                              <a:lumMod val="85000"/>
                              <a:lumOff val="15000"/>
                            </a:schemeClr>
                          </a:solidFill>
                          <a:latin typeface="Calibri" panose="020F0502020204030204" pitchFamily="34" charset="0"/>
                          <a:ea typeface="+mn-ea"/>
                          <a:cs typeface="Calibri" panose="020F0502020204030204" pitchFamily="34" charset="0"/>
                        </a:rPr>
                        <a:t>Raise awareness on emerging plant pests</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4763083"/>
                  </a:ext>
                </a:extLst>
              </a:tr>
            </a:tbl>
          </a:graphicData>
        </a:graphic>
      </p:graphicFrame>
      <p:grpSp>
        <p:nvGrpSpPr>
          <p:cNvPr id="4" name="Group 3">
            <a:extLst>
              <a:ext uri="{FF2B5EF4-FFF2-40B4-BE49-F238E27FC236}">
                <a16:creationId xmlns:a16="http://schemas.microsoft.com/office/drawing/2014/main" id="{0133895A-A903-BC2A-0AC6-CF7DD035AA7C}"/>
              </a:ext>
            </a:extLst>
          </p:cNvPr>
          <p:cNvGrpSpPr/>
          <p:nvPr/>
        </p:nvGrpSpPr>
        <p:grpSpPr>
          <a:xfrm>
            <a:off x="0" y="0"/>
            <a:ext cx="12192000" cy="1062531"/>
            <a:chOff x="0" y="0"/>
            <a:chExt cx="12192000" cy="1062531"/>
          </a:xfrm>
        </p:grpSpPr>
        <p:sp>
          <p:nvSpPr>
            <p:cNvPr id="5" name="Rectangle 4">
              <a:extLst>
                <a:ext uri="{FF2B5EF4-FFF2-40B4-BE49-F238E27FC236}">
                  <a16:creationId xmlns:a16="http://schemas.microsoft.com/office/drawing/2014/main" id="{C83FCDF6-2732-104A-D573-C748B69A47EA}"/>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1 Título">
              <a:extLst>
                <a:ext uri="{FF2B5EF4-FFF2-40B4-BE49-F238E27FC236}">
                  <a16:creationId xmlns:a16="http://schemas.microsoft.com/office/drawing/2014/main" id="{053A7606-15A3-C8B0-14EC-40D4AC835ECE}"/>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Project Benefits</a:t>
              </a:r>
            </a:p>
          </p:txBody>
        </p:sp>
        <p:cxnSp>
          <p:nvCxnSpPr>
            <p:cNvPr id="7" name="Straight Connector 6">
              <a:extLst>
                <a:ext uri="{FF2B5EF4-FFF2-40B4-BE49-F238E27FC236}">
                  <a16:creationId xmlns:a16="http://schemas.microsoft.com/office/drawing/2014/main" id="{556C81EF-CA77-E4B8-1096-DB90E0D2B375}"/>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940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6</a:t>
            </a:fld>
            <a:endParaRPr lang="en-CA" dirty="0">
              <a:solidFill>
                <a:srgbClr val="000000"/>
              </a:solidFill>
            </a:endParaRPr>
          </a:p>
        </p:txBody>
      </p:sp>
      <p:sp>
        <p:nvSpPr>
          <p:cNvPr id="3" name="Content Placeholder 2">
            <a:extLst>
              <a:ext uri="{FF2B5EF4-FFF2-40B4-BE49-F238E27FC236}">
                <a16:creationId xmlns:a16="http://schemas.microsoft.com/office/drawing/2014/main" id="{979EDDCA-7E5B-956B-4F26-3F80A0C9E2B1}"/>
              </a:ext>
            </a:extLst>
          </p:cNvPr>
          <p:cNvSpPr txBox="1">
            <a:spLocks/>
          </p:cNvSpPr>
          <p:nvPr/>
        </p:nvSpPr>
        <p:spPr>
          <a:xfrm>
            <a:off x="1064866" y="1345153"/>
            <a:ext cx="6172201" cy="4588839"/>
          </a:xfrm>
          <a:prstGeom prst="rect">
            <a:avLst/>
          </a:prstGeom>
          <a:ln>
            <a:no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sz="3600" dirty="0">
                <a:latin typeface="Calibri" panose="020F0502020204030204" pitchFamily="34" charset="0"/>
                <a:cs typeface="Calibri" panose="020F0502020204030204" pitchFamily="34" charset="0"/>
              </a:rPr>
              <a:t>Official communication performed by the NPPO </a:t>
            </a:r>
          </a:p>
          <a:p>
            <a:r>
              <a:rPr lang="en-US" altLang="en-US" sz="3600" dirty="0">
                <a:latin typeface="Calibri" panose="020F0502020204030204" pitchFamily="34" charset="0"/>
                <a:cs typeface="Calibri" panose="020F0502020204030204" pitchFamily="34" charset="0"/>
              </a:rPr>
              <a:t>Communicates potential danger of a quarantine pest</a:t>
            </a:r>
          </a:p>
          <a:p>
            <a:r>
              <a:rPr lang="en-US" sz="3600" dirty="0">
                <a:latin typeface="Calibri" panose="020F0502020204030204" pitchFamily="34" charset="0"/>
                <a:cs typeface="Calibri" panose="020F0502020204030204" pitchFamily="34" charset="0"/>
              </a:rPr>
              <a:t>May include reports of implemented phytosanitary measures</a:t>
            </a:r>
            <a:endParaRPr lang="en-US" altLang="en-US" sz="3600" dirty="0">
              <a:latin typeface="Calibri" panose="020F0502020204030204" pitchFamily="34" charset="0"/>
              <a:cs typeface="Calibri" panose="020F0502020204030204" pitchFamily="34" charset="0"/>
            </a:endParaRPr>
          </a:p>
        </p:txBody>
      </p:sp>
      <p:sp>
        <p:nvSpPr>
          <p:cNvPr id="5" name="Scroll: Vertical 4">
            <a:extLst>
              <a:ext uri="{FF2B5EF4-FFF2-40B4-BE49-F238E27FC236}">
                <a16:creationId xmlns:a16="http://schemas.microsoft.com/office/drawing/2014/main" id="{FD29486B-958A-2A5A-D1A3-EF241C7C0B1F}"/>
              </a:ext>
            </a:extLst>
          </p:cNvPr>
          <p:cNvSpPr/>
          <p:nvPr/>
        </p:nvSpPr>
        <p:spPr>
          <a:xfrm rot="10800000">
            <a:off x="6705600" y="1136338"/>
            <a:ext cx="4953000" cy="4805927"/>
          </a:xfrm>
          <a:prstGeom prst="verticalScroll">
            <a:avLst/>
          </a:prstGeom>
          <a:solidFill>
            <a:schemeClr val="accent1">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1A8CE78-3148-5EC7-5020-45E2ECD2C058}"/>
              </a:ext>
            </a:extLst>
          </p:cNvPr>
          <p:cNvSpPr/>
          <p:nvPr/>
        </p:nvSpPr>
        <p:spPr>
          <a:xfrm rot="434205">
            <a:off x="7331006" y="2068142"/>
            <a:ext cx="3589999" cy="738664"/>
          </a:xfrm>
          <a:prstGeom prst="rect">
            <a:avLst/>
          </a:prstGeom>
        </p:spPr>
        <p:txBody>
          <a:bodyPr wrap="square">
            <a:spAutoFit/>
          </a:bodyPr>
          <a:lstStyle/>
          <a:p>
            <a:r>
              <a:rPr lang="en-US" sz="1400" b="1" i="1" dirty="0">
                <a:solidFill>
                  <a:schemeClr val="tx1">
                    <a:lumMod val="75000"/>
                    <a:lumOff val="25000"/>
                  </a:schemeClr>
                </a:solidFill>
                <a:latin typeface="Calibri" panose="020F0502020204030204" pitchFamily="34" charset="0"/>
                <a:cs typeface="Calibri" panose="020F0502020204030204" pitchFamily="34" charset="0"/>
              </a:rPr>
              <a:t>“</a:t>
            </a:r>
            <a:r>
              <a:rPr lang="en-US" sz="1400" b="1" i="1" dirty="0" err="1">
                <a:solidFill>
                  <a:schemeClr val="tx1">
                    <a:lumMod val="75000"/>
                    <a:lumOff val="25000"/>
                  </a:schemeClr>
                </a:solidFill>
                <a:latin typeface="Calibri" panose="020F0502020204030204" pitchFamily="34" charset="0"/>
                <a:cs typeface="Calibri" panose="020F0502020204030204" pitchFamily="34" charset="0"/>
              </a:rPr>
              <a:t>Cydalima</a:t>
            </a:r>
            <a:r>
              <a:rPr lang="en-US" sz="1400" b="1" i="1" dirty="0">
                <a:solidFill>
                  <a:schemeClr val="tx1">
                    <a:lumMod val="75000"/>
                    <a:lumOff val="25000"/>
                  </a:schemeClr>
                </a:solidFill>
                <a:latin typeface="Calibri" panose="020F0502020204030204" pitchFamily="34" charset="0"/>
                <a:cs typeface="Calibri" panose="020F0502020204030204" pitchFamily="34" charset="0"/>
              </a:rPr>
              <a:t> </a:t>
            </a:r>
            <a:r>
              <a:rPr lang="en-US" sz="1400" b="1" i="1" dirty="0" err="1">
                <a:solidFill>
                  <a:schemeClr val="tx1">
                    <a:lumMod val="75000"/>
                    <a:lumOff val="25000"/>
                  </a:schemeClr>
                </a:solidFill>
                <a:latin typeface="Calibri" panose="020F0502020204030204" pitchFamily="34" charset="0"/>
                <a:cs typeface="Calibri" panose="020F0502020204030204" pitchFamily="34" charset="0"/>
              </a:rPr>
              <a:t>perspectalis</a:t>
            </a:r>
            <a:r>
              <a:rPr lang="en-US" sz="1400" b="1" i="1" dirty="0">
                <a:solidFill>
                  <a:schemeClr val="tx1">
                    <a:lumMod val="75000"/>
                    <a:lumOff val="25000"/>
                  </a:schemeClr>
                </a:solidFill>
                <a:latin typeface="Calibri" panose="020F0502020204030204" pitchFamily="34" charset="0"/>
                <a:cs typeface="Calibri" panose="020F0502020204030204" pitchFamily="34" charset="0"/>
              </a:rPr>
              <a:t>: </a:t>
            </a:r>
          </a:p>
          <a:p>
            <a:r>
              <a:rPr lang="en-US" sz="1400" b="1" i="1" dirty="0">
                <a:solidFill>
                  <a:schemeClr val="tx1">
                    <a:lumMod val="75000"/>
                    <a:lumOff val="25000"/>
                  </a:schemeClr>
                </a:solidFill>
                <a:latin typeface="Calibri" panose="020F0502020204030204" pitchFamily="34" charset="0"/>
                <a:cs typeface="Calibri" panose="020F0502020204030204" pitchFamily="34" charset="0"/>
              </a:rPr>
              <a:t>APHIS Confirms Box Tree Moth and Takes Action to Contain and Eradicate the Pest”</a:t>
            </a:r>
            <a:endParaRPr 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D201767-5091-4857-2281-36823E41E6B7}"/>
              </a:ext>
            </a:extLst>
          </p:cNvPr>
          <p:cNvSpPr txBox="1"/>
          <p:nvPr/>
        </p:nvSpPr>
        <p:spPr>
          <a:xfrm>
            <a:off x="7382105" y="1211989"/>
            <a:ext cx="3336170" cy="523220"/>
          </a:xfrm>
          <a:prstGeom prst="rect">
            <a:avLst/>
          </a:prstGeom>
          <a:noFill/>
        </p:spPr>
        <p:txBody>
          <a:bodyPr wrap="none" rtlCol="0">
            <a:spAutoFit/>
          </a:bodyPr>
          <a:lstStyle/>
          <a:p>
            <a:pPr algn="ctr"/>
            <a:r>
              <a:rPr lang="en-US" sz="2800" dirty="0">
                <a:solidFill>
                  <a:schemeClr val="tx1">
                    <a:lumMod val="65000"/>
                    <a:lumOff val="35000"/>
                  </a:schemeClr>
                </a:solidFill>
                <a:latin typeface="Old English Text MT" panose="03040902040508030806" pitchFamily="66" charset="0"/>
              </a:rPr>
              <a:t>Official Pest Reports</a:t>
            </a:r>
          </a:p>
        </p:txBody>
      </p:sp>
      <p:sp>
        <p:nvSpPr>
          <p:cNvPr id="8" name="Rectangle 7">
            <a:extLst>
              <a:ext uri="{FF2B5EF4-FFF2-40B4-BE49-F238E27FC236}">
                <a16:creationId xmlns:a16="http://schemas.microsoft.com/office/drawing/2014/main" id="{A4CE727E-20E2-EA88-E4C4-FBF63DFB4F4F}"/>
              </a:ext>
            </a:extLst>
          </p:cNvPr>
          <p:cNvSpPr/>
          <p:nvPr/>
        </p:nvSpPr>
        <p:spPr>
          <a:xfrm rot="20829638">
            <a:off x="7334761" y="2996306"/>
            <a:ext cx="3864772" cy="784830"/>
          </a:xfrm>
          <a:prstGeom prst="rect">
            <a:avLst/>
          </a:prstGeom>
        </p:spPr>
        <p:txBody>
          <a:bodyPr wrap="square">
            <a:spAutoFit/>
          </a:bodyPr>
          <a:lstStyle/>
          <a:p>
            <a:r>
              <a:rPr lang="en-US" sz="1500" b="1" i="1" dirty="0">
                <a:solidFill>
                  <a:schemeClr val="tx1">
                    <a:lumMod val="75000"/>
                    <a:lumOff val="25000"/>
                  </a:schemeClr>
                </a:solidFill>
                <a:latin typeface="Calibri" panose="020F0502020204030204" pitchFamily="34" charset="0"/>
                <a:cs typeface="Calibri" panose="020F0502020204030204" pitchFamily="34" charset="0"/>
              </a:rPr>
              <a:t>“</a:t>
            </a:r>
            <a:r>
              <a:rPr lang="en-US" sz="1500" b="1" i="1" dirty="0" err="1">
                <a:solidFill>
                  <a:schemeClr val="tx1">
                    <a:lumMod val="75000"/>
                    <a:lumOff val="25000"/>
                  </a:schemeClr>
                </a:solidFill>
                <a:latin typeface="Calibri" panose="020F0502020204030204" pitchFamily="34" charset="0"/>
                <a:cs typeface="Calibri" panose="020F0502020204030204" pitchFamily="34" charset="0"/>
              </a:rPr>
              <a:t>Anoplophora</a:t>
            </a:r>
            <a:r>
              <a:rPr lang="en-US" sz="1500" b="1" i="1" dirty="0">
                <a:solidFill>
                  <a:schemeClr val="tx1">
                    <a:lumMod val="75000"/>
                    <a:lumOff val="25000"/>
                  </a:schemeClr>
                </a:solidFill>
                <a:latin typeface="Calibri" panose="020F0502020204030204" pitchFamily="34" charset="0"/>
                <a:cs typeface="Calibri" panose="020F0502020204030204" pitchFamily="34" charset="0"/>
              </a:rPr>
              <a:t> </a:t>
            </a:r>
            <a:r>
              <a:rPr lang="en-US" sz="1500" b="1" i="1" dirty="0" err="1">
                <a:solidFill>
                  <a:schemeClr val="tx1">
                    <a:lumMod val="75000"/>
                    <a:lumOff val="25000"/>
                  </a:schemeClr>
                </a:solidFill>
                <a:latin typeface="Calibri" panose="020F0502020204030204" pitchFamily="34" charset="0"/>
                <a:cs typeface="Calibri" panose="020F0502020204030204" pitchFamily="34" charset="0"/>
              </a:rPr>
              <a:t>glabripennis</a:t>
            </a:r>
            <a:r>
              <a:rPr lang="en-US" sz="1500" b="1" dirty="0">
                <a:solidFill>
                  <a:schemeClr val="tx1">
                    <a:lumMod val="75000"/>
                    <a:lumOff val="25000"/>
                  </a:schemeClr>
                </a:solidFill>
                <a:latin typeface="Calibri" panose="020F0502020204030204" pitchFamily="34" charset="0"/>
                <a:cs typeface="Calibri" panose="020F0502020204030204" pitchFamily="34" charset="0"/>
              </a:rPr>
              <a:t> – </a:t>
            </a:r>
          </a:p>
          <a:p>
            <a:r>
              <a:rPr lang="en-US" sz="1500" b="1" dirty="0">
                <a:solidFill>
                  <a:schemeClr val="tx1">
                    <a:lumMod val="75000"/>
                    <a:lumOff val="25000"/>
                  </a:schemeClr>
                </a:solidFill>
                <a:latin typeface="Calibri" panose="020F0502020204030204" pitchFamily="34" charset="0"/>
                <a:cs typeface="Calibri" panose="020F0502020204030204" pitchFamily="34" charset="0"/>
              </a:rPr>
              <a:t>Asian </a:t>
            </a:r>
            <a:r>
              <a:rPr lang="en-US" sz="1500" b="1" dirty="0" err="1">
                <a:solidFill>
                  <a:schemeClr val="tx1">
                    <a:lumMod val="75000"/>
                    <a:lumOff val="25000"/>
                  </a:schemeClr>
                </a:solidFill>
                <a:latin typeface="Calibri" panose="020F0502020204030204" pitchFamily="34" charset="0"/>
                <a:cs typeface="Calibri" panose="020F0502020204030204" pitchFamily="34" charset="0"/>
              </a:rPr>
              <a:t>longhorned</a:t>
            </a:r>
            <a:r>
              <a:rPr lang="en-US" sz="1500" b="1" dirty="0">
                <a:solidFill>
                  <a:schemeClr val="tx1">
                    <a:lumMod val="75000"/>
                    <a:lumOff val="25000"/>
                  </a:schemeClr>
                </a:solidFill>
                <a:latin typeface="Calibri" panose="020F0502020204030204" pitchFamily="34" charset="0"/>
                <a:cs typeface="Calibri" panose="020F0502020204030204" pitchFamily="34" charset="0"/>
              </a:rPr>
              <a:t> beetle (ALHB) eradicated from Canada.”</a:t>
            </a:r>
          </a:p>
        </p:txBody>
      </p:sp>
      <p:sp>
        <p:nvSpPr>
          <p:cNvPr id="9" name="Rectangle 8">
            <a:extLst>
              <a:ext uri="{FF2B5EF4-FFF2-40B4-BE49-F238E27FC236}">
                <a16:creationId xmlns:a16="http://schemas.microsoft.com/office/drawing/2014/main" id="{20973FA8-3AB5-CD34-C124-CF8CECD42A04}"/>
              </a:ext>
            </a:extLst>
          </p:cNvPr>
          <p:cNvSpPr/>
          <p:nvPr/>
        </p:nvSpPr>
        <p:spPr>
          <a:xfrm rot="537661">
            <a:off x="7571567" y="4452352"/>
            <a:ext cx="3574582" cy="784830"/>
          </a:xfrm>
          <a:prstGeom prst="rect">
            <a:avLst/>
          </a:prstGeom>
        </p:spPr>
        <p:txBody>
          <a:bodyPr wrap="square">
            <a:spAutoFit/>
          </a:bodyPr>
          <a:lstStyle/>
          <a:p>
            <a:r>
              <a:rPr lang="en-US" sz="1500" b="1" dirty="0">
                <a:solidFill>
                  <a:schemeClr val="tx1">
                    <a:lumMod val="75000"/>
                    <a:lumOff val="25000"/>
                  </a:schemeClr>
                </a:solidFill>
                <a:latin typeface="Calibri" panose="020F0502020204030204" pitchFamily="34" charset="0"/>
                <a:cs typeface="Calibri" panose="020F0502020204030204" pitchFamily="34" charset="0"/>
              </a:rPr>
              <a:t>“Eradicated Mediterranean fruit fly </a:t>
            </a:r>
            <a:r>
              <a:rPr lang="en-US" sz="1500" b="1" i="1" dirty="0" err="1">
                <a:solidFill>
                  <a:schemeClr val="tx1">
                    <a:lumMod val="75000"/>
                    <a:lumOff val="25000"/>
                  </a:schemeClr>
                </a:solidFill>
                <a:latin typeface="Calibri" panose="020F0502020204030204" pitchFamily="34" charset="0"/>
                <a:cs typeface="Calibri" panose="020F0502020204030204" pitchFamily="34" charset="0"/>
              </a:rPr>
              <a:t>Ceratitis</a:t>
            </a:r>
            <a:r>
              <a:rPr lang="en-US" sz="1500" b="1" i="1" dirty="0">
                <a:solidFill>
                  <a:schemeClr val="tx1">
                    <a:lumMod val="75000"/>
                    <a:lumOff val="25000"/>
                  </a:schemeClr>
                </a:solidFill>
                <a:latin typeface="Calibri" panose="020F0502020204030204" pitchFamily="34" charset="0"/>
                <a:cs typeface="Calibri" panose="020F0502020204030204" pitchFamily="34" charset="0"/>
              </a:rPr>
              <a:t> capitata </a:t>
            </a:r>
            <a:r>
              <a:rPr lang="en-US" sz="1500" b="1" dirty="0">
                <a:solidFill>
                  <a:schemeClr val="tx1">
                    <a:lumMod val="75000"/>
                    <a:lumOff val="25000"/>
                  </a:schemeClr>
                </a:solidFill>
                <a:latin typeface="Calibri" panose="020F0502020204030204" pitchFamily="34" charset="0"/>
                <a:cs typeface="Calibri" panose="020F0502020204030204" pitchFamily="34" charset="0"/>
              </a:rPr>
              <a:t>(Wiedemann) in Manzanillo, Colima, Mexico.”</a:t>
            </a:r>
          </a:p>
        </p:txBody>
      </p:sp>
      <p:cxnSp>
        <p:nvCxnSpPr>
          <p:cNvPr id="10" name="Straight Connector 9">
            <a:extLst>
              <a:ext uri="{FF2B5EF4-FFF2-40B4-BE49-F238E27FC236}">
                <a16:creationId xmlns:a16="http://schemas.microsoft.com/office/drawing/2014/main" id="{3C41507A-FE42-4ECD-B1AD-FB8464F30EC2}"/>
              </a:ext>
            </a:extLst>
          </p:cNvPr>
          <p:cNvCxnSpPr>
            <a:cxnSpLocks/>
          </p:cNvCxnSpPr>
          <p:nvPr/>
        </p:nvCxnSpPr>
        <p:spPr>
          <a:xfrm>
            <a:off x="7467600" y="1721804"/>
            <a:ext cx="3157649" cy="13405"/>
          </a:xfrm>
          <a:prstGeom prst="line">
            <a:avLst/>
          </a:prstGeom>
          <a:ln w="571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62A2482-ABFD-10D7-97E3-8B89E4D67D32}"/>
              </a:ext>
            </a:extLst>
          </p:cNvPr>
          <p:cNvGrpSpPr/>
          <p:nvPr/>
        </p:nvGrpSpPr>
        <p:grpSpPr>
          <a:xfrm>
            <a:off x="0" y="0"/>
            <a:ext cx="12192000" cy="1062531"/>
            <a:chOff x="0" y="0"/>
            <a:chExt cx="12192000" cy="1062531"/>
          </a:xfrm>
        </p:grpSpPr>
        <p:sp>
          <p:nvSpPr>
            <p:cNvPr id="12" name="Rectangle 11">
              <a:extLst>
                <a:ext uri="{FF2B5EF4-FFF2-40B4-BE49-F238E27FC236}">
                  <a16:creationId xmlns:a16="http://schemas.microsoft.com/office/drawing/2014/main" id="{D8D75323-9086-60B5-DECA-356312DD2108}"/>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 Título">
              <a:extLst>
                <a:ext uri="{FF2B5EF4-FFF2-40B4-BE49-F238E27FC236}">
                  <a16:creationId xmlns:a16="http://schemas.microsoft.com/office/drawing/2014/main" id="{C39B804D-4C65-B198-7537-620947893308}"/>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Official Pest Reports</a:t>
              </a:r>
            </a:p>
          </p:txBody>
        </p:sp>
        <p:cxnSp>
          <p:nvCxnSpPr>
            <p:cNvPr id="14" name="Straight Connector 13">
              <a:extLst>
                <a:ext uri="{FF2B5EF4-FFF2-40B4-BE49-F238E27FC236}">
                  <a16:creationId xmlns:a16="http://schemas.microsoft.com/office/drawing/2014/main" id="{5A276DFD-C936-B0B7-EA4D-86C424184993}"/>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0900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7</a:t>
            </a:fld>
            <a:endParaRPr lang="en-CA" dirty="0">
              <a:solidFill>
                <a:srgbClr val="000000"/>
              </a:solidFill>
            </a:endParaRPr>
          </a:p>
        </p:txBody>
      </p:sp>
      <p:sp>
        <p:nvSpPr>
          <p:cNvPr id="3" name="Content Placeholder 2">
            <a:extLst>
              <a:ext uri="{FF2B5EF4-FFF2-40B4-BE49-F238E27FC236}">
                <a16:creationId xmlns:a16="http://schemas.microsoft.com/office/drawing/2014/main" id="{F4445702-018F-0D7A-0ED9-8310DC31E8D9}"/>
              </a:ext>
            </a:extLst>
          </p:cNvPr>
          <p:cNvSpPr txBox="1">
            <a:spLocks/>
          </p:cNvSpPr>
          <p:nvPr/>
        </p:nvSpPr>
        <p:spPr>
          <a:xfrm>
            <a:off x="1143000" y="1260830"/>
            <a:ext cx="5500885" cy="4612691"/>
          </a:xfrm>
          <a:prstGeom prst="rect">
            <a:avLst/>
          </a:prstGeom>
          <a:ln>
            <a:no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spcAft>
                <a:spcPts val="1500"/>
              </a:spcAft>
            </a:pPr>
            <a:r>
              <a:rPr lang="en-US" altLang="en-US" sz="3400" dirty="0">
                <a:latin typeface="Calibri" panose="020F0502020204030204" pitchFamily="34" charset="0"/>
                <a:cs typeface="Calibri" panose="020F0502020204030204" pitchFamily="34" charset="0"/>
              </a:rPr>
              <a:t>OPRs provided by each NPPO</a:t>
            </a:r>
          </a:p>
          <a:p>
            <a:pPr>
              <a:spcBef>
                <a:spcPts val="0"/>
              </a:spcBef>
              <a:spcAft>
                <a:spcPts val="1500"/>
              </a:spcAft>
            </a:pPr>
            <a:r>
              <a:rPr lang="en-US" altLang="en-US" sz="3400" dirty="0">
                <a:latin typeface="Calibri" panose="020F0502020204030204" pitchFamily="34" charset="0"/>
                <a:cs typeface="Calibri" panose="020F0502020204030204" pitchFamily="34" charset="0"/>
              </a:rPr>
              <a:t>Intended to comply with </a:t>
            </a:r>
            <a:r>
              <a:rPr lang="en-GB" sz="3400" dirty="0">
                <a:latin typeface="Calibri" panose="020F0502020204030204" pitchFamily="34" charset="0"/>
                <a:cs typeface="Calibri" panose="020F0502020204030204" pitchFamily="34" charset="0"/>
              </a:rPr>
              <a:t>IPPC Standard on Pest Reporting (ISPM 17)</a:t>
            </a:r>
          </a:p>
          <a:p>
            <a:pPr>
              <a:spcBef>
                <a:spcPts val="0"/>
              </a:spcBef>
              <a:spcAft>
                <a:spcPts val="1500"/>
              </a:spcAft>
            </a:pPr>
            <a:r>
              <a:rPr lang="en-GB" sz="3400" dirty="0">
                <a:latin typeface="Calibri" panose="020F0502020204030204" pitchFamily="34" charset="0"/>
                <a:cs typeface="Calibri" panose="020F0502020204030204" pitchFamily="34" charset="0"/>
              </a:rPr>
              <a:t>OPR on PAS manually linked to IPPC’s International Phytosanitary Portal</a:t>
            </a:r>
            <a:endParaRPr lang="en-US" altLang="en-US" sz="3400" dirty="0">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EC77E70-2868-12AF-FD22-600A73362D26}"/>
              </a:ext>
            </a:extLst>
          </p:cNvPr>
          <p:cNvSpPr/>
          <p:nvPr/>
        </p:nvSpPr>
        <p:spPr>
          <a:xfrm>
            <a:off x="7569060" y="1095327"/>
            <a:ext cx="3753292" cy="1879248"/>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6839D80-AA6E-59AB-7CCA-99E543623EE1}"/>
              </a:ext>
            </a:extLst>
          </p:cNvPr>
          <p:cNvSpPr/>
          <p:nvPr/>
        </p:nvSpPr>
        <p:spPr>
          <a:xfrm>
            <a:off x="8198152" y="1295400"/>
            <a:ext cx="3124200" cy="1477328"/>
          </a:xfrm>
          <a:prstGeom prst="rect">
            <a:avLst/>
          </a:prstGeom>
        </p:spPr>
        <p:txBody>
          <a:bodyPr wrap="square">
            <a:spAutoFit/>
          </a:bodyPr>
          <a:lstStyle/>
          <a:p>
            <a:r>
              <a:rPr lang="en-US" i="1" dirty="0">
                <a:solidFill>
                  <a:schemeClr val="accent1">
                    <a:lumMod val="50000"/>
                  </a:schemeClr>
                </a:solidFill>
                <a:latin typeface="Calibri" panose="020F0502020204030204" pitchFamily="34" charset="0"/>
                <a:cs typeface="Calibri" panose="020F0502020204030204" pitchFamily="34" charset="0"/>
              </a:rPr>
              <a:t>“</a:t>
            </a:r>
            <a:r>
              <a:rPr lang="en-US" i="1" dirty="0" err="1">
                <a:solidFill>
                  <a:schemeClr val="accent1">
                    <a:lumMod val="50000"/>
                  </a:schemeClr>
                </a:solidFill>
                <a:latin typeface="Calibri" panose="020F0502020204030204" pitchFamily="34" charset="0"/>
                <a:cs typeface="Calibri" panose="020F0502020204030204" pitchFamily="34" charset="0"/>
              </a:rPr>
              <a:t>Anoplophora</a:t>
            </a:r>
            <a:r>
              <a:rPr lang="en-US" i="1" dirty="0">
                <a:solidFill>
                  <a:schemeClr val="accent1">
                    <a:lumMod val="50000"/>
                  </a:schemeClr>
                </a:solidFill>
                <a:latin typeface="Calibri" panose="020F0502020204030204" pitchFamily="34" charset="0"/>
                <a:cs typeface="Calibri" panose="020F0502020204030204" pitchFamily="34" charset="0"/>
              </a:rPr>
              <a:t> </a:t>
            </a:r>
            <a:r>
              <a:rPr lang="en-US" i="1" dirty="0" err="1">
                <a:solidFill>
                  <a:schemeClr val="accent1">
                    <a:lumMod val="50000"/>
                  </a:schemeClr>
                </a:solidFill>
                <a:latin typeface="Calibri" panose="020F0502020204030204" pitchFamily="34" charset="0"/>
                <a:cs typeface="Calibri" panose="020F0502020204030204" pitchFamily="34" charset="0"/>
              </a:rPr>
              <a:t>glabripennis</a:t>
            </a:r>
            <a:r>
              <a:rPr lang="en-US" i="1" dirty="0">
                <a:solidFill>
                  <a:schemeClr val="accent1">
                    <a:lumMod val="50000"/>
                  </a:schemeClr>
                </a:solidFill>
                <a:latin typeface="Calibri" panose="020F0502020204030204" pitchFamily="34" charset="0"/>
                <a:cs typeface="Calibri" panose="020F0502020204030204" pitchFamily="34" charset="0"/>
              </a:rPr>
              <a:t> </a:t>
            </a:r>
            <a:r>
              <a:rPr lang="en-US" dirty="0">
                <a:solidFill>
                  <a:schemeClr val="accent1">
                    <a:lumMod val="50000"/>
                  </a:schemeClr>
                </a:solidFill>
                <a:latin typeface="Calibri" panose="020F0502020204030204" pitchFamily="34" charset="0"/>
                <a:cs typeface="Calibri" panose="020F0502020204030204" pitchFamily="34" charset="0"/>
              </a:rPr>
              <a:t>(Asian </a:t>
            </a:r>
            <a:r>
              <a:rPr lang="en-US" dirty="0" err="1">
                <a:solidFill>
                  <a:schemeClr val="accent1">
                    <a:lumMod val="50000"/>
                  </a:schemeClr>
                </a:solidFill>
                <a:latin typeface="Calibri" panose="020F0502020204030204" pitchFamily="34" charset="0"/>
                <a:cs typeface="Calibri" panose="020F0502020204030204" pitchFamily="34" charset="0"/>
              </a:rPr>
              <a:t>Longhorned</a:t>
            </a:r>
            <a:r>
              <a:rPr lang="en-US" dirty="0">
                <a:solidFill>
                  <a:schemeClr val="accent1">
                    <a:lumMod val="50000"/>
                  </a:schemeClr>
                </a:solidFill>
                <a:latin typeface="Calibri" panose="020F0502020204030204" pitchFamily="34" charset="0"/>
                <a:cs typeface="Calibri" panose="020F0502020204030204" pitchFamily="34" charset="0"/>
              </a:rPr>
              <a:t> Beetle): APHIS Removes the Remaining Regulated Area in Brooklyn and Queens, New York” </a:t>
            </a:r>
          </a:p>
        </p:txBody>
      </p:sp>
      <p:sp>
        <p:nvSpPr>
          <p:cNvPr id="7" name="Oval 6">
            <a:extLst>
              <a:ext uri="{FF2B5EF4-FFF2-40B4-BE49-F238E27FC236}">
                <a16:creationId xmlns:a16="http://schemas.microsoft.com/office/drawing/2014/main" id="{DB2BA6EA-97B1-47BC-6084-5FCB43157920}"/>
              </a:ext>
            </a:extLst>
          </p:cNvPr>
          <p:cNvSpPr/>
          <p:nvPr/>
        </p:nvSpPr>
        <p:spPr>
          <a:xfrm>
            <a:off x="6096000" y="1143000"/>
            <a:ext cx="1981200" cy="196697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A6F8C16-6D2B-C2C9-A173-DC8920E47FCB}"/>
              </a:ext>
            </a:extLst>
          </p:cNvPr>
          <p:cNvSpPr txBox="1"/>
          <p:nvPr/>
        </p:nvSpPr>
        <p:spPr>
          <a:xfrm>
            <a:off x="7599249" y="2963315"/>
            <a:ext cx="1138453" cy="261610"/>
          </a:xfrm>
          <a:prstGeom prst="rect">
            <a:avLst/>
          </a:prstGeom>
          <a:noFill/>
        </p:spPr>
        <p:txBody>
          <a:bodyPr wrap="none" rtlCol="0">
            <a:spAutoFit/>
          </a:bodyPr>
          <a:lstStyle/>
          <a:p>
            <a:r>
              <a:rPr lang="en-US" sz="1100" dirty="0">
                <a:solidFill>
                  <a:schemeClr val="bg1">
                    <a:lumMod val="75000"/>
                  </a:schemeClr>
                </a:solidFill>
                <a:latin typeface="Calibri" panose="020F0502020204030204" pitchFamily="34" charset="0"/>
                <a:cs typeface="Calibri" panose="020F0502020204030204" pitchFamily="34" charset="0"/>
              </a:rPr>
              <a:t>Photo: M. </a:t>
            </a:r>
            <a:r>
              <a:rPr lang="en-US" sz="1100" dirty="0" err="1">
                <a:solidFill>
                  <a:schemeClr val="bg1">
                    <a:lumMod val="75000"/>
                  </a:schemeClr>
                </a:solidFill>
                <a:latin typeface="Calibri" panose="020F0502020204030204" pitchFamily="34" charset="0"/>
                <a:cs typeface="Calibri" panose="020F0502020204030204" pitchFamily="34" charset="0"/>
              </a:rPr>
              <a:t>Keena</a:t>
            </a:r>
            <a:endParaRPr lang="en-US" sz="1100" dirty="0">
              <a:solidFill>
                <a:schemeClr val="bg1">
                  <a:lumMod val="75000"/>
                </a:schemeClr>
              </a:solidFill>
              <a:latin typeface="Calibri" panose="020F0502020204030204" pitchFamily="34" charset="0"/>
              <a:cs typeface="Calibri" panose="020F0502020204030204" pitchFamily="34" charset="0"/>
            </a:endParaRPr>
          </a:p>
        </p:txBody>
      </p:sp>
      <p:pic>
        <p:nvPicPr>
          <p:cNvPr id="9" name="Picture 8" descr="Diagram&#10;&#10;Description automatically generated">
            <a:extLst>
              <a:ext uri="{FF2B5EF4-FFF2-40B4-BE49-F238E27FC236}">
                <a16:creationId xmlns:a16="http://schemas.microsoft.com/office/drawing/2014/main" id="{1C24C04B-8430-8DFB-1E90-401FCD810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3573" y="5127583"/>
            <a:ext cx="3685003" cy="945883"/>
          </a:xfrm>
          <a:prstGeom prst="rect">
            <a:avLst/>
          </a:prstGeom>
        </p:spPr>
      </p:pic>
      <p:pic>
        <p:nvPicPr>
          <p:cNvPr id="10" name="Picture 9">
            <a:extLst>
              <a:ext uri="{FF2B5EF4-FFF2-40B4-BE49-F238E27FC236}">
                <a16:creationId xmlns:a16="http://schemas.microsoft.com/office/drawing/2014/main" id="{BD95BD4A-F215-F6E7-82BC-614469D9B736}"/>
              </a:ext>
            </a:extLst>
          </p:cNvPr>
          <p:cNvPicPr>
            <a:picLocks noChangeAspect="1"/>
          </p:cNvPicPr>
          <p:nvPr/>
        </p:nvPicPr>
        <p:blipFill>
          <a:blip r:embed="rId5"/>
          <a:stretch>
            <a:fillRect/>
          </a:stretch>
        </p:blipFill>
        <p:spPr>
          <a:xfrm>
            <a:off x="7637349" y="3670785"/>
            <a:ext cx="3685003" cy="814014"/>
          </a:xfrm>
          <a:prstGeom prst="rect">
            <a:avLst/>
          </a:prstGeom>
        </p:spPr>
      </p:pic>
      <p:sp>
        <p:nvSpPr>
          <p:cNvPr id="11" name="Arrow: Down 10">
            <a:extLst>
              <a:ext uri="{FF2B5EF4-FFF2-40B4-BE49-F238E27FC236}">
                <a16:creationId xmlns:a16="http://schemas.microsoft.com/office/drawing/2014/main" id="{A80CD4B5-773C-2FA2-4544-30D2C556D43F}"/>
              </a:ext>
            </a:extLst>
          </p:cNvPr>
          <p:cNvSpPr/>
          <p:nvPr/>
        </p:nvSpPr>
        <p:spPr>
          <a:xfrm>
            <a:off x="9263660" y="3109976"/>
            <a:ext cx="457200" cy="45720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CF4678EC-941D-873A-C30A-582192BE917F}"/>
              </a:ext>
            </a:extLst>
          </p:cNvPr>
          <p:cNvSpPr/>
          <p:nvPr/>
        </p:nvSpPr>
        <p:spPr>
          <a:xfrm>
            <a:off x="9217106" y="4583277"/>
            <a:ext cx="457200" cy="45720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8A0B5CA-4208-8B61-C562-595505042F7A}"/>
              </a:ext>
            </a:extLst>
          </p:cNvPr>
          <p:cNvGrpSpPr/>
          <p:nvPr/>
        </p:nvGrpSpPr>
        <p:grpSpPr>
          <a:xfrm>
            <a:off x="0" y="0"/>
            <a:ext cx="12192000" cy="1062531"/>
            <a:chOff x="0" y="0"/>
            <a:chExt cx="12192000" cy="1062531"/>
          </a:xfrm>
        </p:grpSpPr>
        <p:sp>
          <p:nvSpPr>
            <p:cNvPr id="14" name="Rectangle 13">
              <a:extLst>
                <a:ext uri="{FF2B5EF4-FFF2-40B4-BE49-F238E27FC236}">
                  <a16:creationId xmlns:a16="http://schemas.microsoft.com/office/drawing/2014/main" id="{D8496B71-7AAD-F3F2-7790-95015FD09371}"/>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Título">
              <a:extLst>
                <a:ext uri="{FF2B5EF4-FFF2-40B4-BE49-F238E27FC236}">
                  <a16:creationId xmlns:a16="http://schemas.microsoft.com/office/drawing/2014/main" id="{3591F461-9068-0996-66B9-9564F7F9A862}"/>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Official Pest Reports</a:t>
              </a:r>
            </a:p>
          </p:txBody>
        </p:sp>
        <p:cxnSp>
          <p:nvCxnSpPr>
            <p:cNvPr id="16" name="Straight Connector 15">
              <a:extLst>
                <a:ext uri="{FF2B5EF4-FFF2-40B4-BE49-F238E27FC236}">
                  <a16:creationId xmlns:a16="http://schemas.microsoft.com/office/drawing/2014/main" id="{D7AA1FA3-49BE-F9C3-DE65-5B07AA7FE9FE}"/>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645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8</a:t>
            </a:fld>
            <a:endParaRPr lang="en-CA" dirty="0">
              <a:solidFill>
                <a:srgbClr val="000000"/>
              </a:solidFill>
            </a:endParaRPr>
          </a:p>
        </p:txBody>
      </p:sp>
      <p:sp>
        <p:nvSpPr>
          <p:cNvPr id="3" name="Rectangle 2">
            <a:extLst>
              <a:ext uri="{FF2B5EF4-FFF2-40B4-BE49-F238E27FC236}">
                <a16:creationId xmlns:a16="http://schemas.microsoft.com/office/drawing/2014/main" id="{341A65B2-DD5C-DA06-6C6B-81AF9EA62006}"/>
              </a:ext>
            </a:extLst>
          </p:cNvPr>
          <p:cNvSpPr/>
          <p:nvPr/>
        </p:nvSpPr>
        <p:spPr>
          <a:xfrm>
            <a:off x="6478874" y="954285"/>
            <a:ext cx="5027326" cy="5209117"/>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DA9C74B0-A7B6-490F-72A8-628FB9AE1C6A}"/>
              </a:ext>
            </a:extLst>
          </p:cNvPr>
          <p:cNvSpPr txBox="1">
            <a:spLocks/>
          </p:cNvSpPr>
          <p:nvPr/>
        </p:nvSpPr>
        <p:spPr>
          <a:xfrm>
            <a:off x="838200" y="838200"/>
            <a:ext cx="5511466" cy="5542657"/>
          </a:xfrm>
          <a:prstGeom prst="rect">
            <a:avLst/>
          </a:prstGeom>
          <a:ln>
            <a:no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altLang="en-US" sz="3200" b="1" dirty="0">
                <a:latin typeface="Calibri" panose="020F0502020204030204" pitchFamily="34" charset="0"/>
                <a:cs typeface="Calibri" panose="020F0502020204030204" pitchFamily="34" charset="0"/>
              </a:rPr>
              <a:t>Why provide OPRs?</a:t>
            </a:r>
          </a:p>
          <a:p>
            <a:r>
              <a:rPr lang="en-US" altLang="en-US" sz="3200" dirty="0">
                <a:latin typeface="Calibri" panose="020F0502020204030204" pitchFamily="34" charset="0"/>
                <a:cs typeface="Calibri" panose="020F0502020204030204" pitchFamily="34" charset="0"/>
              </a:rPr>
              <a:t>NAPPO countries are signatories to the IPPC.</a:t>
            </a:r>
          </a:p>
          <a:p>
            <a:r>
              <a:rPr lang="en-US" altLang="en-US" sz="3200" dirty="0">
                <a:latin typeface="Calibri" panose="020F0502020204030204" pitchFamily="34" charset="0"/>
                <a:cs typeface="Calibri" panose="020F0502020204030204" pitchFamily="34" charset="0"/>
              </a:rPr>
              <a:t>Timely information essential to protect territories from harmful pests.</a:t>
            </a:r>
          </a:p>
          <a:p>
            <a:r>
              <a:rPr lang="en-US" sz="3200" dirty="0">
                <a:latin typeface="Calibri" panose="020F0502020204030204" pitchFamily="34" charset="0"/>
                <a:cs typeface="Calibri" panose="020F0502020204030204" pitchFamily="34" charset="0"/>
              </a:rPr>
              <a:t>Timely communication, and meeting phytosanitary requirements allows trade to continue.</a:t>
            </a:r>
            <a:br>
              <a:rPr lang="en-GB" sz="32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40A2A97-F62A-96FB-7D3F-7A0A3CDDCC9C}"/>
              </a:ext>
            </a:extLst>
          </p:cNvPr>
          <p:cNvPicPr>
            <a:picLocks noChangeAspect="1"/>
          </p:cNvPicPr>
          <p:nvPr/>
        </p:nvPicPr>
        <p:blipFill>
          <a:blip r:embed="rId3"/>
          <a:stretch>
            <a:fillRect/>
          </a:stretch>
        </p:blipFill>
        <p:spPr>
          <a:xfrm>
            <a:off x="6652593" y="1106841"/>
            <a:ext cx="4724399" cy="874359"/>
          </a:xfrm>
          <a:prstGeom prst="rect">
            <a:avLst/>
          </a:prstGeom>
        </p:spPr>
      </p:pic>
      <p:sp>
        <p:nvSpPr>
          <p:cNvPr id="7" name="TextBox 6">
            <a:extLst>
              <a:ext uri="{FF2B5EF4-FFF2-40B4-BE49-F238E27FC236}">
                <a16:creationId xmlns:a16="http://schemas.microsoft.com/office/drawing/2014/main" id="{F9579533-0B0E-FDBC-432F-42132783DA23}"/>
              </a:ext>
            </a:extLst>
          </p:cNvPr>
          <p:cNvSpPr txBox="1"/>
          <p:nvPr/>
        </p:nvSpPr>
        <p:spPr>
          <a:xfrm>
            <a:off x="6678544" y="5686912"/>
            <a:ext cx="4635498" cy="369332"/>
          </a:xfrm>
          <a:prstGeom prst="rect">
            <a:avLst/>
          </a:prstGeom>
          <a:noFill/>
        </p:spPr>
        <p:txBody>
          <a:bodyPr wrap="square" rtlCol="0">
            <a:spAutoFit/>
          </a:bodyPr>
          <a:lstStyle/>
          <a:p>
            <a:pPr algn="ctr"/>
            <a:r>
              <a:rPr lang="en-US" dirty="0">
                <a:solidFill>
                  <a:schemeClr val="accent1">
                    <a:lumMod val="50000"/>
                  </a:schemeClr>
                </a:solidFill>
                <a:latin typeface="Calibri" panose="020F0502020204030204" pitchFamily="34" charset="0"/>
                <a:cs typeface="Calibri" panose="020F0502020204030204" pitchFamily="34" charset="0"/>
              </a:rPr>
              <a:t>IPPC’s Commission on Phytosanitary Measures</a:t>
            </a:r>
          </a:p>
        </p:txBody>
      </p:sp>
      <p:sp>
        <p:nvSpPr>
          <p:cNvPr id="8" name="TextBox 7">
            <a:extLst>
              <a:ext uri="{FF2B5EF4-FFF2-40B4-BE49-F238E27FC236}">
                <a16:creationId xmlns:a16="http://schemas.microsoft.com/office/drawing/2014/main" id="{6C19F92C-C859-9D83-8454-5D571CC19B01}"/>
              </a:ext>
            </a:extLst>
          </p:cNvPr>
          <p:cNvSpPr txBox="1"/>
          <p:nvPr/>
        </p:nvSpPr>
        <p:spPr>
          <a:xfrm>
            <a:off x="10699035" y="5946102"/>
            <a:ext cx="849913" cy="261610"/>
          </a:xfrm>
          <a:prstGeom prst="rect">
            <a:avLst/>
          </a:prstGeom>
          <a:noFill/>
        </p:spPr>
        <p:txBody>
          <a:bodyPr wrap="none" rtlCol="0">
            <a:spAutoFit/>
          </a:bodyPr>
          <a:lstStyle/>
          <a:p>
            <a:r>
              <a:rPr lang="en-US" sz="1100" dirty="0">
                <a:solidFill>
                  <a:schemeClr val="bg1">
                    <a:lumMod val="75000"/>
                  </a:schemeClr>
                </a:solidFill>
              </a:rPr>
              <a:t>Photo: IPPC</a:t>
            </a:r>
          </a:p>
        </p:txBody>
      </p:sp>
      <p:pic>
        <p:nvPicPr>
          <p:cNvPr id="9" name="Picture 6" descr="News &amp; Events - International Plant Protection Convention">
            <a:extLst>
              <a:ext uri="{FF2B5EF4-FFF2-40B4-BE49-F238E27FC236}">
                <a16:creationId xmlns:a16="http://schemas.microsoft.com/office/drawing/2014/main" id="{D20FFEE7-8351-AAB3-8800-F5437C650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544" y="2077342"/>
            <a:ext cx="4666494" cy="366090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8556338-6BC6-0AF2-1E40-DECD60852D8C}"/>
              </a:ext>
            </a:extLst>
          </p:cNvPr>
          <p:cNvGrpSpPr/>
          <p:nvPr/>
        </p:nvGrpSpPr>
        <p:grpSpPr>
          <a:xfrm>
            <a:off x="0" y="0"/>
            <a:ext cx="12192000" cy="1062531"/>
            <a:chOff x="0" y="0"/>
            <a:chExt cx="12192000" cy="1062531"/>
          </a:xfrm>
        </p:grpSpPr>
        <p:sp>
          <p:nvSpPr>
            <p:cNvPr id="11" name="Rectangle 10">
              <a:extLst>
                <a:ext uri="{FF2B5EF4-FFF2-40B4-BE49-F238E27FC236}">
                  <a16:creationId xmlns:a16="http://schemas.microsoft.com/office/drawing/2014/main" id="{82B34D69-97A4-EA9B-FB41-0282F24C87D9}"/>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 Título">
              <a:extLst>
                <a:ext uri="{FF2B5EF4-FFF2-40B4-BE49-F238E27FC236}">
                  <a16:creationId xmlns:a16="http://schemas.microsoft.com/office/drawing/2014/main" id="{3AD2F315-32B2-5597-954A-8939684D166C}"/>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OPRs and Reporting Obligations</a:t>
              </a:r>
            </a:p>
          </p:txBody>
        </p:sp>
        <p:cxnSp>
          <p:nvCxnSpPr>
            <p:cNvPr id="13" name="Straight Connector 12">
              <a:extLst>
                <a:ext uri="{FF2B5EF4-FFF2-40B4-BE49-F238E27FC236}">
                  <a16:creationId xmlns:a16="http://schemas.microsoft.com/office/drawing/2014/main" id="{0CFDB3CA-C1FA-F9C1-7509-923033BB2645}"/>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04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9</a:t>
            </a:fld>
            <a:endParaRPr lang="en-CA" dirty="0">
              <a:solidFill>
                <a:srgbClr val="000000"/>
              </a:solidFill>
            </a:endParaRPr>
          </a:p>
        </p:txBody>
      </p:sp>
      <p:sp>
        <p:nvSpPr>
          <p:cNvPr id="3" name="Rectangle 2">
            <a:extLst>
              <a:ext uri="{FF2B5EF4-FFF2-40B4-BE49-F238E27FC236}">
                <a16:creationId xmlns:a16="http://schemas.microsoft.com/office/drawing/2014/main" id="{AAC95971-9DCB-9E9F-3BB4-ACC8F5E3D101}"/>
              </a:ext>
            </a:extLst>
          </p:cNvPr>
          <p:cNvSpPr/>
          <p:nvPr/>
        </p:nvSpPr>
        <p:spPr>
          <a:xfrm>
            <a:off x="7073478" y="987288"/>
            <a:ext cx="4391234" cy="5121964"/>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B13707E-4CB9-7EE2-CFE8-5FB6890A9E43}"/>
              </a:ext>
            </a:extLst>
          </p:cNvPr>
          <p:cNvSpPr txBox="1">
            <a:spLocks/>
          </p:cNvSpPr>
          <p:nvPr/>
        </p:nvSpPr>
        <p:spPr>
          <a:xfrm>
            <a:off x="1219177" y="1241379"/>
            <a:ext cx="5025532" cy="4854621"/>
          </a:xfrm>
          <a:prstGeom prst="rect">
            <a:avLst/>
          </a:prstGeom>
          <a:ln>
            <a:no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spcAft>
                <a:spcPts val="1500"/>
              </a:spcAft>
            </a:pPr>
            <a:r>
              <a:rPr lang="en-US" altLang="en-US" sz="3600" dirty="0">
                <a:latin typeface="Calibri" panose="020F0502020204030204" pitchFamily="34" charset="0"/>
                <a:cs typeface="Calibri" panose="020F0502020204030204" pitchFamily="34" charset="0"/>
              </a:rPr>
              <a:t>Information from records and public sources</a:t>
            </a:r>
          </a:p>
          <a:p>
            <a:pPr>
              <a:spcBef>
                <a:spcPts val="0"/>
              </a:spcBef>
              <a:spcAft>
                <a:spcPts val="1500"/>
              </a:spcAft>
            </a:pPr>
            <a:r>
              <a:rPr lang="en-US" altLang="en-US" sz="3600" u="sng" dirty="0">
                <a:latin typeface="Calibri" panose="020F0502020204030204" pitchFamily="34" charset="0"/>
                <a:cs typeface="Calibri" panose="020F0502020204030204" pitchFamily="34" charset="0"/>
              </a:rPr>
              <a:t>Not</a:t>
            </a:r>
            <a:r>
              <a:rPr lang="en-US" altLang="en-US" sz="3600" dirty="0">
                <a:latin typeface="Calibri" panose="020F0502020204030204" pitchFamily="34" charset="0"/>
                <a:cs typeface="Calibri" panose="020F0502020204030204" pitchFamily="34" charset="0"/>
              </a:rPr>
              <a:t> official communications </a:t>
            </a:r>
          </a:p>
          <a:p>
            <a:pPr>
              <a:spcBef>
                <a:spcPts val="0"/>
              </a:spcBef>
              <a:spcAft>
                <a:spcPts val="1500"/>
              </a:spcAft>
            </a:pPr>
            <a:r>
              <a:rPr lang="en-US" altLang="en-US" sz="3600" dirty="0">
                <a:latin typeface="Calibri" panose="020F0502020204030204" pitchFamily="34" charset="0"/>
                <a:cs typeface="Calibri" panose="020F0502020204030204" pitchFamily="34" charset="0"/>
              </a:rPr>
              <a:t>Provided as early warning information </a:t>
            </a:r>
          </a:p>
        </p:txBody>
      </p:sp>
      <p:sp>
        <p:nvSpPr>
          <p:cNvPr id="6" name="Rectangle 5">
            <a:extLst>
              <a:ext uri="{FF2B5EF4-FFF2-40B4-BE49-F238E27FC236}">
                <a16:creationId xmlns:a16="http://schemas.microsoft.com/office/drawing/2014/main" id="{42366B2D-C139-6B33-74FC-949E2C8904D7}"/>
              </a:ext>
            </a:extLst>
          </p:cNvPr>
          <p:cNvSpPr/>
          <p:nvPr/>
        </p:nvSpPr>
        <p:spPr>
          <a:xfrm>
            <a:off x="8247085" y="1036449"/>
            <a:ext cx="3074704" cy="1015663"/>
          </a:xfrm>
          <a:prstGeom prst="rect">
            <a:avLst/>
          </a:prstGeom>
        </p:spPr>
        <p:txBody>
          <a:bodyPr wrap="square">
            <a:spAutoFit/>
          </a:bodyPr>
          <a:lstStyle/>
          <a:p>
            <a:r>
              <a:rPr lang="en-US" sz="2000" dirty="0">
                <a:solidFill>
                  <a:schemeClr val="accent1">
                    <a:lumMod val="50000"/>
                  </a:schemeClr>
                </a:solidFill>
                <a:latin typeface="Calibri" panose="020F0502020204030204" pitchFamily="34" charset="0"/>
                <a:cs typeface="Calibri" panose="020F0502020204030204" pitchFamily="34" charset="0"/>
              </a:rPr>
              <a:t>“</a:t>
            </a:r>
            <a:r>
              <a:rPr lang="en-US" sz="2000" i="1" dirty="0" err="1">
                <a:solidFill>
                  <a:schemeClr val="accent1">
                    <a:lumMod val="50000"/>
                  </a:schemeClr>
                </a:solidFill>
                <a:latin typeface="Calibri" panose="020F0502020204030204" pitchFamily="34" charset="0"/>
                <a:cs typeface="Calibri" panose="020F0502020204030204" pitchFamily="34" charset="0"/>
              </a:rPr>
              <a:t>Hymenoscyphus</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i="1" dirty="0" err="1">
                <a:solidFill>
                  <a:schemeClr val="accent1">
                    <a:lumMod val="50000"/>
                  </a:schemeClr>
                </a:solidFill>
                <a:latin typeface="Calibri" panose="020F0502020204030204" pitchFamily="34" charset="0"/>
                <a:cs typeface="Calibri" panose="020F0502020204030204" pitchFamily="34" charset="0"/>
              </a:rPr>
              <a:t>fraxineus</a:t>
            </a:r>
            <a:r>
              <a:rPr lang="en-US" sz="2000" dirty="0">
                <a:solidFill>
                  <a:schemeClr val="accent1">
                    <a:lumMod val="50000"/>
                  </a:schemeClr>
                </a:solidFill>
                <a:latin typeface="Calibri" panose="020F0502020204030204" pitchFamily="34" charset="0"/>
                <a:cs typeface="Calibri" panose="020F0502020204030204" pitchFamily="34" charset="0"/>
              </a:rPr>
              <a:t>, causal agent of ash dieback: new hosts”</a:t>
            </a:r>
          </a:p>
        </p:txBody>
      </p:sp>
      <p:sp>
        <p:nvSpPr>
          <p:cNvPr id="7" name="Rectangle 6">
            <a:extLst>
              <a:ext uri="{FF2B5EF4-FFF2-40B4-BE49-F238E27FC236}">
                <a16:creationId xmlns:a16="http://schemas.microsoft.com/office/drawing/2014/main" id="{19544C0F-904A-C0C3-18F2-99BB9AE3C1D0}"/>
              </a:ext>
            </a:extLst>
          </p:cNvPr>
          <p:cNvSpPr/>
          <p:nvPr/>
        </p:nvSpPr>
        <p:spPr>
          <a:xfrm>
            <a:off x="7863970" y="2291429"/>
            <a:ext cx="2686623" cy="1015663"/>
          </a:xfrm>
          <a:prstGeom prst="rect">
            <a:avLst/>
          </a:prstGeom>
        </p:spPr>
        <p:txBody>
          <a:bodyPr wrap="square">
            <a:spAutoFit/>
          </a:bodyPr>
          <a:lstStyle/>
          <a:p>
            <a:r>
              <a:rPr lang="en-US" sz="2000" dirty="0">
                <a:solidFill>
                  <a:schemeClr val="accent1">
                    <a:lumMod val="50000"/>
                  </a:schemeClr>
                </a:solidFill>
                <a:latin typeface="Calibri" panose="020F0502020204030204" pitchFamily="34" charset="0"/>
                <a:cs typeface="Calibri" panose="020F0502020204030204" pitchFamily="34" charset="0"/>
              </a:rPr>
              <a:t>“First report of </a:t>
            </a:r>
            <a:r>
              <a:rPr lang="en-US" sz="2000" i="1" dirty="0" err="1">
                <a:solidFill>
                  <a:schemeClr val="accent1">
                    <a:lumMod val="50000"/>
                  </a:schemeClr>
                </a:solidFill>
                <a:latin typeface="Calibri" panose="020F0502020204030204" pitchFamily="34" charset="0"/>
                <a:cs typeface="Calibri" panose="020F0502020204030204" pitchFamily="34" charset="0"/>
              </a:rPr>
              <a:t>Argyrotaenia</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i="1" dirty="0" err="1">
                <a:solidFill>
                  <a:schemeClr val="accent1">
                    <a:lumMod val="50000"/>
                  </a:schemeClr>
                </a:solidFill>
                <a:latin typeface="Calibri" panose="020F0502020204030204" pitchFamily="34" charset="0"/>
                <a:cs typeface="Calibri" panose="020F0502020204030204" pitchFamily="34" charset="0"/>
              </a:rPr>
              <a:t>tucumana</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dirty="0">
                <a:solidFill>
                  <a:schemeClr val="accent1">
                    <a:lumMod val="50000"/>
                  </a:schemeClr>
                </a:solidFill>
                <a:latin typeface="Calibri" panose="020F0502020204030204" pitchFamily="34" charset="0"/>
                <a:cs typeface="Calibri" panose="020F0502020204030204" pitchFamily="34" charset="0"/>
              </a:rPr>
              <a:t>as a pest”</a:t>
            </a:r>
          </a:p>
        </p:txBody>
      </p:sp>
      <p:sp>
        <p:nvSpPr>
          <p:cNvPr id="8" name="Rectangle 7">
            <a:extLst>
              <a:ext uri="{FF2B5EF4-FFF2-40B4-BE49-F238E27FC236}">
                <a16:creationId xmlns:a16="http://schemas.microsoft.com/office/drawing/2014/main" id="{79C9CEBB-4966-8451-D4AC-AC9FCF6B0714}"/>
              </a:ext>
            </a:extLst>
          </p:cNvPr>
          <p:cNvSpPr/>
          <p:nvPr/>
        </p:nvSpPr>
        <p:spPr>
          <a:xfrm>
            <a:off x="8499821" y="3523604"/>
            <a:ext cx="2541305" cy="1015663"/>
          </a:xfrm>
          <a:prstGeom prst="rect">
            <a:avLst/>
          </a:prstGeom>
        </p:spPr>
        <p:txBody>
          <a:bodyPr wrap="square">
            <a:spAutoFit/>
          </a:bodyPr>
          <a:lstStyle/>
          <a:p>
            <a:r>
              <a:rPr lang="en-US" sz="2000" i="1" dirty="0">
                <a:solidFill>
                  <a:schemeClr val="accent1">
                    <a:lumMod val="50000"/>
                  </a:schemeClr>
                </a:solidFill>
                <a:latin typeface="Calibri" panose="020F0502020204030204" pitchFamily="34" charset="0"/>
                <a:cs typeface="Calibri" panose="020F0502020204030204" pitchFamily="34" charset="0"/>
              </a:rPr>
              <a:t>“</a:t>
            </a:r>
            <a:r>
              <a:rPr lang="en-US" sz="2000" i="1" dirty="0" err="1">
                <a:solidFill>
                  <a:schemeClr val="accent1">
                    <a:lumMod val="50000"/>
                  </a:schemeClr>
                </a:solidFill>
                <a:latin typeface="Calibri" panose="020F0502020204030204" pitchFamily="34" charset="0"/>
                <a:cs typeface="Calibri" panose="020F0502020204030204" pitchFamily="34" charset="0"/>
              </a:rPr>
              <a:t>Tuta</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i="1" dirty="0" err="1">
                <a:solidFill>
                  <a:schemeClr val="accent1">
                    <a:lumMod val="50000"/>
                  </a:schemeClr>
                </a:solidFill>
                <a:latin typeface="Calibri" panose="020F0502020204030204" pitchFamily="34" charset="0"/>
                <a:cs typeface="Calibri" panose="020F0502020204030204" pitchFamily="34" charset="0"/>
              </a:rPr>
              <a:t>absoluta</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dirty="0">
                <a:solidFill>
                  <a:schemeClr val="accent1">
                    <a:lumMod val="50000"/>
                  </a:schemeClr>
                </a:solidFill>
                <a:latin typeface="Calibri" panose="020F0502020204030204" pitchFamily="34" charset="0"/>
                <a:cs typeface="Calibri" panose="020F0502020204030204" pitchFamily="34" charset="0"/>
              </a:rPr>
              <a:t>new distribution and detection”</a:t>
            </a:r>
          </a:p>
        </p:txBody>
      </p:sp>
      <p:sp>
        <p:nvSpPr>
          <p:cNvPr id="9" name="Rectangle 8">
            <a:extLst>
              <a:ext uri="{FF2B5EF4-FFF2-40B4-BE49-F238E27FC236}">
                <a16:creationId xmlns:a16="http://schemas.microsoft.com/office/drawing/2014/main" id="{650D4D61-2FA4-4B93-4D8E-25CE243426B7}"/>
              </a:ext>
            </a:extLst>
          </p:cNvPr>
          <p:cNvSpPr/>
          <p:nvPr/>
        </p:nvSpPr>
        <p:spPr>
          <a:xfrm>
            <a:off x="7905802" y="4758909"/>
            <a:ext cx="3191162" cy="1015663"/>
          </a:xfrm>
          <a:prstGeom prst="rect">
            <a:avLst/>
          </a:prstGeom>
        </p:spPr>
        <p:txBody>
          <a:bodyPr wrap="square">
            <a:spAutoFit/>
          </a:bodyPr>
          <a:lstStyle/>
          <a:p>
            <a:r>
              <a:rPr lang="en-US" sz="2000" dirty="0">
                <a:solidFill>
                  <a:schemeClr val="accent1">
                    <a:lumMod val="50000"/>
                  </a:schemeClr>
                </a:solidFill>
                <a:latin typeface="Calibri" panose="020F0502020204030204" pitchFamily="34" charset="0"/>
                <a:cs typeface="Calibri" panose="020F0502020204030204" pitchFamily="34" charset="0"/>
              </a:rPr>
              <a:t>“Mexico intercepts </a:t>
            </a:r>
            <a:r>
              <a:rPr lang="en-US" sz="2000" i="1" dirty="0">
                <a:solidFill>
                  <a:schemeClr val="accent1">
                    <a:lumMod val="50000"/>
                  </a:schemeClr>
                </a:solidFill>
                <a:latin typeface="Calibri" panose="020F0502020204030204" pitchFamily="34" charset="0"/>
                <a:cs typeface="Calibri" panose="020F0502020204030204" pitchFamily="34" charset="0"/>
              </a:rPr>
              <a:t>Trogoderma </a:t>
            </a:r>
            <a:r>
              <a:rPr lang="en-US" sz="2000" i="1" dirty="0" err="1">
                <a:solidFill>
                  <a:schemeClr val="accent1">
                    <a:lumMod val="50000"/>
                  </a:schemeClr>
                </a:solidFill>
                <a:latin typeface="Calibri" panose="020F0502020204030204" pitchFamily="34" charset="0"/>
                <a:cs typeface="Calibri" panose="020F0502020204030204" pitchFamily="34" charset="0"/>
              </a:rPr>
              <a:t>granarium</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dirty="0">
                <a:solidFill>
                  <a:schemeClr val="accent1">
                    <a:lumMod val="50000"/>
                  </a:schemeClr>
                </a:solidFill>
                <a:latin typeface="Calibri" panose="020F0502020204030204" pitchFamily="34" charset="0"/>
                <a:cs typeface="Calibri" panose="020F0502020204030204" pitchFamily="34" charset="0"/>
              </a:rPr>
              <a:t>on international consignments”</a:t>
            </a:r>
          </a:p>
        </p:txBody>
      </p:sp>
      <p:grpSp>
        <p:nvGrpSpPr>
          <p:cNvPr id="10" name="Grupo 6">
            <a:extLst>
              <a:ext uri="{FF2B5EF4-FFF2-40B4-BE49-F238E27FC236}">
                <a16:creationId xmlns:a16="http://schemas.microsoft.com/office/drawing/2014/main" id="{CF06BBFB-855F-828A-B595-1DF23564D67B}"/>
              </a:ext>
            </a:extLst>
          </p:cNvPr>
          <p:cNvGrpSpPr/>
          <p:nvPr/>
        </p:nvGrpSpPr>
        <p:grpSpPr>
          <a:xfrm>
            <a:off x="6096000" y="2742864"/>
            <a:ext cx="1600200" cy="1600200"/>
            <a:chOff x="6365707" y="3089776"/>
            <a:chExt cx="1559093" cy="1480681"/>
          </a:xfrm>
        </p:grpSpPr>
        <p:sp>
          <p:nvSpPr>
            <p:cNvPr id="11" name="Oval 10">
              <a:extLst>
                <a:ext uri="{FF2B5EF4-FFF2-40B4-BE49-F238E27FC236}">
                  <a16:creationId xmlns:a16="http://schemas.microsoft.com/office/drawing/2014/main" id="{0ABC854C-1F6D-94FD-A713-94BEBAD08F75}"/>
                </a:ext>
              </a:extLst>
            </p:cNvPr>
            <p:cNvSpPr/>
            <p:nvPr/>
          </p:nvSpPr>
          <p:spPr>
            <a:xfrm>
              <a:off x="6365707" y="3089776"/>
              <a:ext cx="1559093" cy="1480681"/>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ABE42B4-C94F-BD88-2064-FE34C7C4EC5B}"/>
                </a:ext>
              </a:extLst>
            </p:cNvPr>
            <p:cNvPicPr>
              <a:picLocks noChangeAspect="1"/>
            </p:cNvPicPr>
            <p:nvPr/>
          </p:nvPicPr>
          <p:blipFill>
            <a:blip r:embed="rId3"/>
            <a:stretch>
              <a:fillRect/>
            </a:stretch>
          </p:blipFill>
          <p:spPr>
            <a:xfrm>
              <a:off x="6694282" y="3276600"/>
              <a:ext cx="922809" cy="1165628"/>
            </a:xfrm>
            <a:prstGeom prst="rect">
              <a:avLst/>
            </a:prstGeom>
          </p:spPr>
        </p:pic>
      </p:grpSp>
      <p:sp>
        <p:nvSpPr>
          <p:cNvPr id="13" name="Oval 12">
            <a:extLst>
              <a:ext uri="{FF2B5EF4-FFF2-40B4-BE49-F238E27FC236}">
                <a16:creationId xmlns:a16="http://schemas.microsoft.com/office/drawing/2014/main" id="{20965503-108A-4F7C-15C4-9BE83C344B08}"/>
              </a:ext>
            </a:extLst>
          </p:cNvPr>
          <p:cNvSpPr/>
          <p:nvPr/>
        </p:nvSpPr>
        <p:spPr>
          <a:xfrm>
            <a:off x="6096000" y="914400"/>
            <a:ext cx="1600200" cy="16002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upo 8">
            <a:extLst>
              <a:ext uri="{FF2B5EF4-FFF2-40B4-BE49-F238E27FC236}">
                <a16:creationId xmlns:a16="http://schemas.microsoft.com/office/drawing/2014/main" id="{F096C5AC-C25F-A805-5C01-B6E808EB3410}"/>
              </a:ext>
            </a:extLst>
          </p:cNvPr>
          <p:cNvGrpSpPr/>
          <p:nvPr/>
        </p:nvGrpSpPr>
        <p:grpSpPr>
          <a:xfrm>
            <a:off x="6096000" y="4588426"/>
            <a:ext cx="1600200" cy="1600200"/>
            <a:chOff x="6365707" y="4823246"/>
            <a:chExt cx="1559093" cy="1577554"/>
          </a:xfrm>
        </p:grpSpPr>
        <p:sp>
          <p:nvSpPr>
            <p:cNvPr id="15" name="Oval 4">
              <a:extLst>
                <a:ext uri="{FF2B5EF4-FFF2-40B4-BE49-F238E27FC236}">
                  <a16:creationId xmlns:a16="http://schemas.microsoft.com/office/drawing/2014/main" id="{70FCFD84-F00C-5283-DD4D-300370B5D89A}"/>
                </a:ext>
              </a:extLst>
            </p:cNvPr>
            <p:cNvSpPr/>
            <p:nvPr/>
          </p:nvSpPr>
          <p:spPr>
            <a:xfrm>
              <a:off x="6365707" y="4823246"/>
              <a:ext cx="1559093" cy="157755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Khapra Beetle, Trogoderma granarium Everts (Coleoptera: Dermestidae) |  SpringerLink">
              <a:extLst>
                <a:ext uri="{FF2B5EF4-FFF2-40B4-BE49-F238E27FC236}">
                  <a16:creationId xmlns:a16="http://schemas.microsoft.com/office/drawing/2014/main" id="{940096AA-B376-47E3-948F-F94284B40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024557"/>
              <a:ext cx="1002620" cy="11875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F67F7682-639E-DB60-584A-AEC91A6A4886}"/>
              </a:ext>
            </a:extLst>
          </p:cNvPr>
          <p:cNvGrpSpPr/>
          <p:nvPr/>
        </p:nvGrpSpPr>
        <p:grpSpPr>
          <a:xfrm>
            <a:off x="0" y="0"/>
            <a:ext cx="12192000" cy="1062531"/>
            <a:chOff x="0" y="0"/>
            <a:chExt cx="12192000" cy="1062531"/>
          </a:xfrm>
        </p:grpSpPr>
        <p:sp>
          <p:nvSpPr>
            <p:cNvPr id="18" name="Rectangle 17">
              <a:extLst>
                <a:ext uri="{FF2B5EF4-FFF2-40B4-BE49-F238E27FC236}">
                  <a16:creationId xmlns:a16="http://schemas.microsoft.com/office/drawing/2014/main" id="{2A06C114-E8A3-2D2E-5C2E-6D61B3D07E07}"/>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9" name="1 Título">
              <a:extLst>
                <a:ext uri="{FF2B5EF4-FFF2-40B4-BE49-F238E27FC236}">
                  <a16:creationId xmlns:a16="http://schemas.microsoft.com/office/drawing/2014/main" id="{21070AB9-A4DD-F5BB-3C4F-7068F28692B5}"/>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Emerging Pest Alert</a:t>
              </a:r>
            </a:p>
          </p:txBody>
        </p:sp>
        <p:cxnSp>
          <p:nvCxnSpPr>
            <p:cNvPr id="20" name="Straight Connector 19">
              <a:extLst>
                <a:ext uri="{FF2B5EF4-FFF2-40B4-BE49-F238E27FC236}">
                  <a16:creationId xmlns:a16="http://schemas.microsoft.com/office/drawing/2014/main" id="{C28F7362-73CC-2581-5981-00DCF6C20467}"/>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531819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8" ma:contentTypeDescription="Create a new document." ma:contentTypeScope="" ma:versionID="61e50d27a94aff6ed0da6958732925b4">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1b297bcc931609e2c0ac29f3ebfb515b"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d07005-8444-42b2-a841-576e386ff06a">
      <Terms xmlns="http://schemas.microsoft.com/office/infopath/2007/PartnerControls"/>
    </lcf76f155ced4ddcb4097134ff3c332f>
    <TaxCatchAll xmlns="826fa057-fb92-41d3-a05d-69389c14cff1" xsi:nil="true"/>
  </documentManagement>
</p:properties>
</file>

<file path=customXml/itemProps1.xml><?xml version="1.0" encoding="utf-8"?>
<ds:datastoreItem xmlns:ds="http://schemas.openxmlformats.org/officeDocument/2006/customXml" ds:itemID="{5577AC81-8DAF-4A68-9295-35E7E6C279D5}">
  <ds:schemaRefs>
    <ds:schemaRef ds:uri="http://schemas.microsoft.com/sharepoint/v3/contenttype/forms"/>
  </ds:schemaRefs>
</ds:datastoreItem>
</file>

<file path=customXml/itemProps2.xml><?xml version="1.0" encoding="utf-8"?>
<ds:datastoreItem xmlns:ds="http://schemas.openxmlformats.org/officeDocument/2006/customXml" ds:itemID="{885B5DE5-0DDA-4DCC-93D3-E069355AAE9E}"/>
</file>

<file path=customXml/itemProps3.xml><?xml version="1.0" encoding="utf-8"?>
<ds:datastoreItem xmlns:ds="http://schemas.openxmlformats.org/officeDocument/2006/customXml" ds:itemID="{9CF72986-1C19-43B4-9E81-34D7DC152FF6}">
  <ds:schemaRefs>
    <ds:schemaRef ds:uri="826fa057-fb92-41d3-a05d-69389c14cff1"/>
    <ds:schemaRef ds:uri="http://purl.org/dc/dcmitype/"/>
    <ds:schemaRef ds:uri="51d07005-8444-42b2-a841-576e386ff06a"/>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Organic</Template>
  <TotalTime>9889</TotalTime>
  <Words>2219</Words>
  <Application>Microsoft Office PowerPoint</Application>
  <PresentationFormat>Widescreen</PresentationFormat>
  <Paragraphs>219</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Garamond</vt:lpstr>
      <vt:lpstr>Old English Text MT</vt:lpstr>
      <vt:lpstr>Symbol</vt:lpstr>
      <vt:lpstr>Orgánico</vt:lpstr>
      <vt:lpstr>Progress Report 2023-2024 PAS Expert Group  Phytosanitary Alert System (PAS)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systems approaches in managing pest risks associated with the movement of forest products</dc:title>
  <dc:creator>Luffi</dc:creator>
  <cp:lastModifiedBy>Baez, Ignacio - MRP-APHIS</cp:lastModifiedBy>
  <cp:revision>216</cp:revision>
  <cp:lastPrinted>2018-10-19T12:20:56Z</cp:lastPrinted>
  <dcterms:created xsi:type="dcterms:W3CDTF">2015-09-11T19:21:22Z</dcterms:created>
  <dcterms:modified xsi:type="dcterms:W3CDTF">2024-09-09T15:25:42Z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0x01010080DFBDAA08241146B46D0B1640CC890F</vt:lpwstr>
  </property>
  <property fmtid="{D5CDD505-2E9C-101B-9397-08002B2CF9AE}" pid="3" name="MediaServiceImageTags">
    <vt:lpwstr/>
  </property>
</Properties>
</file>