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0" r:id="rId2"/>
    <p:sldId id="317" r:id="rId3"/>
    <p:sldId id="535" r:id="rId4"/>
    <p:sldId id="524" r:id="rId5"/>
    <p:sldId id="528" r:id="rId6"/>
    <p:sldId id="536" r:id="rId7"/>
    <p:sldId id="522" r:id="rId8"/>
    <p:sldId id="514" r:id="rId9"/>
    <p:sldId id="518" r:id="rId10"/>
    <p:sldId id="31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470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EEE805-C28E-36FA-3832-36C50E208A82}" name="Rosenthal, Gregory - MRP-APHIS" initials="GR" userId="S::gregoryj.rosenthal@usda.gov::b89e8fda-f316-455c-a713-a8fb334bd229" providerId="AD"/>
  <p188:author id="{EE95A1EF-7779-D7AA-6E72-DC89C5FBD4A3}" name="Davidson, Mark - MRP-APHIS" initials="MD" userId="S::mark.l.davidson@usda.gov::3c50b489-be22-4800-bc58-212b5901c69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nthal, Gregory J - APHIS" initials="RGJA" lastIdx="1" clrIdx="0">
    <p:extLst>
      <p:ext uri="{19B8F6BF-5375-455C-9EA6-DF929625EA0E}">
        <p15:presenceInfo xmlns:p15="http://schemas.microsoft.com/office/powerpoint/2012/main" userId="S::gregoryj.rosenthal@usda.gov::b89e8fda-f316-455c-a713-a8fb334bd2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D01"/>
    <a:srgbClr val="2E3756"/>
    <a:srgbClr val="E6E6E6"/>
    <a:srgbClr val="9B7A51"/>
    <a:srgbClr val="323D5D"/>
    <a:srgbClr val="B4861D"/>
    <a:srgbClr val="308B62"/>
    <a:srgbClr val="E16E44"/>
    <a:srgbClr val="0172A9"/>
    <a:srgbClr val="553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5226" autoAdjust="0"/>
  </p:normalViewPr>
  <p:slideViewPr>
    <p:cSldViewPr snapToGrid="0" showGuides="1">
      <p:cViewPr varScale="1">
        <p:scale>
          <a:sx n="74" d="100"/>
          <a:sy n="74" d="100"/>
        </p:scale>
        <p:origin x="115" y="72"/>
      </p:cViewPr>
      <p:guideLst>
        <p:guide orient="horz" pos="1440"/>
        <p:guide pos="47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nthal, Gregory - MRP-APHIS" userId="b89e8fda-f316-455c-a713-a8fb334bd229" providerId="ADAL" clId="{D34787F1-7BE2-48A2-A2EE-C45C2EDB6683}"/>
    <pc:docChg chg="addSld delSld modSld">
      <pc:chgData name="Rosenthal, Gregory - MRP-APHIS" userId="b89e8fda-f316-455c-a713-a8fb334bd229" providerId="ADAL" clId="{D34787F1-7BE2-48A2-A2EE-C45C2EDB6683}" dt="2024-10-11T21:40:33.549" v="10" actId="20577"/>
      <pc:docMkLst>
        <pc:docMk/>
      </pc:docMkLst>
      <pc:sldChg chg="del">
        <pc:chgData name="Rosenthal, Gregory - MRP-APHIS" userId="b89e8fda-f316-455c-a713-a8fb334bd229" providerId="ADAL" clId="{D34787F1-7BE2-48A2-A2EE-C45C2EDB6683}" dt="2024-10-11T21:40:11.599" v="1" actId="2696"/>
        <pc:sldMkLst>
          <pc:docMk/>
          <pc:sldMk cId="3856990219" sldId="523"/>
        </pc:sldMkLst>
      </pc:sldChg>
      <pc:sldChg chg="modSp add mod modCm">
        <pc:chgData name="Rosenthal, Gregory - MRP-APHIS" userId="b89e8fda-f316-455c-a713-a8fb334bd229" providerId="ADAL" clId="{D34787F1-7BE2-48A2-A2EE-C45C2EDB6683}" dt="2024-10-11T21:40:33.549" v="10" actId="20577"/>
        <pc:sldMkLst>
          <pc:docMk/>
          <pc:sldMk cId="3819981233" sldId="524"/>
        </pc:sldMkLst>
        <pc:spChg chg="mod">
          <ac:chgData name="Rosenthal, Gregory - MRP-APHIS" userId="b89e8fda-f316-455c-a713-a8fb334bd229" providerId="ADAL" clId="{D34787F1-7BE2-48A2-A2EE-C45C2EDB6683}" dt="2024-10-11T21:40:33.549" v="10" actId="20577"/>
          <ac:spMkLst>
            <pc:docMk/>
            <pc:sldMk cId="3819981233" sldId="524"/>
            <ac:spMk id="9" creationId="{838FECB0-4894-09D4-8086-959E67721E0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osenthal, Gregory - MRP-APHIS" userId="b89e8fda-f316-455c-a713-a8fb334bd229" providerId="ADAL" clId="{D34787F1-7BE2-48A2-A2EE-C45C2EDB6683}" dt="2024-10-11T21:40:33.549" v="10" actId="20577"/>
              <pc2:cmMkLst xmlns:pc2="http://schemas.microsoft.com/office/powerpoint/2019/9/main/command">
                <pc:docMk/>
                <pc:sldMk cId="3819981233" sldId="524"/>
                <pc2:cmMk id="{BD033BAF-77EF-4E98-BA09-0FE6C351C0F6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7B8868-689D-4B22-81A9-9C9B2BC12EA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0D5CF2-E4B0-4A7E-A5D0-1AD32EB2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0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0D380-9F5E-40E2-AF03-289D629FB66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55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46962-6300-5AF5-6733-173DFDE3D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837185-8080-4528-2CF8-21FFBAA89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8F09BE-71FE-F0CF-B315-B39A7BC2B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F953E-217C-3777-1FB5-49CB3DF899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AE8A4-09E8-4226-9325-BFB323FA00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5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7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7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D5CF2-E4B0-4A7E-A5D0-1AD32EB21A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0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0D380-9F5E-40E2-AF03-289D629FB66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0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0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3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4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7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2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2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1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9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7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4DA330-4F63-4BB6-A2F4-4090831DCC21}" type="datetimeFigureOut">
              <a:rPr lang="en-US">
                <a:solidFill>
                  <a:prstClr val="black"/>
                </a:solidFill>
              </a:rPr>
              <a:pPr/>
              <a:t>10/15/2024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8ED35DA-6D0E-4342-80EF-94220C9EF66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4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144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8801"/>
            <a:ext cx="109728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54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973" y="3335482"/>
            <a:ext cx="8046027" cy="3522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145973" y="0"/>
            <a:ext cx="8046027" cy="325916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EA4EED4-0668-436B-80A8-8D04D79892E5}"/>
              </a:ext>
            </a:extLst>
          </p:cNvPr>
          <p:cNvSpPr/>
          <p:nvPr/>
        </p:nvSpPr>
        <p:spPr>
          <a:xfrm>
            <a:off x="955964" y="0"/>
            <a:ext cx="6346773" cy="685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7823" y="4493924"/>
            <a:ext cx="4883543" cy="690343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47</a:t>
            </a:r>
            <a:r>
              <a:rPr lang="en-US" sz="1600" b="1" baseline="30000" dirty="0"/>
              <a:t>th</a:t>
            </a:r>
            <a:r>
              <a:rPr lang="en-US" sz="1600" b="1" dirty="0"/>
              <a:t> Annual Meeting</a:t>
            </a:r>
          </a:p>
          <a:p>
            <a:pPr algn="l"/>
            <a:r>
              <a:rPr lang="en-US" sz="1600" b="1" dirty="0"/>
              <a:t>North American Plant Protection Organization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271CE34-403A-4B11-9F7E-CFD7E40B6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920" y="2280950"/>
            <a:ext cx="6346773" cy="2212974"/>
          </a:xfrm>
        </p:spPr>
        <p:txBody>
          <a:bodyPr>
            <a:normAutofit/>
          </a:bodyPr>
          <a:lstStyle/>
          <a:p>
            <a:r>
              <a:rPr lang="en-US" sz="3600" b="0" dirty="0"/>
              <a:t>Protecting Plant Health Through Strong Partnerships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D3B23-8649-4209-8D6A-88263F51478A}"/>
              </a:ext>
            </a:extLst>
          </p:cNvPr>
          <p:cNvSpPr/>
          <p:nvPr/>
        </p:nvSpPr>
        <p:spPr>
          <a:xfrm>
            <a:off x="437823" y="1870363"/>
            <a:ext cx="1411758" cy="114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A795D0B-1639-4D1E-8F10-E1FFDD2104AB}"/>
              </a:ext>
            </a:extLst>
          </p:cNvPr>
          <p:cNvSpPr txBox="1">
            <a:spLocks/>
          </p:cNvSpPr>
          <p:nvPr/>
        </p:nvSpPr>
        <p:spPr>
          <a:xfrm>
            <a:off x="437824" y="5411574"/>
            <a:ext cx="4883543" cy="115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Dr. Mark L Davidson</a:t>
            </a:r>
          </a:p>
          <a:p>
            <a:pPr algn="l"/>
            <a:r>
              <a:rPr lang="en-US" sz="1600" b="1" dirty="0"/>
              <a:t>Deputy Administrator</a:t>
            </a:r>
          </a:p>
          <a:p>
            <a:pPr algn="l"/>
            <a:r>
              <a:rPr lang="en-US" sz="1600" b="1" dirty="0"/>
              <a:t>Plant Protection and Quarantine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FABB0E-6C7D-47D8-B0F7-F70E0D16F2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3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973" y="3335482"/>
            <a:ext cx="8046027" cy="3522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4145973" y="0"/>
            <a:ext cx="8046027" cy="325916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EA4EED4-0668-436B-80A8-8D04D79892E5}"/>
              </a:ext>
            </a:extLst>
          </p:cNvPr>
          <p:cNvSpPr/>
          <p:nvPr/>
        </p:nvSpPr>
        <p:spPr>
          <a:xfrm>
            <a:off x="955964" y="0"/>
            <a:ext cx="6346773" cy="685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7823" y="4493924"/>
            <a:ext cx="4883543" cy="690343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/>
              <a:t>47</a:t>
            </a:r>
            <a:r>
              <a:rPr lang="en-US" sz="1600" b="1" baseline="30000" dirty="0"/>
              <a:t>th</a:t>
            </a:r>
            <a:r>
              <a:rPr lang="en-US" sz="1600" b="1" dirty="0"/>
              <a:t> Annual Meeting</a:t>
            </a:r>
          </a:p>
          <a:p>
            <a:pPr algn="l"/>
            <a:r>
              <a:rPr lang="en-US" sz="1600" b="1" dirty="0"/>
              <a:t>North American Plant Protection Organization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271CE34-403A-4B11-9F7E-CFD7E40B6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920" y="2280950"/>
            <a:ext cx="5381085" cy="2212974"/>
          </a:xfrm>
        </p:spPr>
        <p:txBody>
          <a:bodyPr>
            <a:normAutofit/>
          </a:bodyPr>
          <a:lstStyle/>
          <a:p>
            <a:r>
              <a:rPr lang="en-US" sz="3600" b="0" dirty="0"/>
              <a:t>Thank you!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D3B23-8649-4209-8D6A-88263F51478A}"/>
              </a:ext>
            </a:extLst>
          </p:cNvPr>
          <p:cNvSpPr/>
          <p:nvPr/>
        </p:nvSpPr>
        <p:spPr>
          <a:xfrm>
            <a:off x="437823" y="1870363"/>
            <a:ext cx="1411758" cy="1143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4A795D0B-1639-4D1E-8F10-E1FFDD2104AB}"/>
              </a:ext>
            </a:extLst>
          </p:cNvPr>
          <p:cNvSpPr txBox="1">
            <a:spLocks/>
          </p:cNvSpPr>
          <p:nvPr/>
        </p:nvSpPr>
        <p:spPr>
          <a:xfrm>
            <a:off x="437824" y="5411574"/>
            <a:ext cx="4883543" cy="115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/>
              <a:t>Dr. Mark L Davidson</a:t>
            </a:r>
          </a:p>
          <a:p>
            <a:pPr algn="l"/>
            <a:r>
              <a:rPr lang="en-US" sz="1600" b="1" dirty="0"/>
              <a:t>Deputy Administrator</a:t>
            </a:r>
          </a:p>
          <a:p>
            <a:pPr algn="l"/>
            <a:r>
              <a:rPr lang="en-US" sz="1600" b="1" dirty="0"/>
              <a:t>Plant Protection and Quarantine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FABB0E-6C7D-47D8-B0F7-F70E0D16F2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9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3B9073-BDC0-437A-B397-1860639BA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BF5077-1F33-450F-BFF1-5FB7FDD2BB0C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red and white flag with a lion and a tiger on it&#10;&#10;Description automatically generated with low confidence">
            <a:extLst>
              <a:ext uri="{FF2B5EF4-FFF2-40B4-BE49-F238E27FC236}">
                <a16:creationId xmlns:a16="http://schemas.microsoft.com/office/drawing/2014/main" id="{76CE4C8A-066D-4699-BD18-D23F35559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9" y="1523596"/>
            <a:ext cx="11346641" cy="4572709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1B61484-A934-D69A-790B-E456A00EB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30806" r="8047" b="30248"/>
          <a:stretch/>
        </p:blipFill>
        <p:spPr>
          <a:xfrm>
            <a:off x="2062162" y="5292206"/>
            <a:ext cx="8067675" cy="156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FEC5B-18F0-0DE0-85D5-C314013B4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20EA27D-A729-0704-9276-1434B8E10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1" r="7428" b="573"/>
          <a:stretch/>
        </p:blipFill>
        <p:spPr>
          <a:xfrm>
            <a:off x="4139275" y="5710985"/>
            <a:ext cx="710507" cy="10254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EBE32A-2F47-5424-BC0D-948266330049}"/>
              </a:ext>
            </a:extLst>
          </p:cNvPr>
          <p:cNvGrpSpPr/>
          <p:nvPr/>
        </p:nvGrpSpPr>
        <p:grpSpPr>
          <a:xfrm>
            <a:off x="241550" y="1309849"/>
            <a:ext cx="11694142" cy="5425867"/>
            <a:chOff x="241550" y="1309849"/>
            <a:chExt cx="11694142" cy="5425867"/>
          </a:xfrm>
        </p:grpSpPr>
        <p:pic>
          <p:nvPicPr>
            <p:cNvPr id="9" name="Picture 8" descr="A person smiling in front of a flag&#10;&#10;Description automatically generated with medium confidence">
              <a:extLst>
                <a:ext uri="{FF2B5EF4-FFF2-40B4-BE49-F238E27FC236}">
                  <a16:creationId xmlns:a16="http://schemas.microsoft.com/office/drawing/2014/main" id="{CAF0D25D-6B2F-536B-7158-3C89D53399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6" r="7463" b="478"/>
            <a:stretch/>
          </p:blipFill>
          <p:spPr>
            <a:xfrm>
              <a:off x="2188739" y="4687100"/>
              <a:ext cx="710507" cy="1021169"/>
            </a:xfrm>
            <a:prstGeom prst="rect">
              <a:avLst/>
            </a:prstGeom>
          </p:spPr>
        </p:pic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DDDCDF6-9C05-A53D-1B2D-DC417183E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9196" y="3560119"/>
              <a:ext cx="0" cy="11181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73E0A1-0217-C28C-16BA-293FD59F94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5754" y="3571039"/>
              <a:ext cx="0" cy="11181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F701A08-FF4F-B653-B2BD-181473C5B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6034" y="3571040"/>
              <a:ext cx="0" cy="11181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CF13DB-665C-EEB4-2FE2-7FB54DB0B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5102" y="3571040"/>
              <a:ext cx="0" cy="11181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8D4B90F-FB95-4A80-8CEE-814E41236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5062" y="3571040"/>
              <a:ext cx="0" cy="11181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07DBF74-2234-EF12-65A0-F081A59128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6387" y="3562659"/>
              <a:ext cx="0" cy="11181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4EDBC1B-BE91-FE2B-2611-A0D0DE995025}"/>
                </a:ext>
              </a:extLst>
            </p:cNvPr>
            <p:cNvSpPr/>
            <p:nvPr/>
          </p:nvSpPr>
          <p:spPr>
            <a:xfrm>
              <a:off x="4535900" y="1309849"/>
              <a:ext cx="3644350" cy="9144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Plant Protection </a:t>
              </a:r>
              <a:br>
                <a:rPr lang="en-US" sz="1400" dirty="0"/>
              </a:br>
              <a:r>
                <a:rPr lang="en-US" sz="1400" dirty="0"/>
                <a:t>and Quarantine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C525451-790A-6DCD-58FF-5CA7A66A0F92}"/>
                </a:ext>
              </a:extLst>
            </p:cNvPr>
            <p:cNvSpPr/>
            <p:nvPr/>
          </p:nvSpPr>
          <p:spPr>
            <a:xfrm>
              <a:off x="2894774" y="4682792"/>
              <a:ext cx="1123415" cy="10254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Nicole Russo</a:t>
              </a:r>
              <a:br>
                <a:rPr lang="en-US" sz="1000" b="1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Associate Deputy Administrator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B627A519-01DD-7C75-C3E8-A4E8991F82C6}"/>
                </a:ext>
              </a:extLst>
            </p:cNvPr>
            <p:cNvSpPr/>
            <p:nvPr/>
          </p:nvSpPr>
          <p:spPr>
            <a:xfrm>
              <a:off x="2189390" y="3773357"/>
              <a:ext cx="1828800" cy="9144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Emergency and Domestic Programs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A981E85-98D2-95D3-664A-564C56B60CA7}"/>
                </a:ext>
              </a:extLst>
            </p:cNvPr>
            <p:cNvGrpSpPr/>
            <p:nvPr/>
          </p:nvGrpSpPr>
          <p:grpSpPr>
            <a:xfrm>
              <a:off x="4138947" y="4675825"/>
              <a:ext cx="1829810" cy="1025478"/>
              <a:chOff x="4215147" y="4963211"/>
              <a:chExt cx="1829810" cy="1025478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86553CC9-5582-8ED8-2DFC-4F598D997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5147" y="4963211"/>
                <a:ext cx="703101" cy="1025478"/>
              </a:xfrm>
              <a:prstGeom prst="rect">
                <a:avLst/>
              </a:prstGeom>
            </p:spPr>
          </p:pic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BE66192-3435-3F43-29AF-0040B124EAD4}"/>
                  </a:ext>
                </a:extLst>
              </p:cNvPr>
              <p:cNvSpPr/>
              <p:nvPr/>
            </p:nvSpPr>
            <p:spPr>
              <a:xfrm>
                <a:off x="4916013" y="4970179"/>
                <a:ext cx="1128944" cy="10185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Carlos Martinez </a:t>
                </a:r>
                <a:r>
                  <a:rPr lang="en-US" sz="1000" dirty="0">
                    <a:solidFill>
                      <a:schemeClr val="tx1"/>
                    </a:solidFill>
                  </a:rPr>
                  <a:t>Associate Deputy Administrator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F27737C-74E9-B892-4323-6D3AB457E98F}"/>
                </a:ext>
              </a:extLst>
            </p:cNvPr>
            <p:cNvSpPr/>
            <p:nvPr/>
          </p:nvSpPr>
          <p:spPr>
            <a:xfrm>
              <a:off x="4137230" y="3773357"/>
              <a:ext cx="1828800" cy="9144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Field</a:t>
              </a:r>
              <a:br>
                <a:rPr lang="en-US" sz="1400"/>
              </a:br>
              <a:r>
                <a:rPr lang="en-US" sz="1400"/>
                <a:t> Operations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DEB9EC5-7BCB-3536-6A41-18C9CEEE8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761" y="4680259"/>
              <a:ext cx="745876" cy="1021044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EE1EE75-81DC-8F7A-DB22-67B3324C4290}"/>
                </a:ext>
              </a:extLst>
            </p:cNvPr>
            <p:cNvSpPr/>
            <p:nvPr/>
          </p:nvSpPr>
          <p:spPr>
            <a:xfrm>
              <a:off x="8734833" y="4682793"/>
              <a:ext cx="1131728" cy="10185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>
                  <a:solidFill>
                    <a:schemeClr val="tx1"/>
                  </a:solidFill>
                </a:rPr>
                <a:t>Matt Rhoads </a:t>
              </a:r>
              <a:r>
                <a:rPr lang="en-US" sz="1000">
                  <a:solidFill>
                    <a:schemeClr val="tx1"/>
                  </a:solidFill>
                </a:rPr>
                <a:t>Associate Deputy Administrator</a:t>
              </a:r>
              <a:endParaRPr 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EF1C4AA-59BB-4869-94A4-C9D042D6C812}"/>
                </a:ext>
              </a:extLst>
            </p:cNvPr>
            <p:cNvSpPr/>
            <p:nvPr/>
          </p:nvSpPr>
          <p:spPr>
            <a:xfrm>
              <a:off x="8037761" y="3773357"/>
              <a:ext cx="1828800" cy="9144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/>
                <a:t>Pest Exclusion and Import Programs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0C83752-CB50-FDAC-5588-B9B9AB13688F}"/>
                </a:ext>
              </a:extLst>
            </p:cNvPr>
            <p:cNvGrpSpPr/>
            <p:nvPr/>
          </p:nvGrpSpPr>
          <p:grpSpPr>
            <a:xfrm>
              <a:off x="9985605" y="3773357"/>
              <a:ext cx="1950087" cy="1927946"/>
              <a:chOff x="10277704" y="4731904"/>
              <a:chExt cx="1830247" cy="1927946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BB1DCAED-4CB5-0406-9C4B-ADF2154B9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7704" y="5641340"/>
                <a:ext cx="744025" cy="1018510"/>
              </a:xfrm>
              <a:prstGeom prst="rect">
                <a:avLst/>
              </a:prstGeom>
            </p:spPr>
          </p:pic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435840C-E259-AB24-0039-4386B3B61482}"/>
                  </a:ext>
                </a:extLst>
              </p:cNvPr>
              <p:cNvSpPr/>
              <p:nvPr/>
            </p:nvSpPr>
            <p:spPr>
              <a:xfrm>
                <a:off x="11021729" y="5640768"/>
                <a:ext cx="1086215" cy="10190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Wendy Jin </a:t>
                </a:r>
                <a:r>
                  <a:rPr lang="en-US" sz="1000" dirty="0">
                    <a:solidFill>
                      <a:schemeClr val="tx1"/>
                    </a:solidFill>
                  </a:rPr>
                  <a:t>Associate Deputy Administrator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BB707FE-8E61-49F3-6AC4-7AFD58A37FA6}"/>
                  </a:ext>
                </a:extLst>
              </p:cNvPr>
              <p:cNvSpPr/>
              <p:nvPr/>
            </p:nvSpPr>
            <p:spPr>
              <a:xfrm>
                <a:off x="10279151" y="4731904"/>
                <a:ext cx="1828800" cy="914400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Science and </a:t>
                </a:r>
                <a:br>
                  <a:rPr lang="en-US" sz="1400" dirty="0"/>
                </a:br>
                <a:r>
                  <a:rPr lang="en-US" sz="1400" dirty="0"/>
                  <a:t>Technology</a:t>
                </a:r>
              </a:p>
            </p:txBody>
          </p:sp>
        </p:grp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1862FFD-344B-4A8B-B934-8FFA513BD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5950" y="3560119"/>
              <a:ext cx="9763246" cy="1176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0FC0FF0-90FB-A1B7-EA55-72807BC69369}"/>
                </a:ext>
              </a:extLst>
            </p:cNvPr>
            <p:cNvGrpSpPr/>
            <p:nvPr/>
          </p:nvGrpSpPr>
          <p:grpSpPr>
            <a:xfrm>
              <a:off x="241550" y="3773357"/>
              <a:ext cx="1828800" cy="1934912"/>
              <a:chOff x="2679728" y="2565739"/>
              <a:chExt cx="1828800" cy="1905862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19409D0-F77B-D036-799E-8109A5619B31}"/>
                  </a:ext>
                </a:extLst>
              </p:cNvPr>
              <p:cNvSpPr/>
              <p:nvPr/>
            </p:nvSpPr>
            <p:spPr>
              <a:xfrm>
                <a:off x="2679728" y="2565739"/>
                <a:ext cx="1828800" cy="914400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Business and Employee Services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CBE6915-334A-86F5-7959-ED2559FE803C}"/>
                  </a:ext>
                </a:extLst>
              </p:cNvPr>
              <p:cNvSpPr/>
              <p:nvPr/>
            </p:nvSpPr>
            <p:spPr>
              <a:xfrm>
                <a:off x="3379584" y="3460159"/>
                <a:ext cx="1128944" cy="1011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</a:rPr>
                  <a:t>Carrie Thomas</a:t>
                </a:r>
                <a:br>
                  <a:rPr lang="en-US" sz="1000" b="1" dirty="0">
                    <a:solidFill>
                      <a:schemeClr val="tx1"/>
                    </a:solidFill>
                  </a:rPr>
                </a:br>
                <a:r>
                  <a:rPr lang="en-US" sz="1000" dirty="0">
                    <a:solidFill>
                      <a:schemeClr val="tx1"/>
                    </a:solidFill>
                  </a:rPr>
                  <a:t>Associate Deputy Administrator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106E7AA-8582-DDD3-92A4-11CAF7D9C537}"/>
                </a:ext>
              </a:extLst>
            </p:cNvPr>
            <p:cNvSpPr/>
            <p:nvPr/>
          </p:nvSpPr>
          <p:spPr>
            <a:xfrm>
              <a:off x="6768931" y="4681067"/>
              <a:ext cx="1136831" cy="10185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Jessica Mahalingappa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Acting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Associate Deputy Administrator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434A20A-9206-B936-53D6-24B0220FF63F}"/>
                </a:ext>
              </a:extLst>
            </p:cNvPr>
            <p:cNvSpPr/>
            <p:nvPr/>
          </p:nvSpPr>
          <p:spPr>
            <a:xfrm>
              <a:off x="6076955" y="3771631"/>
              <a:ext cx="1828800" cy="91440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Int’l Phytosanitary Management and Standards Program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83B06BF-36CC-6904-F43C-17DC5ED60F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9389" y="3266396"/>
              <a:ext cx="0" cy="293723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itle 4">
              <a:extLst>
                <a:ext uri="{FF2B5EF4-FFF2-40B4-BE49-F238E27FC236}">
                  <a16:creationId xmlns:a16="http://schemas.microsoft.com/office/drawing/2014/main" id="{AF3DC721-4FE7-C01C-F0BD-86991C033D4F}"/>
                </a:ext>
              </a:extLst>
            </p:cNvPr>
            <p:cNvSpPr txBox="1">
              <a:spLocks/>
            </p:cNvSpPr>
            <p:nvPr/>
          </p:nvSpPr>
          <p:spPr>
            <a:xfrm>
              <a:off x="244093" y="1343078"/>
              <a:ext cx="3964596" cy="15002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dirty="0">
                  <a:solidFill>
                    <a:schemeClr val="tx2"/>
                  </a:solidFill>
                </a:rPr>
                <a:t>PPQ Leadership and Organizational Structure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5A71BC1-ADDD-133C-8F32-78840885ADB8}"/>
                </a:ext>
              </a:extLst>
            </p:cNvPr>
            <p:cNvSpPr/>
            <p:nvPr/>
          </p:nvSpPr>
          <p:spPr>
            <a:xfrm>
              <a:off x="5237675" y="2221121"/>
              <a:ext cx="1128944" cy="10268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Mark Davidson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Deputy Administrator            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BD7238-5327-CFD7-35C4-EEC78D3F7A44}"/>
                </a:ext>
              </a:extLst>
            </p:cNvPr>
            <p:cNvSpPr/>
            <p:nvPr/>
          </p:nvSpPr>
          <p:spPr>
            <a:xfrm>
              <a:off x="7051306" y="2221121"/>
              <a:ext cx="1128944" cy="10268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Samantha Simon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Associate Deputy Administrator</a:t>
              </a:r>
            </a:p>
          </p:txBody>
        </p:sp>
        <p:pic>
          <p:nvPicPr>
            <p:cNvPr id="74" name="Picture 73" descr="A person in a suit and tie&#10;&#10;Description automatically generated with low confidence">
              <a:extLst>
                <a:ext uri="{FF2B5EF4-FFF2-40B4-BE49-F238E27FC236}">
                  <a16:creationId xmlns:a16="http://schemas.microsoft.com/office/drawing/2014/main" id="{17CFDC20-FC88-F865-2875-2467EBD1C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" t="-30" r="15680" b="5905"/>
            <a:stretch/>
          </p:blipFill>
          <p:spPr>
            <a:xfrm>
              <a:off x="4536886" y="2222458"/>
              <a:ext cx="700788" cy="10242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784C0BE-25A6-B051-F278-CF7E99CC8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" t="1634" r="15599" b="5240"/>
            <a:stretch/>
          </p:blipFill>
          <p:spPr>
            <a:xfrm>
              <a:off x="6346284" y="2222413"/>
              <a:ext cx="704736" cy="102427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301AD7-EB0C-2C1C-4731-14E5C022757C}"/>
                </a:ext>
              </a:extLst>
            </p:cNvPr>
            <p:cNvSpPr/>
            <p:nvPr/>
          </p:nvSpPr>
          <p:spPr>
            <a:xfrm>
              <a:off x="4839813" y="5710238"/>
              <a:ext cx="1128944" cy="10254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Calvin Shuler</a:t>
              </a:r>
              <a:br>
                <a:rPr lang="en-US" sz="1000" b="1" dirty="0">
                  <a:solidFill>
                    <a:schemeClr val="tx1"/>
                  </a:solidFill>
                </a:rPr>
              </a:br>
              <a:r>
                <a:rPr lang="en-US" sz="1000" dirty="0">
                  <a:solidFill>
                    <a:schemeClr val="tx1"/>
                  </a:solidFill>
                </a:rPr>
                <a:t>Executive Director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1159A6F-E59E-0E2F-402D-ACA6611D2D61}"/>
              </a:ext>
            </a:extLst>
          </p:cNvPr>
          <p:cNvSpPr/>
          <p:nvPr/>
        </p:nvSpPr>
        <p:spPr>
          <a:xfrm>
            <a:off x="241550" y="4675825"/>
            <a:ext cx="710771" cy="10313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53A336-43C2-4FF4-25E7-A335A7596B38}"/>
              </a:ext>
            </a:extLst>
          </p:cNvPr>
          <p:cNvSpPr/>
          <p:nvPr/>
        </p:nvSpPr>
        <p:spPr>
          <a:xfrm>
            <a:off x="6078991" y="4679856"/>
            <a:ext cx="708621" cy="1018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erson smiling in front of a flag&#10;&#10;Description automatically generated">
            <a:extLst>
              <a:ext uri="{FF2B5EF4-FFF2-40B4-BE49-F238E27FC236}">
                <a16:creationId xmlns:a16="http://schemas.microsoft.com/office/drawing/2014/main" id="{CEE76F89-CDAA-78AF-435A-812264910FE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879" r="-1415" b="1012"/>
          <a:stretch/>
        </p:blipFill>
        <p:spPr>
          <a:xfrm>
            <a:off x="6076691" y="4687243"/>
            <a:ext cx="730099" cy="1011124"/>
          </a:xfrm>
          <a:prstGeom prst="rect">
            <a:avLst/>
          </a:prstGeom>
        </p:spPr>
      </p:pic>
      <p:pic>
        <p:nvPicPr>
          <p:cNvPr id="6" name="Picture 5" descr="A person in a blue shirt and black jacket&#10;&#10;Description automatically generated">
            <a:extLst>
              <a:ext uri="{FF2B5EF4-FFF2-40B4-BE49-F238E27FC236}">
                <a16:creationId xmlns:a16="http://schemas.microsoft.com/office/drawing/2014/main" id="{4891FA2F-AF70-36D2-63E8-1D571EE3B4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-115" r="11525" b="645"/>
          <a:stretch/>
        </p:blipFill>
        <p:spPr>
          <a:xfrm>
            <a:off x="238822" y="4681738"/>
            <a:ext cx="715041" cy="10254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AED0BC-3083-0551-987C-6118BF3B89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ECA552-60A4-18FF-06B4-F7D85ED0FEE8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52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lane flying over a cargo ship&#10;&#10;Description automatically generated with medium confidence">
            <a:extLst>
              <a:ext uri="{FF2B5EF4-FFF2-40B4-BE49-F238E27FC236}">
                <a16:creationId xmlns:a16="http://schemas.microsoft.com/office/drawing/2014/main" id="{A0A5EF86-0F02-5887-F6E1-DE7DE4B96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4" t="-210" b="210"/>
          <a:stretch/>
        </p:blipFill>
        <p:spPr>
          <a:xfrm>
            <a:off x="0" y="1920449"/>
            <a:ext cx="7444726" cy="4927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C6E15EE6-D8B4-22B1-05E8-783503946797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Agricultural Quarantine and Inspection (AQI) User Fee Rule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FECB0-4894-09D4-8086-959E67721E07}"/>
              </a:ext>
            </a:extLst>
          </p:cNvPr>
          <p:cNvSpPr txBox="1"/>
          <p:nvPr/>
        </p:nvSpPr>
        <p:spPr>
          <a:xfrm>
            <a:off x="7825280" y="1714243"/>
            <a:ext cx="36047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May, APHIS finalized a new rule amending AQI program user fee regulations</a:t>
            </a:r>
            <a:b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final rule, most AQI user fees will increase</a:t>
            </a: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changes were effective on 10/1/24</a:t>
            </a:r>
            <a:b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Exception: Delaying the implementation of the  commercial aircraft user fee for aircraft with 64 or fewer seats until 4/1/25</a:t>
            </a:r>
          </a:p>
        </p:txBody>
      </p:sp>
    </p:spTree>
    <p:extLst>
      <p:ext uri="{BB962C8B-B14F-4D97-AF65-F5344CB8AC3E}">
        <p14:creationId xmlns:p14="http://schemas.microsoft.com/office/powerpoint/2010/main" val="381998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AE4DE5-1853-0724-4BF6-A6959F52BA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1" t="1456" b="-1"/>
          <a:stretch/>
        </p:blipFill>
        <p:spPr>
          <a:xfrm>
            <a:off x="-9792" y="1935043"/>
            <a:ext cx="7439294" cy="4922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5281" y="1935043"/>
            <a:ext cx="35137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Summer of 2023 saw a surge of invasive fruit fly species in California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Species included Oriental,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Z. 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Mediterranean, and Queensland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emergency funding, PPQ and the State eradicated all 2023 quarantines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funds also addressed fruit fly incursions in areas of Guatemala and Mexico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FEA1775-9ABB-7301-B7C4-0799ECC53C57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California Fruit Fly Eradication Successes</a:t>
            </a:r>
          </a:p>
        </p:txBody>
      </p:sp>
    </p:spTree>
    <p:extLst>
      <p:ext uri="{BB962C8B-B14F-4D97-AF65-F5344CB8AC3E}">
        <p14:creationId xmlns:p14="http://schemas.microsoft.com/office/powerpoint/2010/main" val="368249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25280" y="1935043"/>
            <a:ext cx="39095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result in a more effective and efficient program for managing risk associated with international seed movements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Continuing our ReFreSH pilot with Chile to exchange small lots of seed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Planning pre-harvest and production or harvesting audits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Next steps: planning for reciprocal production of corn seed under ReFreSH in the United States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FEA1775-9ABB-7301-B7C4-0799ECC53C57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Regulatory Framework for Seed Health (ReFreSH)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149D35-66CC-1435-B32A-72F5F86E5A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6" b="17801"/>
          <a:stretch/>
        </p:blipFill>
        <p:spPr>
          <a:xfrm>
            <a:off x="0" y="1935043"/>
            <a:ext cx="7429502" cy="49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1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077A9-C8FF-A4AB-41BF-887C232A68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5"/>
          <a:stretch/>
        </p:blipFill>
        <p:spPr>
          <a:xfrm>
            <a:off x="0" y="1950542"/>
            <a:ext cx="7444726" cy="4907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5281" y="1142747"/>
            <a:ext cx="423609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August 2023: PPQ provided stakeholders with two ToBRFV pathway analyses plus regulatory options to consider—and requested comments</a:t>
            </a:r>
          </a:p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Assessed likelihood of introducing ToBRFV into the U.S. </a:t>
            </a:r>
            <a:r>
              <a: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via: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Fresh fruit for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Propagative plant material</a:t>
            </a:r>
          </a:p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Concluded fresh fruit for consumption is an unlikely pathway</a:t>
            </a:r>
          </a:p>
          <a:p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Amended Federal Order, rescinding the import requirements for tomato and pepper fruit for consumption from all countries</a:t>
            </a:r>
          </a:p>
          <a:p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E27D5D0-2B4F-4CA5-20A6-26F08484C1E0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Tomato Brown Rugose Fruit Virus</a:t>
            </a:r>
          </a:p>
        </p:txBody>
      </p:sp>
    </p:spTree>
    <p:extLst>
      <p:ext uri="{BB962C8B-B14F-4D97-AF65-F5344CB8AC3E}">
        <p14:creationId xmlns:p14="http://schemas.microsoft.com/office/powerpoint/2010/main" val="418641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26803-6521-C104-9004-77237A780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" t="8544" r="44" b="19096"/>
          <a:stretch/>
        </p:blipFill>
        <p:spPr>
          <a:xfrm>
            <a:off x="-1" y="1949197"/>
            <a:ext cx="7444729" cy="4908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8363" y="1005878"/>
            <a:ext cx="35137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progress since we published the 5-year strategy in June 2023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PPQ and collaborators have updated and revised risk models</a:t>
            </a:r>
          </a:p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joint PPQ and National Plant Board Research Facilitation Group is identifying research needs and gaps</a:t>
            </a:r>
          </a:p>
          <a:p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Gov’t communicators are increasing outreach, targeting at-risk industries and establishing consistent national messaging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FEA1775-9ABB-7301-B7C4-0799ECC53C57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Spotted Lanternfly</a:t>
            </a:r>
          </a:p>
        </p:txBody>
      </p:sp>
    </p:spTree>
    <p:extLst>
      <p:ext uri="{BB962C8B-B14F-4D97-AF65-F5344CB8AC3E}">
        <p14:creationId xmlns:p14="http://schemas.microsoft.com/office/powerpoint/2010/main" val="382972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frog on a leaf&#10;&#10;Description automatically generated with medium confidence">
            <a:extLst>
              <a:ext uri="{FF2B5EF4-FFF2-40B4-BE49-F238E27FC236}">
                <a16:creationId xmlns:a16="http://schemas.microsoft.com/office/drawing/2014/main" id="{6BC18E69-4ACD-7DE8-5928-5F21EB66CF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r="5249" b="5843"/>
          <a:stretch/>
        </p:blipFill>
        <p:spPr>
          <a:xfrm>
            <a:off x="1" y="1949197"/>
            <a:ext cx="7444726" cy="4908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5281" y="1930803"/>
            <a:ext cx="35137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 2024: Issued a Federal Order that established conditions for the interstate movement of boxwood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compliance agreement allows for safe movement of boxwoods from BTM quarantines, under a State-issued certificate</a:t>
            </a:r>
          </a:p>
          <a:p>
            <a:r>
              <a:rPr lang="en-US" sz="1200" b="0" i="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srgbClr val="333333"/>
                </a:solidFill>
                <a:latin typeface="Helvetica Neue"/>
              </a:rPr>
              <a:t>The State compliance agreement outlines specific requirements: treatments, inspections, trapping, etc.</a:t>
            </a:r>
            <a:endParaRPr lang="en-US" sz="20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99224-A94F-4B0C-94FF-24B4D87F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01" y="353986"/>
            <a:ext cx="4045158" cy="36196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8B3750-A209-4E30-85F2-300F3F0DD612}"/>
              </a:ext>
            </a:extLst>
          </p:cNvPr>
          <p:cNvCxnSpPr/>
          <p:nvPr/>
        </p:nvCxnSpPr>
        <p:spPr>
          <a:xfrm>
            <a:off x="443060" y="867266"/>
            <a:ext cx="11199043" cy="0"/>
          </a:xfrm>
          <a:prstGeom prst="line">
            <a:avLst/>
          </a:prstGeom>
          <a:ln>
            <a:solidFill>
              <a:srgbClr val="005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D883252-031A-513F-341D-4BEA41086385}"/>
              </a:ext>
            </a:extLst>
          </p:cNvPr>
          <p:cNvSpPr txBox="1">
            <a:spLocks/>
          </p:cNvSpPr>
          <p:nvPr/>
        </p:nvSpPr>
        <p:spPr>
          <a:xfrm>
            <a:off x="762000" y="1066801"/>
            <a:ext cx="10972800" cy="71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Box Tree Moth Compliance Agreement </a:t>
            </a:r>
          </a:p>
        </p:txBody>
      </p:sp>
    </p:spTree>
    <p:extLst>
      <p:ext uri="{BB962C8B-B14F-4D97-AF65-F5344CB8AC3E}">
        <p14:creationId xmlns:p14="http://schemas.microsoft.com/office/powerpoint/2010/main" val="311614818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DFBDAA08241146B46D0B1640CC890F" ma:contentTypeVersion="18" ma:contentTypeDescription="Create a new document." ma:contentTypeScope="" ma:versionID="61e50d27a94aff6ed0da6958732925b4">
  <xsd:schema xmlns:xsd="http://www.w3.org/2001/XMLSchema" xmlns:xs="http://www.w3.org/2001/XMLSchema" xmlns:p="http://schemas.microsoft.com/office/2006/metadata/properties" xmlns:ns2="51d07005-8444-42b2-a841-576e386ff06a" xmlns:ns3="826fa057-fb92-41d3-a05d-69389c14cff1" targetNamespace="http://schemas.microsoft.com/office/2006/metadata/properties" ma:root="true" ma:fieldsID="1b297bcc931609e2c0ac29f3ebfb515b" ns2:_="" ns3:_="">
    <xsd:import namespace="51d07005-8444-42b2-a841-576e386ff06a"/>
    <xsd:import namespace="826fa057-fb92-41d3-a05d-69389c14c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005-8444-42b2-a841-576e386ff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39854ef-6beb-4fd7-bc9b-c96434c7cf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fa057-fb92-41d3-a05d-69389c14cff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99ac99f-5bc7-4e9e-b205-96276ba9976a}" ma:internalName="TaxCatchAll" ma:showField="CatchAllData" ma:web="826fa057-fb92-41d3-a05d-69389c14cf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3BDB79-760F-4276-8797-0F4F098A3458}"/>
</file>

<file path=customXml/itemProps2.xml><?xml version="1.0" encoding="utf-8"?>
<ds:datastoreItem xmlns:ds="http://schemas.openxmlformats.org/officeDocument/2006/customXml" ds:itemID="{C3C90223-5872-4A0B-8925-2E2F3FF5C69F}"/>
</file>

<file path=docProps/app.xml><?xml version="1.0" encoding="utf-8"?>
<Properties xmlns="http://schemas.openxmlformats.org/officeDocument/2006/extended-properties" xmlns:vt="http://schemas.openxmlformats.org/officeDocument/2006/docPropsVTypes">
  <TotalTime>10095</TotalTime>
  <Words>504</Words>
  <Application>Microsoft Office PowerPoint</Application>
  <PresentationFormat>Widescreen</PresentationFormat>
  <Paragraphs>81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 Neue</vt:lpstr>
      <vt:lpstr>4_Office Theme</vt:lpstr>
      <vt:lpstr>Protecting Plant Health Through Strong Partnerships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USDA APHIS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Protection and Quarantine</dc:title>
  <dc:creator>Curlett, Heather L - APHIS</dc:creator>
  <cp:lastModifiedBy>Rosenthal, Gregory - MRP-APHIS</cp:lastModifiedBy>
  <cp:revision>341</cp:revision>
  <dcterms:created xsi:type="dcterms:W3CDTF">2018-07-27T19:09:56Z</dcterms:created>
  <dcterms:modified xsi:type="dcterms:W3CDTF">2024-10-15T15:42:52Z</dcterms:modified>
</cp:coreProperties>
</file>