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714" r:id="rId5"/>
    <p:sldMasterId id="2147483726" r:id="rId6"/>
  </p:sldMasterIdLst>
  <p:notesMasterIdLst>
    <p:notesMasterId r:id="rId27"/>
  </p:notesMasterIdLst>
  <p:sldIdLst>
    <p:sldId id="256" r:id="rId7"/>
    <p:sldId id="271" r:id="rId8"/>
    <p:sldId id="274" r:id="rId9"/>
    <p:sldId id="275" r:id="rId10"/>
    <p:sldId id="276" r:id="rId11"/>
    <p:sldId id="277" r:id="rId12"/>
    <p:sldId id="272" r:id="rId13"/>
    <p:sldId id="279" r:id="rId14"/>
    <p:sldId id="287" r:id="rId15"/>
    <p:sldId id="289" r:id="rId16"/>
    <p:sldId id="273" r:id="rId17"/>
    <p:sldId id="280" r:id="rId18"/>
    <p:sldId id="281" r:id="rId19"/>
    <p:sldId id="284" r:id="rId20"/>
    <p:sldId id="283" r:id="rId21"/>
    <p:sldId id="278" r:id="rId22"/>
    <p:sldId id="262" r:id="rId23"/>
    <p:sldId id="257" r:id="rId24"/>
    <p:sldId id="258" r:id="rId25"/>
    <p:sldId id="291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63506-5C27-436D-8F80-79AEC2073201}" v="3" dt="2024-10-24T09:20:08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nso Suazo" userId="0ef55b41-83a6-4716-9517-1f59610e4109" providerId="ADAL" clId="{57963506-5C27-436D-8F80-79AEC2073201}"/>
    <pc:docChg chg="modSld">
      <pc:chgData name="Alonso Suazo" userId="0ef55b41-83a6-4716-9517-1f59610e4109" providerId="ADAL" clId="{57963506-5C27-436D-8F80-79AEC2073201}" dt="2024-10-24T09:19:24.085" v="1"/>
      <pc:docMkLst>
        <pc:docMk/>
      </pc:docMkLst>
      <pc:sldChg chg="addSp modSp">
        <pc:chgData name="Alonso Suazo" userId="0ef55b41-83a6-4716-9517-1f59610e4109" providerId="ADAL" clId="{57963506-5C27-436D-8F80-79AEC2073201}" dt="2024-10-24T09:19:24.085" v="1"/>
        <pc:sldMkLst>
          <pc:docMk/>
          <pc:sldMk cId="2182046650" sldId="262"/>
        </pc:sldMkLst>
        <pc:graphicFrameChg chg="add mod">
          <ac:chgData name="Alonso Suazo" userId="0ef55b41-83a6-4716-9517-1f59610e4109" providerId="ADAL" clId="{57963506-5C27-436D-8F80-79AEC2073201}" dt="2024-10-24T09:19:24.085" v="1"/>
          <ac:graphicFrameMkLst>
            <pc:docMk/>
            <pc:sldMk cId="2182046650" sldId="262"/>
            <ac:graphicFrameMk id="4" creationId="{0AEDE0CA-E608-4D68-8033-A0D632173B9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18DC16-3584-407A-AC63-4634B8D239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95AB72-D738-494C-8D94-0DFF54E1F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8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5AB72-D738-494C-8D94-0DFF54E1FD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8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1BA6-E1DF-7333-C32A-BF1201D8B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1A8A5-5297-7F74-84C0-4B6E7822B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17272-C581-4A16-FAAF-E01543AE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04FA9-8461-3843-FFBB-9F8CAD2C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C04D0-80C7-4B32-F705-42BAFD2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6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14AF-7BAC-9646-EFA6-2BB55A9E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B2A00-7414-3886-0670-03A861930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AAB48-81CA-364E-C121-66DC256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62583-254E-DCBC-B0B4-06C1A371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0CB76-4008-DBE0-7991-12CBDC2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2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9A07DA-81BE-5389-BBC6-187F5EFFA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A0BE2-E578-C9E7-92D9-F5F7D1B33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CB070-2414-92AB-90E8-030FDA0C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1EEEA-2983-1FE6-F832-2ACCA9E7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30795-6B08-E74F-3142-E9082D31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48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D885-1D2F-388D-69B8-6CF85E0D4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C0FA3-DA61-3A34-86C6-C1676BDA1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A5B61-3E52-9D48-98A4-858EF0054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4988C-3BA1-DB24-A4E3-C27A4C7D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6773B-239E-0609-8B73-17341C1D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51D2-5124-3800-C9E5-2F43DEB5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6CF34-CAEB-CE96-B110-C75F88EE6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F96BD-67A6-1827-3CC8-772985FE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CAA1C-7A3F-8BA8-A4F1-9D3D49C9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6110E-5DF7-1E28-357F-36506088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8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DF7B-D62D-351E-FB33-B5B252D6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09C3-187A-E7BA-5370-386D731DF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7CBAF-4F83-20A5-D954-5AC6876C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2F65E-81DD-57F4-4551-6D396998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206F3-DDB0-9487-B4D2-3AF10DCB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1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6509-3B9C-5A5F-D829-D412A494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B88A-A246-15CD-5A34-5EBB0B5A5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2E925-2660-23D6-1DA0-BED775AE5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F5F91-8A19-F565-DDC4-BFA653BA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D61E2-77B9-1F75-A18F-8EFDCF27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29EF2-C498-8910-7317-D9D2F7B5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9693-6376-259F-1E01-02140F20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BCFFF-77CA-AF2A-19C0-1D408B2DC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B5C66-365C-4B00-3443-724E0329E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DC1BAC-8903-2044-7750-60450C91A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1FB5C-BB38-4B66-7E2A-0E90B267B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02D7E-BB59-38CE-4816-C873942C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3128A-BADC-930B-4B04-B408B2BAD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13CBD-9BD0-18D3-C742-71E56157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0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007F-C34C-59DF-684F-3EDA6D2E7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755E1-4B8B-254A-DB8D-F0A5C832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865F0-CEDD-1ECB-6C8E-FADF08DE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50984-78A3-2594-DC44-6544D5B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ABF55B-797E-EBBC-A44A-EF97FC49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5F244-BD7A-692A-A84D-24D1780C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7A5BD-71F3-3733-C306-0B208DEB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96AC-B4CD-9CED-8E4A-CFED4C54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64029-467E-6D01-4801-B49DFD6AD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A42BE-D72F-06D2-809F-ED2ECC70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913DE-4818-6171-D42E-A47F1D6DF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5D26C-DDC3-2D19-1104-448F3E86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6C92D-EFF9-9E28-CC28-0A67F56F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9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2A77A-7794-5B8B-7188-8DE63EEF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B3E30-DC41-2F22-8D5C-D8BB12593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553D7-CB39-9200-6FE0-8E3CC9EF7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222CA-3B6C-7D3F-10D0-A2994CDE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5C98-A568-C496-00CB-57BFBC84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36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6B75-5835-3A8B-5749-6F328054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0992BA-3652-23D3-EE10-A4E576D0E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F9558-A827-198A-F8DC-258DC7D1F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585E8-E771-669C-0963-39593303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6ADFC-4BF6-0B03-32E6-CBB48872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836C2-6E50-729C-E9F2-237C18C1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9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ADC0-FD61-3071-652F-EBBC4A23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4532E-4831-B05B-EB2C-91F336273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8E7F-0ECD-B0A6-2697-45C9AF9A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F43DF-D974-032E-B37C-4B46B68C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A2283-6BFF-15E5-C987-41B98040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1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B3683C-0D48-7B75-3A1B-69918CC31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2A038-F470-324B-7275-39A3DE2DC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7B229-3269-3E36-90AD-EF1484BB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A3E6-E9E3-AFE7-8632-2FE852FF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F2D3F-799D-EA54-7BA6-3D0DA865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89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AFF2-A954-0CEB-7E36-EE299125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CF96-35A2-B095-B1F1-C52639DD7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826F0-409F-3764-DD2B-4EC801BC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FFCB1-16F2-437F-ACDE-935EF14DCE5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612C1-0409-278F-0476-7A24FB68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37166-A191-E109-BCC5-56FCB9D0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ECC9-D94F-4F36-862F-FB028987A6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1AE81-299A-48DF-0F1F-141C7DA02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3491" y="272724"/>
            <a:ext cx="10912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9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2A15-AA29-EF03-59B9-EE97F420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B85DC-3AD0-B5C8-0E81-79082BD1A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42B57-A6D6-D899-55ED-5653F785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A0DEC-69F7-BB80-F85C-FD8A2AEA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D543-FC21-5900-C001-D3BF5A68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1C25-0E46-BA65-3530-3634913C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123A7-D327-5A65-EB46-5B3496B7E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11499-2316-A6BA-035A-9E8BD1F26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B35D1-7F2B-9E6A-D766-B4AC63FC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B704C-5994-1916-E15F-F82DA547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3A429-C3BF-AA68-3C68-4EA64381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4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5735-AAE8-F1DC-EA02-C1B6EF48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362E2-DBB8-1713-D969-57EF1734D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D06F0-A9BC-6DC8-1862-297B571C6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99936-A1DA-5A0C-7131-ED412D3B4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1FF29-FF8C-D79F-73AE-00A843D62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2480B-DC55-074E-932F-0BB7EACC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0B0AE-4478-A5C0-9788-43CEC9B9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1F449-4A65-C65F-1144-0270C01E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6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BB79-B697-FC49-4C5C-8FF8CAE0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D0C03-15E8-49AD-89A1-25922A23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4E54E-16A7-F8D9-E288-BEC9C170F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2A2FE-001D-03A2-FF1A-17CB0AAC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9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EC75E-83EB-2E9F-B069-9FCAD606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C89C1-DED3-30CA-20CE-87BF92B7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1A296-A294-E2E0-F741-83655C2F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0148-C3EC-F1D5-08CD-3522DF75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D8FC3-E90E-2FF0-3E94-DB65D5DEB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4B7B4-9605-9ACC-A0B5-729AEB698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7BC35-B078-986E-79C6-6B5485F0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BE273-41EB-ABC8-7164-3C2FC5A2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A0B0A-648D-6D70-1DCD-28F293AB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E4D0-8B91-274B-22F4-9F48D6A1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B88A0-78C0-524A-554A-1C7C3C202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CCC4B-C56E-75C0-794D-6EE207C20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862C8-3056-640B-3E5A-8515B6B9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4F65C-C42A-596F-2693-88E98B6F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6792C-48DE-7428-F488-42876B58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28CA6-27EF-FC84-9D79-73A07AF9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9C917-F3D4-D5B5-701F-B307B4DB7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BB851-6C5B-BB87-EDF1-455C49468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B2AFB3-04C5-4C26-9033-E8B96C773A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DCDAC-BF05-20AF-B9F2-128DF19D6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B4FCF-FB14-EF6D-A035-F7BC0CDE6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B7DB83-F161-4455-A934-1A7E8BE1B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DC8DF-C9DC-94FE-538E-0639001E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E75F3-C23F-BD51-8C4C-1116D6394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BF9A7-786C-DD93-9D06-FF0D1CA91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D5310-0A0D-4881-A489-4138E63D902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A5D3-DB94-12E3-DC71-7BB8C7046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343B-EEA6-5033-6F5F-A4C3CC578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6DCB24-5867-4A8D-96E4-90632816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CCA04-2BE1-4259-25E0-48CD8C29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A1892-A63D-B410-BF76-532029403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AD3B-AFAB-6D1F-1840-C7B13D38E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FFCB1-16F2-437F-ACDE-935EF14DCE5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89C5B-6DD0-1AF5-070A-99E6DADF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8B8B1-B591-1DE6-FD9F-6727281A3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ECC9-D94F-4F36-862F-FB028987A6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17F6C-5110-F5E5-5490-57766971D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3491" y="272724"/>
            <a:ext cx="10912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ods-phaseout/phaseout-class-i-ozone-depleting-substances" TargetMode="External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ods-phaseout/methyl-bromid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ods-phaseout/methyl-bromid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fif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1CC1-F71B-0E83-088C-B857C1292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725" y="106895"/>
            <a:ext cx="10041466" cy="160504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 Northwest Tree Fruit Grower Perspectives on Methyl Bromide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4D677-0116-852D-F0CA-9B4EC8FBF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872" y="6087264"/>
            <a:ext cx="9973734" cy="6180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North American Plant Protection Organization Annual Meeting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October 24, 2024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7E8BF-8BA6-BCE6-D980-0A07D871B1C9}"/>
              </a:ext>
            </a:extLst>
          </p:cNvPr>
          <p:cNvSpPr txBox="1"/>
          <p:nvPr/>
        </p:nvSpPr>
        <p:spPr>
          <a:xfrm>
            <a:off x="2640884" y="4845495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Virna Stillwaugh, Ph.D.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Vice President for Scientific Affairs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Northwest Horticultural Council</a:t>
            </a:r>
          </a:p>
        </p:txBody>
      </p:sp>
      <p:pic>
        <p:nvPicPr>
          <p:cNvPr id="9" name="Picture 8" descr="A pile of red cherries with green leaves&#10;&#10;Description automatically generated">
            <a:extLst>
              <a:ext uri="{FF2B5EF4-FFF2-40B4-BE49-F238E27FC236}">
                <a16:creationId xmlns:a16="http://schemas.microsoft.com/office/drawing/2014/main" id="{22900FFB-D31D-BC3F-5DD3-B8206DCED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50" y="2215322"/>
            <a:ext cx="4315378" cy="24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5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A936-36A3-37DE-9497-F076DE84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107" y="149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Fumigation of cherries for export with methyl bromide (cont.)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60232E-9FF8-740A-C8ED-C2F8D8D07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66" y="1592132"/>
            <a:ext cx="6408906" cy="210745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PNW produces 18-20 million 20-pound boxes (30% are exported)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6-8 weeks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Ability to fumigate large volumes</a:t>
            </a:r>
          </a:p>
          <a:p>
            <a:endParaRPr lang="en-US" dirty="0"/>
          </a:p>
        </p:txBody>
      </p:sp>
      <p:pic>
        <p:nvPicPr>
          <p:cNvPr id="8" name="Picture 7" descr="A truck with a large load&#10;&#10;Description automatically generated">
            <a:extLst>
              <a:ext uri="{FF2B5EF4-FFF2-40B4-BE49-F238E27FC236}">
                <a16:creationId xmlns:a16="http://schemas.microsoft.com/office/drawing/2014/main" id="{5A397640-69F9-7406-902B-64D80E74C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47" y="3832698"/>
            <a:ext cx="6301351" cy="2767181"/>
          </a:xfrm>
          <a:prstGeom prst="rect">
            <a:avLst/>
          </a:prstGeom>
        </p:spPr>
      </p:pic>
      <p:pic>
        <p:nvPicPr>
          <p:cNvPr id="12" name="Picture 11" descr="A conveyor belt full of grapes&#10;&#10;Description automatically generated">
            <a:extLst>
              <a:ext uri="{FF2B5EF4-FFF2-40B4-BE49-F238E27FC236}">
                <a16:creationId xmlns:a16="http://schemas.microsoft.com/office/drawing/2014/main" id="{D73846AC-5891-8F45-856A-41A2CE42E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50" y="1458274"/>
            <a:ext cx="4113284" cy="51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8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1506-AAC7-90AE-E98E-5FBA66CE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877" y="120891"/>
            <a:ext cx="10403909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alternatives to methyl bromide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11CD9-B350-5C25-1ED5-DD1D7A4AC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fumigants (phosphine)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Non-chemical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Systems approaches</a:t>
            </a:r>
          </a:p>
          <a:p>
            <a:endParaRPr lang="en-US" dirty="0"/>
          </a:p>
        </p:txBody>
      </p:sp>
      <p:pic>
        <p:nvPicPr>
          <p:cNvPr id="6" name="Picture 5" descr="A pile of cherries&#10;&#10;Description automatically generated">
            <a:extLst>
              <a:ext uri="{FF2B5EF4-FFF2-40B4-BE49-F238E27FC236}">
                <a16:creationId xmlns:a16="http://schemas.microsoft.com/office/drawing/2014/main" id="{B330BD06-14F7-9AB2-07CB-FE8B43085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73" y="1590091"/>
            <a:ext cx="4214327" cy="5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91B7-BE22-A50B-69C3-C8BFB711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21" y="160843"/>
            <a:ext cx="54864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5C591-0627-09F7-7A28-D62C22FD1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4" y="1767012"/>
            <a:ext cx="6214353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Colorless, highly toxic gas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Fumigant for stored grain pests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Slow acting (days in cherries)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registered for tree fruit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Explosive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require expensive equipment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commercially available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everal oxygen cylinders next to several papers&#10;&#10;Description automatically generated">
            <a:extLst>
              <a:ext uri="{FF2B5EF4-FFF2-40B4-BE49-F238E27FC236}">
                <a16:creationId xmlns:a16="http://schemas.microsoft.com/office/drawing/2014/main" id="{2301845F-E754-8A5B-4C25-E5DF8B867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97" y="1204315"/>
            <a:ext cx="4914035" cy="491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A90D-E9CD-B2EE-AEB7-EB063B9D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02" y="15319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– not viable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2AC13-1F9F-242B-C8DA-AA5E9A8F6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47" y="1690688"/>
            <a:ext cx="6383867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Ionizing radiation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Cobalt 60 or other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Slow acting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Doesn’t kill the pest (sterilized or moribund)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damage fruit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commercially available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accepted by many export markets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 of a solar panel system&#10;&#10;Description automatically generated with medium confidence">
            <a:extLst>
              <a:ext uri="{FF2B5EF4-FFF2-40B4-BE49-F238E27FC236}">
                <a16:creationId xmlns:a16="http://schemas.microsoft.com/office/drawing/2014/main" id="{33688803-0A49-3735-C073-65AC54F4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4" y="1507066"/>
            <a:ext cx="4922477" cy="330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7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20DD-579E-0AC8-2D97-94CAC3E3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2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Heat/cold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B38AF-0C34-C465-30D6-C02A6B68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38" y="1870893"/>
            <a:ext cx="5816097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Steam, heat, cold or CATTs (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Controlled Atmosphere Temperature Treatment System)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chemical residues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affect quality of the fruit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Expensive installation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Slow process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Difficult to adjust temperature changes</a:t>
            </a:r>
          </a:p>
          <a:p>
            <a:endParaRPr lang="en-US" dirty="0"/>
          </a:p>
        </p:txBody>
      </p:sp>
      <p:pic>
        <p:nvPicPr>
          <p:cNvPr id="5" name="Picture 4" descr="A large room with large bins of red berries&#10;&#10;Description automatically generated">
            <a:extLst>
              <a:ext uri="{FF2B5EF4-FFF2-40B4-BE49-F238E27FC236}">
                <a16:creationId xmlns:a16="http://schemas.microsoft.com/office/drawing/2014/main" id="{9CB5E4C6-2AB7-9537-6B65-58209361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48" y="2127531"/>
            <a:ext cx="4429752" cy="33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2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E788E-B206-7EFF-611D-D39462EF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4DC7-CBAD-E941-6241-85CFFFC3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36" y="1548179"/>
            <a:ext cx="7807860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Combination of phytosanitary measures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Acceptance dependent on importing countries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include pre-and/or pos-harvest practices (orchard, packinghouse, inspection, risk management, pest surveillance and trapping, etc.)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established for critical export markets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to be developed for new products, scenarios and pests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Requires years or even decades to negotiate by national plant protection organizations (NPPOS)</a:t>
            </a:r>
          </a:p>
          <a:p>
            <a:endParaRPr lang="en-US" dirty="0"/>
          </a:p>
        </p:txBody>
      </p:sp>
      <p:pic>
        <p:nvPicPr>
          <p:cNvPr id="5" name="Picture 4" descr="A person in an orange vest and gloves looking at cherries&#10;&#10;Description automatically generated">
            <a:extLst>
              <a:ext uri="{FF2B5EF4-FFF2-40B4-BE49-F238E27FC236}">
                <a16:creationId xmlns:a16="http://schemas.microsoft.com/office/drawing/2014/main" id="{992D1755-EB9A-B230-6FE0-B27C28A3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08" y="2209392"/>
            <a:ext cx="3533192" cy="23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5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D5199-84BD-79A0-F4C1-0195FC92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03" y="227265"/>
            <a:ext cx="10970503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gaps for methyl bromide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2D233-F4C4-6BF5-92B1-9457ACC1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06" y="1836026"/>
            <a:ext cx="6492218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Fruit quality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acting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Effective (kill the pest)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Tested under real life scenarios (&gt; 1 pallet, packinghouse)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Scalable, commercially viable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effective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Registered and accepted by importing country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warehouse with lots of pallets with Vietnam Veterans Memorial in the background&#10;&#10;Description automatically generated">
            <a:extLst>
              <a:ext uri="{FF2B5EF4-FFF2-40B4-BE49-F238E27FC236}">
                <a16:creationId xmlns:a16="http://schemas.microsoft.com/office/drawing/2014/main" id="{AD3F7A27-4CBD-B9CA-47A2-6724C8830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24" y="2137246"/>
            <a:ext cx="5032776" cy="28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6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8B8F-25EE-5508-695D-589F4CDB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4" y="9053"/>
            <a:ext cx="11171975" cy="1320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loosing methyl bromide for the PNW tree fruit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BF18-A9D4-C21A-E6AB-8A2F1770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79" y="1510976"/>
            <a:ext cx="11005842" cy="4526131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economic impact of losing methyl bromide for phytosanitary quarantine use would be devastating to PNW growers.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Without methyl bromide for phytosanitary export use, PNW growers will lose vital access to these export markets, several of which do not allow Systems Approach procedures.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Growers would also lose potential new markets, such as Israel, that proposes methyl bromide fumigation for market access.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viable chemical or physical alternatives to methyl bromide that effectively control pests without affecting fruit quality.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range of postharvest quarantine treatments for tree fruit as alternatives to methyl bromide must be developed prior to phaseout discussions.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into orchard-through-packinghouse systems approach protocols, as an alternative to methyl bromide treatment, is needed for export of tree fruit. </a:t>
            </a:r>
          </a:p>
          <a:p>
            <a:pPr lvl="1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4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F0D6AA-96E3-7CE0-7A85-D9196355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38" y="593967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000" b="1" dirty="0"/>
              <a:t>Methyl Bromide Need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014098-027D-7900-BF25-252848380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438" y="2097236"/>
            <a:ext cx="10322170" cy="3960138"/>
          </a:xfrm>
        </p:spPr>
        <p:txBody>
          <a:bodyPr anchor="t">
            <a:normAutofit/>
          </a:bodyPr>
          <a:lstStyle/>
          <a:p>
            <a:r>
              <a:rPr lang="en-US" sz="3600" dirty="0"/>
              <a:t>On arrival application for quarantine pests - </a:t>
            </a:r>
            <a:r>
              <a:rPr lang="en-US" sz="3600" dirty="0">
                <a:solidFill>
                  <a:schemeClr val="accent2"/>
                </a:solidFill>
              </a:rPr>
              <a:t>essential</a:t>
            </a:r>
          </a:p>
          <a:p>
            <a:r>
              <a:rPr lang="en-US" sz="3600" dirty="0"/>
              <a:t> Reduces export risk</a:t>
            </a:r>
          </a:p>
          <a:p>
            <a:r>
              <a:rPr lang="en-US" sz="3600" dirty="0"/>
              <a:t>Single container valued at $20,000-$30,000</a:t>
            </a:r>
          </a:p>
          <a:p>
            <a:r>
              <a:rPr lang="en-US" sz="3600" dirty="0"/>
              <a:t>Cost of rejected container $40,000-$50,000 - return</a:t>
            </a:r>
          </a:p>
          <a:p>
            <a:r>
              <a:rPr lang="en-US" sz="3600" dirty="0"/>
              <a:t>No one-for-one fumigant replacement</a:t>
            </a:r>
          </a:p>
          <a:p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D8B10-4846-F858-77B0-027B756F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491" y="272724"/>
            <a:ext cx="10912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F0D6AA-96E3-7CE0-7A85-D9196355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38" y="593967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000" b="1" dirty="0"/>
              <a:t>Caution Required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014098-027D-7900-BF25-252848380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38" y="1983462"/>
            <a:ext cx="9318285" cy="3960138"/>
          </a:xfrm>
        </p:spPr>
        <p:txBody>
          <a:bodyPr anchor="t">
            <a:normAutofit fontScale="92500"/>
          </a:bodyPr>
          <a:lstStyle/>
          <a:p>
            <a:r>
              <a:rPr lang="en-US" sz="4000" dirty="0"/>
              <a:t>Other Regional PPOs will read the MB report</a:t>
            </a:r>
          </a:p>
          <a:p>
            <a:r>
              <a:rPr lang="en-US" sz="4000" dirty="0"/>
              <a:t>Don’t want to send the wrong message</a:t>
            </a:r>
          </a:p>
          <a:p>
            <a:r>
              <a:rPr lang="en-US" sz="4000" dirty="0"/>
              <a:t>Discussion of alternatives requires care</a:t>
            </a:r>
          </a:p>
          <a:p>
            <a:r>
              <a:rPr lang="en-US" sz="4000" dirty="0"/>
              <a:t>Characterization of methyl bromide requires care </a:t>
            </a:r>
            <a:r>
              <a:rPr lang="en-US" sz="4000"/>
              <a:t>- benefits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D8B10-4846-F858-77B0-027B756F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491" y="272724"/>
            <a:ext cx="10912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0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98D45-71EE-4CE4-9753-660127AFA719}"/>
              </a:ext>
            </a:extLst>
          </p:cNvPr>
          <p:cNvSpPr txBox="1"/>
          <p:nvPr/>
        </p:nvSpPr>
        <p:spPr>
          <a:xfrm>
            <a:off x="453418" y="1180521"/>
            <a:ext cx="11585359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Established in 1947.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Represents the growers, packers, and shippers of apples, pears, and cherries in Washington, Oregon,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Idaho.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Our growers produce 64% of the apples (74% of U.S. fresh market), 85% of the fresh pears and 67% of the fresh sweet cherries in the U.S.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56F15-89D6-464F-99BA-2ADD990506AF}"/>
              </a:ext>
            </a:extLst>
          </p:cNvPr>
          <p:cNvSpPr txBox="1"/>
          <p:nvPr/>
        </p:nvSpPr>
        <p:spPr>
          <a:xfrm>
            <a:off x="1095287" y="166799"/>
            <a:ext cx="1030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 Horticultural Council (NHC)</a:t>
            </a:r>
          </a:p>
        </p:txBody>
      </p:sp>
      <p:pic>
        <p:nvPicPr>
          <p:cNvPr id="5" name="Picture 4" descr="A field of plants with a mountain in the background&#10;&#10;Description automatically generated">
            <a:extLst>
              <a:ext uri="{FF2B5EF4-FFF2-40B4-BE49-F238E27FC236}">
                <a16:creationId xmlns:a16="http://schemas.microsoft.com/office/drawing/2014/main" id="{DEFF4F2B-3E36-F557-9049-3E55A936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29" y="4003196"/>
            <a:ext cx="3288810" cy="2463562"/>
          </a:xfrm>
          <a:prstGeom prst="rect">
            <a:avLst/>
          </a:prstGeom>
        </p:spPr>
      </p:pic>
      <p:pic>
        <p:nvPicPr>
          <p:cNvPr id="9" name="Picture 8" descr="A pile of cherries&#10;&#10;Description automatically generated">
            <a:extLst>
              <a:ext uri="{FF2B5EF4-FFF2-40B4-BE49-F238E27FC236}">
                <a16:creationId xmlns:a16="http://schemas.microsoft.com/office/drawing/2014/main" id="{5D8BC2C2-7475-9611-FF47-191C52470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7205" y="3695857"/>
            <a:ext cx="2458722" cy="30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0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E6CF-1804-FC07-A43D-5A5C932A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92" y="25166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9304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786C-0BE9-3C9C-958F-C1B4EC83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98" y="18661"/>
            <a:ext cx="6896878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 bromide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E2A1-C132-B841-AD5B-43A807F20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69" y="1629122"/>
            <a:ext cx="6064547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Odorless, colorless, non-flammable gas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Commercial fumigant since 1930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Controls a variety of agricultural pests, including fungi, weeds, insects, nematodes and rodents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Quarantine treatments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acting (&lt;24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Highly toxic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Ozone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depleter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A group of grey cylinders with yellow valves&#10;&#10;Description automatically generated">
            <a:extLst>
              <a:ext uri="{FF2B5EF4-FFF2-40B4-BE49-F238E27FC236}">
                <a16:creationId xmlns:a16="http://schemas.microsoft.com/office/drawing/2014/main" id="{C4DCB382-D83F-14F0-94EE-9628CD897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465" y="0"/>
            <a:ext cx="5468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6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9692-E37C-2EDA-CAF0-71DA58DE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81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phaseout of methyl bromide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EB8B4-5BB7-1E95-7191-C5702F096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7" y="1797633"/>
            <a:ext cx="799789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 I ozone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depleter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subject to first round of phaseout targets under the Montreal Protocol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Amount of methyl bromide produced and imported reduced incrementally until it was phased out on January 1, 2005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Certain uses are exempt: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Critical uses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Quarantine and pre-shipment uses </a:t>
            </a:r>
          </a:p>
        </p:txBody>
      </p:sp>
      <p:pic>
        <p:nvPicPr>
          <p:cNvPr id="5" name="Picture 4" descr="A diagram of the sun&#10;&#10;Description automatically generated">
            <a:extLst>
              <a:ext uri="{FF2B5EF4-FFF2-40B4-BE49-F238E27FC236}">
                <a16:creationId xmlns:a16="http://schemas.microsoft.com/office/drawing/2014/main" id="{D7F054A0-C210-95DA-B2C5-1EDA7AE9E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1817791"/>
            <a:ext cx="3374571" cy="3496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60F3FE-D471-F888-1F44-4370CECE41C8}"/>
              </a:ext>
            </a:extLst>
          </p:cNvPr>
          <p:cNvSpPr txBox="1"/>
          <p:nvPr/>
        </p:nvSpPr>
        <p:spPr>
          <a:xfrm>
            <a:off x="483637" y="5995082"/>
            <a:ext cx="964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https://www.epa.gov/ods-phaseout/phaseout-class-i-ozone-depleting-substances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34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1303-99E6-FB1E-5876-D2FF7BCE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962" y="27585"/>
            <a:ext cx="993554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 bromide critical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8FAB3-4972-B962-617E-15963B58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28" y="1501510"/>
            <a:ext cx="10227733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Users can apply for an exemption.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Authorized by EPA rulemaking and parties of the Montreal Protocol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deemed “critical” only if meets the following criteria: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Lack of methyl bromide availability would result in a significant market disruption.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technically and economically feasible alternatives or substitutes are available.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22308-BE5D-D338-F9E1-16EE9F5A31B0}"/>
              </a:ext>
            </a:extLst>
          </p:cNvPr>
          <p:cNvSpPr txBox="1"/>
          <p:nvPr/>
        </p:nvSpPr>
        <p:spPr>
          <a:xfrm>
            <a:off x="769544" y="6010541"/>
            <a:ext cx="498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https://www.epa.gov/ods-phaseout/methyl-bromide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1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820A8-4258-762E-4A53-165E21DD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0" y="0"/>
            <a:ext cx="10559326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 bromide for quarantine and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preshipment</a:t>
            </a:r>
            <a:endParaRPr lang="en-US" sz="3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EB2FD-468B-6538-1A6B-21912E2D6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65" y="1495577"/>
            <a:ext cx="10663335" cy="4654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Exemption under the Montreal Protocol and the Clean Air Act allows production and consumption of MB for Quarantine and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Preshipment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(QPS) purposes:</a:t>
            </a:r>
          </a:p>
          <a:p>
            <a:pPr marL="0" indent="0"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Quarantine applications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Fumigation prevents the introduction of a quarantine pest into a defined geographic area. Treatments must meet the requirements of the USDA's Animal and Plant Health Inspection Service (APHIS) treatment manual, or the listed treatments compiled by the National Plant Board.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Preshipment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Applications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Fumigate commodities within 21 days of export to meet the official requirements of the importing or exporting country.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2B74C-8A4E-A406-779A-195CB3AF6430}"/>
              </a:ext>
            </a:extLst>
          </p:cNvPr>
          <p:cNvSpPr txBox="1"/>
          <p:nvPr/>
        </p:nvSpPr>
        <p:spPr>
          <a:xfrm>
            <a:off x="690465" y="5857415"/>
            <a:ext cx="498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https://www.epa.gov/ods-phaseout/methyl-bromide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5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B303-8FC7-4DE4-5048-78FCC671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25" y="111968"/>
            <a:ext cx="10801739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 bromide importance to PNW tree fruit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376CD-B20F-6624-15CF-6617A9901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25" y="1628113"/>
            <a:ext cx="1010366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Quarantine treatment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international trade. </a:t>
            </a:r>
          </a:p>
          <a:p>
            <a:r>
              <a:rPr lang="en-US" sz="2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Pre-shipment fumigation when required by export protocols as a treatment for several insect pests, including, western cherry fruit fly, and spotted wing drosophila. </a:t>
            </a:r>
          </a:p>
          <a:p>
            <a:r>
              <a:rPr lang="en-US" sz="2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Pacific Northwest typical cherry season methyl bromide usage is 31 metric tons (2.4% of total U.S. use for quarantine and pre-shipment use) for specific export markets. For large volume export years, 43 metric tons (3.4% of total U.S. use for quarantine and pre shipment use) of methyl bromide can be used. </a:t>
            </a:r>
          </a:p>
          <a:p>
            <a:r>
              <a:rPr lang="en-US" sz="2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pests are found in a shipment upon arrival, trading partners may fumigate the fruit, rather than destroy the shipment or have it re-exported</a:t>
            </a:r>
            <a:r>
              <a:rPr lang="en-US" sz="2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(e.g., apples in Taiwan).</a:t>
            </a:r>
            <a:endParaRPr lang="en-US" sz="26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06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AF5-D092-B4F6-47B0-315E623C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076" y="65314"/>
            <a:ext cx="10153847" cy="12969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 bromide importance to PNW tree fruit industry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AB69-A43F-9DCA-011E-8CFF4811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029" y="1793622"/>
            <a:ext cx="10584255" cy="4351338"/>
          </a:xfrm>
        </p:spPr>
        <p:txBody>
          <a:bodyPr>
            <a:normAutofit lnSpcReduction="10000"/>
          </a:bodyPr>
          <a:lstStyle/>
          <a:p>
            <a:r>
              <a:rPr lang="en-US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Quarantine fumigation of apples, pears, and cherries. Critical to maintaining access to export markets (&gt;$63 million annually).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Apple export markets that require methyl bromide fumigation is Japan.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Cherry top export markets that require methyl bromide fumigation are Korea ($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million), Australia ($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.6 million), Japan ($8 million), NZ ($100,000) and India ($173,202). </a:t>
            </a:r>
            <a:endParaRPr lang="en-US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new market (e.g., Israel) that has proposed methyl bromide fumigation as a condition for market access. Israel is estimated to become a $2.5 million market for cherries.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1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23EC-860E-88F4-E637-FFEA9C11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17" y="69221"/>
            <a:ext cx="10480097" cy="1325563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Fumigation of cherries for export with methyl bromide</a:t>
            </a:r>
          </a:p>
        </p:txBody>
      </p:sp>
      <p:pic>
        <p:nvPicPr>
          <p:cNvPr id="9" name="Content Placeholder 8" descr="A person sitting on a stool working on a machine&#10;&#10;Description automatically generated">
            <a:extLst>
              <a:ext uri="{FF2B5EF4-FFF2-40B4-BE49-F238E27FC236}">
                <a16:creationId xmlns:a16="http://schemas.microsoft.com/office/drawing/2014/main" id="{13572399-5A3A-F512-7F6A-630D1E1DB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9" y="2122724"/>
            <a:ext cx="1749278" cy="2332371"/>
          </a:xfrm>
        </p:spPr>
      </p:pic>
      <p:pic>
        <p:nvPicPr>
          <p:cNvPr id="11" name="Picture 10" descr="A group of metal shelves in a room&#10;&#10;Description automatically generated">
            <a:extLst>
              <a:ext uri="{FF2B5EF4-FFF2-40B4-BE49-F238E27FC236}">
                <a16:creationId xmlns:a16="http://schemas.microsoft.com/office/drawing/2014/main" id="{39681751-7E87-545F-4CFD-9F872B443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783025" y="2109870"/>
            <a:ext cx="2655783" cy="1960936"/>
          </a:xfrm>
          <a:prstGeom prst="rect">
            <a:avLst/>
          </a:prstGeom>
        </p:spPr>
      </p:pic>
      <p:pic>
        <p:nvPicPr>
          <p:cNvPr id="13" name="Picture 12" descr="A white trailer with a black door&#10;&#10;Description automatically generated with medium confidence">
            <a:extLst>
              <a:ext uri="{FF2B5EF4-FFF2-40B4-BE49-F238E27FC236}">
                <a16:creationId xmlns:a16="http://schemas.microsoft.com/office/drawing/2014/main" id="{32512B1C-9AD0-0100-BD1E-EA31837A5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71" y="2539308"/>
            <a:ext cx="2510488" cy="1882866"/>
          </a:xfrm>
          <a:prstGeom prst="rect">
            <a:avLst/>
          </a:prstGeom>
        </p:spPr>
      </p:pic>
      <p:pic>
        <p:nvPicPr>
          <p:cNvPr id="15" name="Picture 14" descr="A green crates with red berries in them&#10;&#10;Description automatically generated">
            <a:extLst>
              <a:ext uri="{FF2B5EF4-FFF2-40B4-BE49-F238E27FC236}">
                <a16:creationId xmlns:a16="http://schemas.microsoft.com/office/drawing/2014/main" id="{854DF0C1-A553-01F9-57D0-8274A5434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23" y="1957814"/>
            <a:ext cx="1637295" cy="2460416"/>
          </a:xfrm>
          <a:prstGeom prst="rect">
            <a:avLst/>
          </a:prstGeom>
        </p:spPr>
      </p:pic>
      <p:pic>
        <p:nvPicPr>
          <p:cNvPr id="17" name="Picture 16" descr="A group of bins of cherries in a row&#10;&#10;Description automatically generated">
            <a:extLst>
              <a:ext uri="{FF2B5EF4-FFF2-40B4-BE49-F238E27FC236}">
                <a16:creationId xmlns:a16="http://schemas.microsoft.com/office/drawing/2014/main" id="{F6CBAB52-A869-C25B-E4EF-E7F0684B4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5323" y="2506388"/>
            <a:ext cx="1878378" cy="19487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50E9D2-F5E8-1F5D-0B31-630884E42AC6}"/>
              </a:ext>
            </a:extLst>
          </p:cNvPr>
          <p:cNvSpPr txBox="1"/>
          <p:nvPr/>
        </p:nvSpPr>
        <p:spPr>
          <a:xfrm>
            <a:off x="269926" y="4781780"/>
            <a:ext cx="1359342" cy="12003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Chamber certification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in the season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12F149-9D0F-9E9B-CD68-0A2EFFB616B6}"/>
              </a:ext>
            </a:extLst>
          </p:cNvPr>
          <p:cNvSpPr txBox="1"/>
          <p:nvPr/>
        </p:nvSpPr>
        <p:spPr>
          <a:xfrm>
            <a:off x="2947879" y="6096401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 process is certified by USDA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50D384-DFB6-5922-2C90-53FD3BFF0202}"/>
              </a:ext>
            </a:extLst>
          </p:cNvPr>
          <p:cNvSpPr txBox="1"/>
          <p:nvPr/>
        </p:nvSpPr>
        <p:spPr>
          <a:xfrm>
            <a:off x="2731722" y="4767633"/>
            <a:ext cx="979755" cy="369332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788EE7-A033-957A-28D8-80A23A73F28C}"/>
              </a:ext>
            </a:extLst>
          </p:cNvPr>
          <p:cNvSpPr txBox="1"/>
          <p:nvPr/>
        </p:nvSpPr>
        <p:spPr>
          <a:xfrm>
            <a:off x="5158035" y="4763583"/>
            <a:ext cx="966931" cy="369332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87827D-D7F0-8A70-8D1D-36CD02F1571C}"/>
              </a:ext>
            </a:extLst>
          </p:cNvPr>
          <p:cNvSpPr txBox="1"/>
          <p:nvPr/>
        </p:nvSpPr>
        <p:spPr>
          <a:xfrm>
            <a:off x="7378412" y="4675300"/>
            <a:ext cx="1465009" cy="923330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Bins placed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chamber/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039F2A-464B-3376-7726-4C79F5F92965}"/>
              </a:ext>
            </a:extLst>
          </p:cNvPr>
          <p:cNvSpPr txBox="1"/>
          <p:nvPr/>
        </p:nvSpPr>
        <p:spPr>
          <a:xfrm>
            <a:off x="9834691" y="4669785"/>
            <a:ext cx="2225406" cy="923330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Chamber sealed &amp;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 released (2hrs)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2AB71E3-C21B-6CFB-F066-19BAC66EBCD8}"/>
              </a:ext>
            </a:extLst>
          </p:cNvPr>
          <p:cNvSpPr/>
          <p:nvPr/>
        </p:nvSpPr>
        <p:spPr>
          <a:xfrm>
            <a:off x="4240498" y="4761787"/>
            <a:ext cx="667225" cy="37292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1251A55-917C-2BB0-1058-B897AEFF2AAA}"/>
              </a:ext>
            </a:extLst>
          </p:cNvPr>
          <p:cNvSpPr/>
          <p:nvPr/>
        </p:nvSpPr>
        <p:spPr>
          <a:xfrm>
            <a:off x="6462005" y="4761787"/>
            <a:ext cx="667225" cy="372923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D38C61D-FE62-CB4E-1B70-5F0299E32073}"/>
              </a:ext>
            </a:extLst>
          </p:cNvPr>
          <p:cNvSpPr/>
          <p:nvPr/>
        </p:nvSpPr>
        <p:spPr>
          <a:xfrm>
            <a:off x="8976066" y="4781780"/>
            <a:ext cx="667225" cy="37292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613B30-F1E5-C71F-96EF-BC30F8CE906A}"/>
              </a:ext>
            </a:extLst>
          </p:cNvPr>
          <p:cNvCxnSpPr/>
          <p:nvPr/>
        </p:nvCxnSpPr>
        <p:spPr>
          <a:xfrm>
            <a:off x="2184941" y="1957814"/>
            <a:ext cx="0" cy="3749951"/>
          </a:xfrm>
          <a:prstGeom prst="line">
            <a:avLst/>
          </a:prstGeom>
          <a:ln w="28575">
            <a:solidFill>
              <a:srgbClr val="0000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1BB5BFE-1BDC-0F2C-F5DD-D27E78E4E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817" y="965276"/>
            <a:ext cx="1651542" cy="15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9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8" ma:contentTypeDescription="Create a new document." ma:contentTypeScope="" ma:versionID="61e50d27a94aff6ed0da6958732925b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1b297bcc931609e2c0ac29f3ebfb515b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A17792-CD7D-4AE7-A2F7-86857C393E1D}">
  <ds:schemaRefs>
    <ds:schemaRef ds:uri="http://schemas.microsoft.com/office/2006/metadata/properties"/>
    <ds:schemaRef ds:uri="http://schemas.microsoft.com/office/infopath/2007/PartnerControls"/>
    <ds:schemaRef ds:uri="51d07005-8444-42b2-a841-576e386ff06a"/>
    <ds:schemaRef ds:uri="826fa057-fb92-41d3-a05d-69389c14cff1"/>
  </ds:schemaRefs>
</ds:datastoreItem>
</file>

<file path=customXml/itemProps2.xml><?xml version="1.0" encoding="utf-8"?>
<ds:datastoreItem xmlns:ds="http://schemas.openxmlformats.org/officeDocument/2006/customXml" ds:itemID="{D1355B29-AB3A-4397-ADE1-7DEDCE3ED3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E2DAAF-2673-41EF-B2F5-921ADA0DB6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07005-8444-42b2-a841-576e386ff06a"/>
    <ds:schemaRef ds:uri="826fa057-fb92-41d3-a05d-69389c14c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2200</TotalTime>
  <Words>1158</Words>
  <Application>Microsoft Office PowerPoint</Application>
  <PresentationFormat>Widescreen</PresentationFormat>
  <Paragraphs>134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Calibri Light</vt:lpstr>
      <vt:lpstr>Symbol</vt:lpstr>
      <vt:lpstr>Wingdings</vt:lpstr>
      <vt:lpstr>Office Theme</vt:lpstr>
      <vt:lpstr>Custom Design</vt:lpstr>
      <vt:lpstr>1_Office Theme</vt:lpstr>
      <vt:lpstr>Pacific Northwest Tree Fruit Grower Perspectives on Methyl Bromide</vt:lpstr>
      <vt:lpstr>PowerPoint Presentation</vt:lpstr>
      <vt:lpstr>Methyl bromide</vt:lpstr>
      <vt:lpstr>The phaseout of methyl bromide</vt:lpstr>
      <vt:lpstr>Methyl bromide critical uses</vt:lpstr>
      <vt:lpstr>Methyl bromide for quarantine and preshipment</vt:lpstr>
      <vt:lpstr>Methyl bromide importance to PNW tree fruit industry</vt:lpstr>
      <vt:lpstr>Methyl bromide importance to PNW tree fruit industry (cont.)</vt:lpstr>
      <vt:lpstr>Fumigation of cherries for export with methyl bromide</vt:lpstr>
      <vt:lpstr>Fumigation of cherries for export with methyl bromide (cont.)</vt:lpstr>
      <vt:lpstr>Evaluating alternatives to methyl bromide</vt:lpstr>
      <vt:lpstr>Phosphine</vt:lpstr>
      <vt:lpstr>Irradiation – not viable</vt:lpstr>
      <vt:lpstr>Heat/cold treatments</vt:lpstr>
      <vt:lpstr>Systems approaches</vt:lpstr>
      <vt:lpstr>Data gaps for methyl bromide alternatives</vt:lpstr>
      <vt:lpstr>Impacts of loosing methyl bromide for the PNW tree fruit industry</vt:lpstr>
      <vt:lpstr>Methyl Bromide Need</vt:lpstr>
      <vt:lpstr>Caution Required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my job!</dc:title>
  <dc:creator>Virna Stillwaugh</dc:creator>
  <cp:lastModifiedBy>Alonso Suazo</cp:lastModifiedBy>
  <cp:revision>41</cp:revision>
  <cp:lastPrinted>2024-10-11T16:25:15Z</cp:lastPrinted>
  <dcterms:created xsi:type="dcterms:W3CDTF">2024-05-29T21:14:55Z</dcterms:created>
  <dcterms:modified xsi:type="dcterms:W3CDTF">2024-10-24T09:20:18Z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0x01010080DFBDAA08241146B46D0B1640CC890F</vt:lpwstr>
  </property>
  <property fmtid="{D5CDD505-2E9C-101B-9397-08002B2CF9AE}" pid="3" name="MediaServiceImageTags">
    <vt:lpwstr/>
  </property>
</Properties>
</file>