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72" r:id="rId10"/>
    <p:sldId id="263" r:id="rId11"/>
    <p:sldId id="264" r:id="rId12"/>
    <p:sldId id="265" r:id="rId13"/>
    <p:sldId id="268" r:id="rId14"/>
    <p:sldId id="266" r:id="rId15"/>
    <p:sldId id="267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94"/>
  </p:normalViewPr>
  <p:slideViewPr>
    <p:cSldViewPr snapToGrid="0">
      <p:cViewPr varScale="1">
        <p:scale>
          <a:sx n="121" d="100"/>
          <a:sy n="121" d="100"/>
        </p:scale>
        <p:origin x="3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61755-C1BA-4DFC-E03C-A33D818DE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9AE08A-24C5-2CAA-FFC4-7EDB5E595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F1057-66EB-E169-B18B-C6BCE0A18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2920C-1834-7406-C931-E4A657C3B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C7A81-66D0-5C65-35B8-27B27E51E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6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78913-CF3F-1477-CBCF-B1AC6D997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D28400-EBB1-3489-66D9-C8C9AF94FA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EE495-3470-51EC-4479-554F81B2E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EE0AE-BB10-2AF0-5135-F4DF11492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05C58-61B2-94BA-F74C-95202B638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60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890EF6-C144-5086-133C-CF9A2D1714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3921F2-6A5D-4EC8-9EE5-4542439AF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EEBA7-45F2-8E83-1307-2A238CD65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D9579-E934-024E-A31A-CAAB6A623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026A1-AC35-ED4A-41CC-4FB0B0AA7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2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E0B67-EB8B-58A0-E8B7-18D35267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66D9C-F3B5-BCEA-5EBE-ED4D34C1B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ED73D-9045-53B9-F8F9-4E9D95AAE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11744-DD4C-E4C0-0542-799C518CA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00860-6EA0-0157-9EF2-0EDFD6AA5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81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96649-9BDC-687F-BB91-4B54F65C7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413F90-E7E4-7D75-D62D-221DF6025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63C25-5785-797F-0A8E-33D2F61D4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40316-C381-BE61-45E5-E04C51EC6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128E1-D56D-BFEE-3340-FBAF92FD0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85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1FE7A-1E73-0120-2E51-D3F426B78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F206D-7B60-FE77-E58D-C418E073C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DE1BB-DAB9-2536-D54F-C3FC21E6D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2F97C-B22D-5917-7AFB-E100F4529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12/4/23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75185-6939-532E-6F6C-5BE1BB317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F4A61-49E1-5326-4D18-20463F400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325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E2123-299C-23AE-DE23-1DD100DA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1F850-6D91-602F-2F93-FBD638A2E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60B55F-8A74-547E-A249-E4BC98B2D9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6F90E4-8F74-5FD7-628D-10347CE61B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1D7BCA-1DE1-4AF0-A633-D2B376BDD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E93A9A-0C73-8C69-D94B-66E524B2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12/4/23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81F1A4-4844-B245-28D6-676EEE8FE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D05124-0D2F-EB9B-51F2-DF1C4211D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715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E8397-59F9-8AF4-7543-0C42727E2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9CAAF4-DB6B-2D53-C700-90FE10276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12/4/23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BC74F7-9C08-FAB5-5087-22587972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3DEC13-D8D0-0654-D811-F542147D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13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42D512-EA80-208D-F264-404FD8061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12/4/23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F3412A-2A20-9C41-BD60-2F40A2436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B6A1C-A728-7C65-C3CB-11242277C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02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7C933-3872-5BEC-7F01-FE8266973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61EF6-E8EC-E8FC-8DB4-D93268E60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7A61E6-4D50-C78F-C77F-4BE355E2C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D69DCF-9199-F52D-41B9-155456F49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12/4/23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D7683-56EE-4D7A-A8C9-E8C7A2BF0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F92D15-B565-7C5A-B69D-6F8A8A7DB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5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4715D-713C-8BDF-77BA-EB6965EE8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F1CCC7-F244-87FF-AE3D-9E9C0A9302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6B66B-9721-1F0D-4F31-282DDD22E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69C01F-D7C9-A5E3-19B6-BC7DA8941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7325-D8C5-D14F-90B0-5C71B3B23962}" type="datetimeFigureOut">
              <a:rPr lang="en-US" smtClean="0"/>
              <a:t>12/4/23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62826-8825-3D2E-D379-723F9C7CD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338A1-7647-9A8B-A13F-F813918CE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55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E09338-8804-4D55-6EA8-4A1AC5EFF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F90742-9F7D-7C04-7817-3E66E5F65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3A734-AFD9-3A63-0FB3-38A3EC5BEB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B7325-D8C5-D14F-90B0-5C71B3B23962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59FA8-4B98-76DA-3B89-E2335D1868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96325-0A64-9238-E1EA-E8409C8424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DB824-E975-5B45-B8A0-D4605FAC0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892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07D65-151A-7019-EA0D-D54516475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8541" y="1229940"/>
            <a:ext cx="9144000" cy="23876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Canadian Industry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7E9845-4D75-2772-2F5D-62E13F2A4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8541" y="3709615"/>
            <a:ext cx="9144000" cy="1655762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Andrew Morse</a:t>
            </a:r>
          </a:p>
          <a:p>
            <a:pPr algn="l"/>
            <a:r>
              <a:rPr lang="en-US" dirty="0">
                <a:solidFill>
                  <a:schemeClr val="bg1"/>
                </a:solidFill>
              </a:rPr>
              <a:t>December 5, 2023</a:t>
            </a:r>
          </a:p>
        </p:txBody>
      </p:sp>
    </p:spTree>
    <p:extLst>
      <p:ext uri="{BB962C8B-B14F-4D97-AF65-F5344CB8AC3E}">
        <p14:creationId xmlns:p14="http://schemas.microsoft.com/office/powerpoint/2010/main" val="3506109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32AC5-052A-9342-0F95-3B784AD2D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Seed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77AB3-8B50-B68F-7F7E-97E95C2AC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 Plains Wheat Mosaic Virus (</a:t>
            </a:r>
            <a:r>
              <a:rPr lang="en-US" dirty="0" err="1"/>
              <a:t>HPWMoV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Detected on Canadian wheat </a:t>
            </a:r>
          </a:p>
          <a:p>
            <a:pPr lvl="1"/>
            <a:r>
              <a:rPr lang="en-US" dirty="0"/>
              <a:t>Working with CFIA on monitoring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615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4B1A3-1295-9081-4E46-3C935EB5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Biological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CE309-258B-ACDD-E3E0-BA1244AE6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Cornerstone of production for many sectors in Canada</a:t>
            </a:r>
          </a:p>
          <a:p>
            <a:r>
              <a:rPr lang="en-US" dirty="0"/>
              <a:t>Significant interest in expansion of use and identification of new potential biological control agents </a:t>
            </a:r>
          </a:p>
          <a:p>
            <a:r>
              <a:rPr lang="en-US" dirty="0"/>
              <a:t>Divergence of registration processes between trading partners creates some barriers to adoption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18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E55A8-954C-10B5-7661-DE5AFF7A4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Peripheral issues with Phytosanitary Consequences: </a:t>
            </a:r>
            <a:r>
              <a:rPr lang="en-US" dirty="0" err="1">
                <a:solidFill>
                  <a:schemeClr val="bg1"/>
                </a:solidFill>
              </a:rPr>
              <a:t>Labour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C3803-B87A-2F7D-05B1-C960E7CC83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Challenge: Finding sufficient </a:t>
            </a:r>
            <a:r>
              <a:rPr lang="en-US" dirty="0" err="1"/>
              <a:t>labour</a:t>
            </a:r>
            <a:r>
              <a:rPr lang="en-US" dirty="0"/>
              <a:t> remains a significant barrier for most sectors</a:t>
            </a:r>
          </a:p>
          <a:p>
            <a:r>
              <a:rPr lang="en-US" dirty="0"/>
              <a:t>Outcome: Rapid adoption of new technologies to ”fill the gap”</a:t>
            </a:r>
          </a:p>
          <a:p>
            <a:pPr lvl="1"/>
            <a:r>
              <a:rPr lang="en-US" dirty="0"/>
              <a:t>Scouting for pests using cameras and artificial intelligence</a:t>
            </a:r>
          </a:p>
          <a:p>
            <a:pPr lvl="1"/>
            <a:r>
              <a:rPr lang="en-US" dirty="0"/>
              <a:t>More effective and faster robots</a:t>
            </a:r>
          </a:p>
          <a:p>
            <a:pPr lvl="2"/>
            <a:r>
              <a:rPr lang="en-US" dirty="0"/>
              <a:t>Planting, harvesting, potting, seeding, packaging, labeling, traceability </a:t>
            </a:r>
          </a:p>
          <a:p>
            <a:pPr lvl="1"/>
            <a:r>
              <a:rPr lang="en-US" dirty="0"/>
              <a:t>Creates new opportunities and risks</a:t>
            </a:r>
          </a:p>
          <a:p>
            <a:pPr lvl="2"/>
            <a:r>
              <a:rPr lang="en-US" dirty="0"/>
              <a:t>Positive – Productivity, quality, and plant health can increase with automation</a:t>
            </a:r>
          </a:p>
          <a:p>
            <a:pPr lvl="2"/>
            <a:r>
              <a:rPr lang="en-US" dirty="0"/>
              <a:t>Negative – Robot contact points with plants can spread disease if not properly sanitized</a:t>
            </a:r>
          </a:p>
          <a:p>
            <a:pPr lvl="2"/>
            <a:r>
              <a:rPr lang="en-US" dirty="0"/>
              <a:t>Negative – Increased cybersecurity risk, reliance on connected devices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523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38E73-804F-0D57-F387-4E4C2763B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Peripheral issues with Phytosanitary Consequences: Crop Protection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1E0EC-ED1D-D0C0-3C28-0948CDA61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Challenge: Changing registrations for pesticides and plant growth regulators</a:t>
            </a:r>
          </a:p>
          <a:p>
            <a:pPr lvl="1"/>
            <a:r>
              <a:rPr lang="en-US" dirty="0"/>
              <a:t>Loss of several chemistries impacts ability to control some pests</a:t>
            </a:r>
          </a:p>
          <a:p>
            <a:pPr lvl="1"/>
            <a:r>
              <a:rPr lang="en-US" dirty="0"/>
              <a:t>Increasing industry effort to identify replacement chemistries before current products lost</a:t>
            </a:r>
          </a:p>
          <a:p>
            <a:r>
              <a:rPr lang="en-US" dirty="0"/>
              <a:t>Outcome: Increasing reliance on Biological Control</a:t>
            </a:r>
          </a:p>
          <a:p>
            <a:pPr lvl="1"/>
            <a:r>
              <a:rPr lang="en-US" dirty="0"/>
              <a:t>Not without challenges</a:t>
            </a:r>
          </a:p>
          <a:p>
            <a:pPr lvl="1"/>
            <a:r>
              <a:rPr lang="en-US" dirty="0"/>
              <a:t>Different registration challenges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268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B2748-3830-006B-F754-926E8DAF8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Peripheral issues with Phytosanitary Consequences: Costs of Production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8C0D7-9037-2D5A-BAB2-19F551091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Challenge: inflation, lending rates, increasing cost of production inputs, </a:t>
            </a:r>
          </a:p>
          <a:p>
            <a:pPr lvl="1"/>
            <a:r>
              <a:rPr lang="en-US" dirty="0"/>
              <a:t>Placing additional financial strain on businesses</a:t>
            </a:r>
          </a:p>
          <a:p>
            <a:r>
              <a:rPr lang="en-US" dirty="0"/>
              <a:t>Outcome: Businesses are more careful about what they will or will not invest in</a:t>
            </a:r>
          </a:p>
          <a:p>
            <a:pPr lvl="1"/>
            <a:r>
              <a:rPr lang="en-US" dirty="0"/>
              <a:t>Reduced business predictability and increased risk</a:t>
            </a:r>
          </a:p>
          <a:p>
            <a:pPr lvl="1"/>
            <a:r>
              <a:rPr lang="en-US" dirty="0"/>
              <a:t>Reduced capacity to adopt new technologies or techniques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458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84C9C-68B9-241B-E70C-E444C339A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Peripheral issues with Phytosanitary Consequences: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3BE83-BC0E-E330-F76F-7D4D4B010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Challenge: energy prices in some regions present a significant cost burden</a:t>
            </a:r>
          </a:p>
          <a:p>
            <a:pPr lvl="1"/>
            <a:r>
              <a:rPr lang="en-US" dirty="0"/>
              <a:t>Energy remains a significant cost of operation for some sectors </a:t>
            </a:r>
          </a:p>
          <a:p>
            <a:r>
              <a:rPr lang="en-US" dirty="0"/>
              <a:t>Outcome: farms seeking opportunities to reduce energy consumption</a:t>
            </a:r>
          </a:p>
          <a:p>
            <a:pPr lvl="1"/>
            <a:r>
              <a:rPr lang="en-US" dirty="0"/>
              <a:t>Installation of dehumidification tools in Greenhouse improving energy and reducing disease pressure</a:t>
            </a:r>
          </a:p>
        </p:txBody>
      </p:sp>
    </p:spTree>
    <p:extLst>
      <p:ext uri="{BB962C8B-B14F-4D97-AF65-F5344CB8AC3E}">
        <p14:creationId xmlns:p14="http://schemas.microsoft.com/office/powerpoint/2010/main" val="3624363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C7E65-3665-1769-5729-454D74911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Concluding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5F1EF-15C3-363F-6DF2-C13524A75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Industry very active in working on numerous phytosanitary issues</a:t>
            </a:r>
          </a:p>
          <a:p>
            <a:r>
              <a:rPr lang="en-US" dirty="0"/>
              <a:t>Responses to non-phytosanitary issues can have implications for businesses which impact phytosanitary work</a:t>
            </a:r>
          </a:p>
          <a:p>
            <a:r>
              <a:rPr lang="en-US" dirty="0"/>
              <a:t>Understanding these issues can help with harmonization and improve pest 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310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4FC3F-8D25-BEF5-75A4-F81172A3D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1F413-7B5C-456E-DB4C-57649BD8F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90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76ED5-BCDE-2FAD-D523-4B43E92CB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Some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10669-94EF-EC7F-12EC-B052F4F13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Significant plant trade between all three countries</a:t>
            </a:r>
          </a:p>
          <a:p>
            <a:r>
              <a:rPr lang="en-US" dirty="0"/>
              <a:t>Engagement of Industry with NAPPO presents a great opportunity for collaboration</a:t>
            </a:r>
          </a:p>
          <a:p>
            <a:r>
              <a:rPr lang="en-US" dirty="0"/>
              <a:t>The role of industry associations</a:t>
            </a:r>
          </a:p>
          <a:p>
            <a:r>
              <a:rPr lang="en-US" dirty="0"/>
              <a:t>Today’s update</a:t>
            </a:r>
          </a:p>
          <a:p>
            <a:pPr lvl="1"/>
            <a:r>
              <a:rPr lang="en-US" dirty="0"/>
              <a:t>Key phytosanitary issues</a:t>
            </a:r>
          </a:p>
          <a:p>
            <a:pPr lvl="1"/>
            <a:r>
              <a:rPr lang="en-US" dirty="0"/>
              <a:t>Peripheral issues with a phytosanitary consequence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678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5574A-7708-BD59-C7B1-EE01515A6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Floriculture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D3A6B-542F-3CA9-D533-1A0732D5A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Challenges with trade of Geraniums</a:t>
            </a:r>
          </a:p>
          <a:p>
            <a:pPr lvl="1"/>
            <a:r>
              <a:rPr lang="en-US" dirty="0"/>
              <a:t>Mexico, United States, and Canada are highly interconnected on this crop</a:t>
            </a:r>
          </a:p>
          <a:p>
            <a:pPr lvl="1"/>
            <a:r>
              <a:rPr lang="en-US" dirty="0"/>
              <a:t>Mexico propagation, Canada finishing, United States final sale</a:t>
            </a:r>
          </a:p>
          <a:p>
            <a:pPr lvl="1"/>
            <a:r>
              <a:rPr lang="en-US" dirty="0"/>
              <a:t>Disruption of information led to safe products excluding important phytosanitary declarations </a:t>
            </a:r>
          </a:p>
          <a:p>
            <a:pPr lvl="1"/>
            <a:r>
              <a:rPr lang="en-US" dirty="0"/>
              <a:t>Trade disruption resulted</a:t>
            </a:r>
          </a:p>
          <a:p>
            <a:pPr lvl="1"/>
            <a:r>
              <a:rPr lang="en-US" dirty="0"/>
              <a:t>Coordination by all three trading partners clarified the issue, enabling trade to resume</a:t>
            </a:r>
          </a:p>
          <a:p>
            <a:pPr lvl="1"/>
            <a:r>
              <a:rPr lang="en-US" dirty="0"/>
              <a:t>Extremely grateful for the collaborations empowered by NAPPO!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481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D26E4-13BA-D3A8-C7F3-29CF26FD2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Floriculture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CA730-42BF-CAFA-5C62-8BA63AB46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Understanding and consistently meeting US import requirements: ACIR</a:t>
            </a:r>
          </a:p>
          <a:p>
            <a:pPr lvl="1"/>
            <a:r>
              <a:rPr lang="en-US" dirty="0"/>
              <a:t>Transition of information from the Plants for Planting Manual to the Agricultural Commodity Import Requirements (ACIR) database, and growing pains</a:t>
            </a:r>
          </a:p>
          <a:p>
            <a:pPr lvl="1"/>
            <a:r>
              <a:rPr lang="en-US" dirty="0"/>
              <a:t>Some references missed key notes on trade programs</a:t>
            </a:r>
          </a:p>
          <a:p>
            <a:pPr lvl="1"/>
            <a:r>
              <a:rPr lang="en-US" dirty="0"/>
              <a:t>Resulted in halt of shipments, clarification of database</a:t>
            </a:r>
          </a:p>
          <a:p>
            <a:pPr lvl="1"/>
            <a:r>
              <a:rPr lang="en-US" dirty="0"/>
              <a:t>After collaboration, shipments resume</a:t>
            </a:r>
          </a:p>
        </p:txBody>
      </p:sp>
    </p:spTree>
    <p:extLst>
      <p:ext uri="{BB962C8B-B14F-4D97-AF65-F5344CB8AC3E}">
        <p14:creationId xmlns:p14="http://schemas.microsoft.com/office/powerpoint/2010/main" val="563833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59665-3536-00B1-6172-226F0078F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Floriculture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3576B-1298-6BB7-8A23-B4CA3656A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Preparing for potential new threats: </a:t>
            </a:r>
            <a:r>
              <a:rPr lang="en-US" i="1" dirty="0"/>
              <a:t>Thrips </a:t>
            </a:r>
            <a:r>
              <a:rPr lang="en-CA" i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parvispinus</a:t>
            </a:r>
            <a:endParaRPr lang="en-US" i="1" dirty="0"/>
          </a:p>
          <a:p>
            <a:pPr lvl="1"/>
            <a:r>
              <a:rPr lang="en-US" dirty="0"/>
              <a:t>Industry aware of potential new threat </a:t>
            </a:r>
          </a:p>
          <a:p>
            <a:pPr lvl="1"/>
            <a:r>
              <a:rPr lang="en-US" dirty="0"/>
              <a:t>Detected in various locations across North America</a:t>
            </a:r>
          </a:p>
          <a:p>
            <a:pPr lvl="1"/>
            <a:r>
              <a:rPr lang="en-US" dirty="0"/>
              <a:t>Engaging with stakeholders in Canada and the US to discuss control strategies</a:t>
            </a:r>
          </a:p>
          <a:p>
            <a:pPr lvl="1"/>
            <a:r>
              <a:rPr lang="en-US" dirty="0"/>
              <a:t>Seeking registration of new tools to protect from the pest threat</a:t>
            </a:r>
          </a:p>
          <a:p>
            <a:pPr lvl="1"/>
            <a:r>
              <a:rPr lang="en-US" dirty="0"/>
              <a:t>Performing industry education on control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709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FCEF4-FB91-5182-B82C-1EAE55411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Nursery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09C87-0F79-C8BD-CFE4-604F30485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Preparing for Spotted Lanternfly </a:t>
            </a:r>
          </a:p>
          <a:p>
            <a:pPr lvl="1"/>
            <a:r>
              <a:rPr lang="en-US" dirty="0"/>
              <a:t>Canadian industry eagerly seeking more information</a:t>
            </a:r>
          </a:p>
          <a:p>
            <a:pPr lvl="1"/>
            <a:r>
              <a:rPr lang="en-US" dirty="0"/>
              <a:t>Waiting on further guidance on regulation of the pest domestically</a:t>
            </a:r>
          </a:p>
          <a:p>
            <a:pPr lvl="1"/>
            <a:r>
              <a:rPr lang="en-US" dirty="0"/>
              <a:t>Many farms are concerned about how a detection would be managed </a:t>
            </a:r>
          </a:p>
          <a:p>
            <a:pPr lvl="1"/>
            <a:r>
              <a:rPr lang="en-US" dirty="0"/>
              <a:t>Canadian farms looking forward to further collaboration with other NAPPO industry partners in the US and Mexico on the pest</a:t>
            </a:r>
          </a:p>
        </p:txBody>
      </p:sp>
    </p:spTree>
    <p:extLst>
      <p:ext uri="{BB962C8B-B14F-4D97-AF65-F5344CB8AC3E}">
        <p14:creationId xmlns:p14="http://schemas.microsoft.com/office/powerpoint/2010/main" val="2842705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34261-342C-170A-9FEE-74FA341BB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Nursery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6A65C-5B82-EC72-3980-D3BF23833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Managing Box tree moth </a:t>
            </a:r>
          </a:p>
          <a:p>
            <a:pPr lvl="1"/>
            <a:r>
              <a:rPr lang="en-US" dirty="0"/>
              <a:t>Industry working to coordinate on management across Canada</a:t>
            </a:r>
          </a:p>
          <a:p>
            <a:pPr lvl="1"/>
            <a:r>
              <a:rPr lang="en-US" dirty="0"/>
              <a:t>Only present in Ontario</a:t>
            </a:r>
          </a:p>
          <a:p>
            <a:pPr lvl="2"/>
            <a:r>
              <a:rPr lang="en-US" dirty="0"/>
              <a:t>Little to no interprovincial trade</a:t>
            </a:r>
          </a:p>
          <a:p>
            <a:pPr lvl="1"/>
            <a:r>
              <a:rPr lang="en-US" dirty="0"/>
              <a:t>Eagerly anticipating opportunities to resume export in a controlled manner outside of affected areas</a:t>
            </a:r>
          </a:p>
          <a:p>
            <a:pPr lvl="1"/>
            <a:r>
              <a:rPr lang="en-US" dirty="0"/>
              <a:t>Trade most common in spring</a:t>
            </a:r>
          </a:p>
          <a:p>
            <a:pPr lvl="1"/>
            <a:r>
              <a:rPr lang="en-US" dirty="0"/>
              <a:t>Canadian industry working with US partners and CFIA on identifying a plan</a:t>
            </a:r>
          </a:p>
          <a:p>
            <a:pPr lvl="1"/>
            <a:r>
              <a:rPr lang="en-US" dirty="0"/>
              <a:t>Very grateful for collaboration to address the pest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974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72CC0-6F9D-EBC6-ECEE-FC139C996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Horticulture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BB075-C7EC-0330-60E2-8B3411DD5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Tomato Brown Rugose Fruit Virus (</a:t>
            </a:r>
            <a:r>
              <a:rPr lang="en-US" dirty="0" err="1"/>
              <a:t>ToBRFV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Industry still seeking more streamlined pathway to safe trade</a:t>
            </a:r>
          </a:p>
          <a:p>
            <a:pPr lvl="1"/>
            <a:r>
              <a:rPr lang="en-US" dirty="0"/>
              <a:t>Delays in trade of </a:t>
            </a:r>
          </a:p>
          <a:p>
            <a:pPr lvl="2"/>
            <a:r>
              <a:rPr lang="en-US" dirty="0"/>
              <a:t>Fruit</a:t>
            </a:r>
          </a:p>
          <a:p>
            <a:pPr lvl="2"/>
            <a:r>
              <a:rPr lang="en-US" dirty="0"/>
              <a:t>Plants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740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593ED-737A-5C50-DF0A-BBB9E919F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Phytosanitary Issues of Interest: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Horticulture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70BA2-0493-8A1E-6063-56D999BE2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Preparing for </a:t>
            </a:r>
            <a:r>
              <a:rPr lang="en-US" i="1" dirty="0" err="1"/>
              <a:t>Tuta</a:t>
            </a:r>
            <a:r>
              <a:rPr lang="en-US" i="1" dirty="0"/>
              <a:t> </a:t>
            </a:r>
            <a:r>
              <a:rPr lang="en-US" i="1" dirty="0" err="1"/>
              <a:t>absoluta</a:t>
            </a:r>
            <a:endParaRPr lang="en-US" i="1" dirty="0"/>
          </a:p>
          <a:p>
            <a:pPr lvl="1"/>
            <a:r>
              <a:rPr lang="en-US" dirty="0"/>
              <a:t>Tomato remains a critically important crop for Canada, and a host of this pest</a:t>
            </a:r>
          </a:p>
          <a:p>
            <a:pPr lvl="1"/>
            <a:r>
              <a:rPr lang="en-US" dirty="0"/>
              <a:t>Optimism attached to NAPPPO project</a:t>
            </a:r>
          </a:p>
          <a:p>
            <a:pPr lvl="1"/>
            <a:r>
              <a:rPr lang="en-US" dirty="0"/>
              <a:t>Engaging industry early in the planning process</a:t>
            </a:r>
          </a:p>
          <a:p>
            <a:pPr lvl="1"/>
            <a:r>
              <a:rPr lang="en-US" dirty="0"/>
              <a:t>Seeking strategies to harmonize control and regulatory approaches</a:t>
            </a:r>
          </a:p>
        </p:txBody>
      </p:sp>
    </p:spTree>
    <p:extLst>
      <p:ext uri="{BB962C8B-B14F-4D97-AF65-F5344CB8AC3E}">
        <p14:creationId xmlns:p14="http://schemas.microsoft.com/office/powerpoint/2010/main" val="1738367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726E4A-3C84-4448-B768-51EB80E3405B}"/>
</file>

<file path=customXml/itemProps2.xml><?xml version="1.0" encoding="utf-8"?>
<ds:datastoreItem xmlns:ds="http://schemas.openxmlformats.org/officeDocument/2006/customXml" ds:itemID="{5A26A1F0-24BD-4361-965D-30A3CA341B2F}"/>
</file>

<file path=docProps/app.xml><?xml version="1.0" encoding="utf-8"?>
<Properties xmlns="http://schemas.openxmlformats.org/officeDocument/2006/extended-properties" xmlns:vt="http://schemas.openxmlformats.org/officeDocument/2006/docPropsVTypes">
  <TotalTime>13571</TotalTime>
  <Words>795</Words>
  <Application>Microsoft Macintosh PowerPoint</Application>
  <PresentationFormat>Widescreen</PresentationFormat>
  <Paragraphs>102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Canadian Industry Report</vt:lpstr>
      <vt:lpstr>Some Background</vt:lpstr>
      <vt:lpstr>Phytosanitary Issues of Interest:  Floriculture</vt:lpstr>
      <vt:lpstr>Phytosanitary Issues of Interest:  Floriculture</vt:lpstr>
      <vt:lpstr>Phytosanitary Issues of Interest:  Floriculture</vt:lpstr>
      <vt:lpstr>Phytosanitary Issues of Interest: Nursery</vt:lpstr>
      <vt:lpstr>Phytosanitary Issues of Interest: Nursery</vt:lpstr>
      <vt:lpstr>Phytosanitary Issues of Interest:  Horticulture</vt:lpstr>
      <vt:lpstr>Phytosanitary Issues of Interest:  Horticulture</vt:lpstr>
      <vt:lpstr>Phytosanitary Issues of Interest: Seed</vt:lpstr>
      <vt:lpstr>Phytosanitary Issues of Interest:  Biological Control</vt:lpstr>
      <vt:lpstr>Peripheral issues with Phytosanitary Consequences: Labour</vt:lpstr>
      <vt:lpstr>Peripheral issues with Phytosanitary Consequences: Crop Protection Products</vt:lpstr>
      <vt:lpstr>Peripheral issues with Phytosanitary Consequences: Costs of Production </vt:lpstr>
      <vt:lpstr>Peripheral issues with Phytosanitary Consequences: Energy</vt:lpstr>
      <vt:lpstr>Concluding thoughts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Canadian Industry Report</dc:title>
  <dc:creator>Andrew Morse</dc:creator>
  <cp:lastModifiedBy>Andrew Morse</cp:lastModifiedBy>
  <cp:revision>14</cp:revision>
  <dcterms:created xsi:type="dcterms:W3CDTF">2023-11-24T21:10:17Z</dcterms:created>
  <dcterms:modified xsi:type="dcterms:W3CDTF">2023-12-04T16:31:44Z</dcterms:modified>
</cp:coreProperties>
</file>