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8.jpg" ContentType="image/jpeg"/>
  <Override PartName="/ppt/media/image43.jpg" ContentType="image/jpeg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1.xml" ContentType="application/vnd.openxmlformats-officedocument.drawingml.diagramLayout+xml"/>
  <Override PartName="/ppt/diagrams/drawing3.xml" ContentType="application/vnd.ms-office.drawingml.diagramDrawing+xml"/>
  <Override PartName="/ppt/media/image59.jpg" ContentType="image/jpeg"/>
  <Override PartName="/ppt/media/image60.jpg" ContentType="image/jpeg"/>
  <Override PartName="/ppt/media/image61.jpg" ContentType="image/jpeg"/>
  <Override PartName="/ppt/media/image62.jpg" ContentType="image/jpeg"/>
  <Override PartName="/ppt/media/image63.jpg" ContentType="image/jpeg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  <p:sldMasterId id="2147483825" r:id="rId2"/>
    <p:sldMasterId id="2147483862" r:id="rId3"/>
    <p:sldMasterId id="2147483923" r:id="rId4"/>
  </p:sldMasterIdLst>
  <p:notesMasterIdLst>
    <p:notesMasterId r:id="rId19"/>
  </p:notesMasterIdLst>
  <p:sldIdLst>
    <p:sldId id="3381" r:id="rId5"/>
    <p:sldId id="3904" r:id="rId6"/>
    <p:sldId id="270" r:id="rId7"/>
    <p:sldId id="2145707496" r:id="rId8"/>
    <p:sldId id="3584" r:id="rId9"/>
    <p:sldId id="3750" r:id="rId10"/>
    <p:sldId id="2145707468" r:id="rId11"/>
    <p:sldId id="2145707494" r:id="rId12"/>
    <p:sldId id="2145707457" r:id="rId13"/>
    <p:sldId id="2145707497" r:id="rId14"/>
    <p:sldId id="2145707499" r:id="rId15"/>
    <p:sldId id="2145707498" r:id="rId16"/>
    <p:sldId id="2145707500" r:id="rId17"/>
    <p:sldId id="3063" r:id="rId18"/>
  </p:sldIdLst>
  <p:sldSz cx="12192000" cy="685800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027"/>
    <a:srgbClr val="2E2E2E"/>
    <a:srgbClr val="0F5890"/>
    <a:srgbClr val="3B8F42"/>
    <a:srgbClr val="046A70"/>
    <a:srgbClr val="568C10"/>
    <a:srgbClr val="FBC22A"/>
    <a:srgbClr val="09963B"/>
    <a:srgbClr val="28436C"/>
    <a:srgbClr val="1BD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60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r>
              <a:rPr lang="es-MX" dirty="0"/>
              <a:t>Exportaciones del Subsector Hortofrutícola México-EUA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2009333953692389"/>
          <c:y val="0.21483365770206991"/>
          <c:w val="0.85912056515563018"/>
          <c:h val="0.62732726375200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Exportación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Hoja1!$A$2:$A$30</c:f>
              <c:numCache>
                <c:formatCode>General</c:formatCode>
                <c:ptCount val="2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</c:numCache>
            </c:numRef>
          </c:cat>
          <c:val>
            <c:numRef>
              <c:f>Hoja1!$B$2:$B$30</c:f>
              <c:numCache>
                <c:formatCode>General</c:formatCode>
                <c:ptCount val="29"/>
                <c:pt idx="0">
                  <c:v>1441554</c:v>
                </c:pt>
                <c:pt idx="1">
                  <c:v>1748442</c:v>
                </c:pt>
                <c:pt idx="2">
                  <c:v>1931599</c:v>
                </c:pt>
                <c:pt idx="3">
                  <c:v>1927043</c:v>
                </c:pt>
                <c:pt idx="4">
                  <c:v>2377817</c:v>
                </c:pt>
                <c:pt idx="5">
                  <c:v>2394624</c:v>
                </c:pt>
                <c:pt idx="6">
                  <c:v>2311495</c:v>
                </c:pt>
                <c:pt idx="7">
                  <c:v>2525379</c:v>
                </c:pt>
                <c:pt idx="8">
                  <c:v>2570183</c:v>
                </c:pt>
                <c:pt idx="9">
                  <c:v>3026069</c:v>
                </c:pt>
                <c:pt idx="10">
                  <c:v>3501787</c:v>
                </c:pt>
                <c:pt idx="11">
                  <c:v>3977647</c:v>
                </c:pt>
                <c:pt idx="12">
                  <c:v>4196822</c:v>
                </c:pt>
                <c:pt idx="13">
                  <c:v>4966897</c:v>
                </c:pt>
                <c:pt idx="14">
                  <c:v>5264545</c:v>
                </c:pt>
                <c:pt idx="15">
                  <c:v>5439459</c:v>
                </c:pt>
                <c:pt idx="16">
                  <c:v>6672237</c:v>
                </c:pt>
                <c:pt idx="17">
                  <c:v>7370944</c:v>
                </c:pt>
                <c:pt idx="18">
                  <c:v>7780332</c:v>
                </c:pt>
                <c:pt idx="19">
                  <c:v>8716112</c:v>
                </c:pt>
                <c:pt idx="20">
                  <c:v>9612984</c:v>
                </c:pt>
                <c:pt idx="21">
                  <c:v>10471398</c:v>
                </c:pt>
                <c:pt idx="22">
                  <c:v>12045108</c:v>
                </c:pt>
                <c:pt idx="23" formatCode="#,##0">
                  <c:v>12920459</c:v>
                </c:pt>
                <c:pt idx="24" formatCode="#,##0">
                  <c:v>13445987</c:v>
                </c:pt>
                <c:pt idx="25" formatCode="#,##0">
                  <c:v>15012509</c:v>
                </c:pt>
                <c:pt idx="26" formatCode="#,##0">
                  <c:v>15713804</c:v>
                </c:pt>
                <c:pt idx="27" formatCode="#,##0">
                  <c:v>17572784</c:v>
                </c:pt>
                <c:pt idx="28" formatCode="#,##0">
                  <c:v>18784938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8-42DF-AB7F-A9DE1BD01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414928"/>
        <c:axId val="147439248"/>
      </c:barChart>
      <c:catAx>
        <c:axId val="14441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s-MX"/>
          </a:p>
        </c:txPr>
        <c:crossAx val="147439248"/>
        <c:crosses val="autoZero"/>
        <c:auto val="1"/>
        <c:lblAlgn val="ctr"/>
        <c:lblOffset val="100"/>
        <c:noMultiLvlLbl val="0"/>
      </c:catAx>
      <c:valAx>
        <c:axId val="14743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s-MX"/>
          </a:p>
        </c:txPr>
        <c:crossAx val="144414928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Avenir Next LT Pro" panose="020B0504020202020204" pitchFamily="34" charset="0"/>
                      <a:ea typeface="+mn-ea"/>
                      <a:cs typeface="+mn-cs"/>
                    </a:defRPr>
                  </a:pPr>
                  <a:r>
                    <a:rPr lang="es-MX" dirty="0"/>
                    <a:t>Miles de millones de dólares $USD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Avenir Next LT Pro" panose="020B0504020202020204" pitchFamily="34" charset="0"/>
        </a:defRPr>
      </a:pPr>
      <a:endParaRPr lang="es-MX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065DB-B113-4DD3-AECE-FE0ED1D3077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1BA9F2-008C-4FB9-AE39-BB05BDBCA5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400" b="1" dirty="0"/>
            <a:t>Que se refleje la real importancia y prioridad que tiene la producción de alimentos.</a:t>
          </a:r>
          <a:endParaRPr lang="en-US" sz="1400" dirty="0"/>
        </a:p>
      </dgm:t>
    </dgm:pt>
    <dgm:pt modelId="{9C0F4632-EFF2-42A5-BCA7-A5A1CB2B1EDB}" type="parTrans" cxnId="{A508740F-2354-4032-B87B-C572FF6D728F}">
      <dgm:prSet/>
      <dgm:spPr/>
      <dgm:t>
        <a:bodyPr/>
        <a:lstStyle/>
        <a:p>
          <a:endParaRPr lang="en-US" sz="2000"/>
        </a:p>
      </dgm:t>
    </dgm:pt>
    <dgm:pt modelId="{7D01E5CD-61DE-44AB-8760-036793DDAE67}" type="sibTrans" cxnId="{A508740F-2354-4032-B87B-C572FF6D728F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6D564339-9335-4D85-A145-BB8C647DF9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400" b="1" dirty="0"/>
            <a:t>El fortalecimiento de nuestras instituciones.</a:t>
          </a:r>
          <a:endParaRPr lang="en-US" sz="1400" dirty="0"/>
        </a:p>
      </dgm:t>
    </dgm:pt>
    <dgm:pt modelId="{0D930B44-0306-4444-82D2-EE0E553432E1}" type="parTrans" cxnId="{07D97924-B8D1-4E2C-A5AB-B7950C8A7DEF}">
      <dgm:prSet/>
      <dgm:spPr/>
      <dgm:t>
        <a:bodyPr/>
        <a:lstStyle/>
        <a:p>
          <a:endParaRPr lang="en-US" sz="2000"/>
        </a:p>
      </dgm:t>
    </dgm:pt>
    <dgm:pt modelId="{3BEE2E74-3520-433E-BD39-D569FEA6AB5E}" type="sibTrans" cxnId="{07D97924-B8D1-4E2C-A5AB-B7950C8A7DEF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81961DF7-BF2C-4847-BF90-2FA15716AD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400" b="1" dirty="0"/>
            <a:t>Generar políticas públicas que den certidumbre a todos, pequeños, medianos y grandes productores.</a:t>
          </a:r>
          <a:endParaRPr lang="en-US" sz="1400" dirty="0"/>
        </a:p>
      </dgm:t>
    </dgm:pt>
    <dgm:pt modelId="{BAC17CE4-7E1B-4A4C-8FFD-ED24F3CCA660}" type="parTrans" cxnId="{36D025E4-8DF0-40F4-AAE7-0B44200C8CFB}">
      <dgm:prSet/>
      <dgm:spPr/>
      <dgm:t>
        <a:bodyPr/>
        <a:lstStyle/>
        <a:p>
          <a:endParaRPr lang="en-US" sz="2000"/>
        </a:p>
      </dgm:t>
    </dgm:pt>
    <dgm:pt modelId="{2CA4A370-8C56-449F-ADF4-6B47E4A622EA}" type="sibTrans" cxnId="{36D025E4-8DF0-40F4-AAE7-0B44200C8CFB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521AEEF5-D749-486C-A974-2DED471404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400" b="1" dirty="0"/>
            <a:t>Que se considere el tema de la salud animal y la sanidad vegetal como un patrimonio y un gran activo nacional.</a:t>
          </a:r>
          <a:endParaRPr lang="en-US" sz="1400" dirty="0"/>
        </a:p>
      </dgm:t>
    </dgm:pt>
    <dgm:pt modelId="{19095DE4-AF53-4E13-8806-C46425E682E2}" type="parTrans" cxnId="{D4BB0744-C229-406D-A194-041DBC72CA02}">
      <dgm:prSet/>
      <dgm:spPr/>
      <dgm:t>
        <a:bodyPr/>
        <a:lstStyle/>
        <a:p>
          <a:endParaRPr lang="en-US" sz="2000"/>
        </a:p>
      </dgm:t>
    </dgm:pt>
    <dgm:pt modelId="{BB89EC14-06C1-4DD9-B672-BD7A7B96757D}" type="sibTrans" cxnId="{D4BB0744-C229-406D-A194-041DBC72CA02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8B3233FC-A951-44EA-BE34-B12D62A6CE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400" b="1" dirty="0"/>
            <a:t>Que se otorguen suficientes recursos para seguir conservando el estatus fitozoosanitario.</a:t>
          </a:r>
          <a:endParaRPr lang="en-US" sz="1400" dirty="0"/>
        </a:p>
      </dgm:t>
    </dgm:pt>
    <dgm:pt modelId="{7867EAEC-6754-4FB3-B7AF-ABF8AB10E90F}" type="parTrans" cxnId="{2E8BF9B2-E559-402D-BDA1-8BD22446D7CC}">
      <dgm:prSet/>
      <dgm:spPr/>
      <dgm:t>
        <a:bodyPr/>
        <a:lstStyle/>
        <a:p>
          <a:endParaRPr lang="en-US" sz="2000"/>
        </a:p>
      </dgm:t>
    </dgm:pt>
    <dgm:pt modelId="{4A606394-DC5D-4E64-B1FB-13DA6B4540A2}" type="sibTrans" cxnId="{2E8BF9B2-E559-402D-BDA1-8BD22446D7CC}">
      <dgm:prSet/>
      <dgm:spPr/>
      <dgm:t>
        <a:bodyPr/>
        <a:lstStyle/>
        <a:p>
          <a:endParaRPr lang="en-US" sz="2000"/>
        </a:p>
      </dgm:t>
    </dgm:pt>
    <dgm:pt modelId="{F71B9A1C-FE9D-4A83-A284-6F385E4BC9BE}" type="pres">
      <dgm:prSet presAssocID="{3A5065DB-B113-4DD3-AECE-FE0ED1D3077A}" presName="root" presStyleCnt="0">
        <dgm:presLayoutVars>
          <dgm:dir/>
          <dgm:resizeHandles val="exact"/>
        </dgm:presLayoutVars>
      </dgm:prSet>
      <dgm:spPr/>
    </dgm:pt>
    <dgm:pt modelId="{54C839DD-00BD-430C-965D-1F37C606254B}" type="pres">
      <dgm:prSet presAssocID="{3A5065DB-B113-4DD3-AECE-FE0ED1D3077A}" presName="container" presStyleCnt="0">
        <dgm:presLayoutVars>
          <dgm:dir/>
          <dgm:resizeHandles val="exact"/>
        </dgm:presLayoutVars>
      </dgm:prSet>
      <dgm:spPr/>
    </dgm:pt>
    <dgm:pt modelId="{36DD1BD0-3E35-43B8-8C20-DF17EC5A955D}" type="pres">
      <dgm:prSet presAssocID="{141BA9F2-008C-4FB9-AE39-BB05BDBCA5FD}" presName="compNode" presStyleCnt="0"/>
      <dgm:spPr/>
    </dgm:pt>
    <dgm:pt modelId="{7070A54B-9F8A-4669-87A0-616B5E626AC0}" type="pres">
      <dgm:prSet presAssocID="{141BA9F2-008C-4FB9-AE39-BB05BDBCA5FD}" presName="iconBgRect" presStyleLbl="bgShp" presStyleIdx="0" presStyleCnt="5"/>
      <dgm:spPr/>
    </dgm:pt>
    <dgm:pt modelId="{57AAED41-4F46-4D86-AFEE-3E1DCBADB9A6}" type="pres">
      <dgm:prSet presAssocID="{141BA9F2-008C-4FB9-AE39-BB05BDBCA5F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D1B213A-0994-4678-BA3A-FF484C385337}" type="pres">
      <dgm:prSet presAssocID="{141BA9F2-008C-4FB9-AE39-BB05BDBCA5FD}" presName="spaceRect" presStyleCnt="0"/>
      <dgm:spPr/>
    </dgm:pt>
    <dgm:pt modelId="{5970A30A-5E3E-4C4B-BE51-B487BB93D3A2}" type="pres">
      <dgm:prSet presAssocID="{141BA9F2-008C-4FB9-AE39-BB05BDBCA5FD}" presName="textRect" presStyleLbl="revTx" presStyleIdx="0" presStyleCnt="5">
        <dgm:presLayoutVars>
          <dgm:chMax val="1"/>
          <dgm:chPref val="1"/>
        </dgm:presLayoutVars>
      </dgm:prSet>
      <dgm:spPr/>
    </dgm:pt>
    <dgm:pt modelId="{E1E47C77-E067-4D7E-A9CF-9B7D767BC851}" type="pres">
      <dgm:prSet presAssocID="{7D01E5CD-61DE-44AB-8760-036793DDAE67}" presName="sibTrans" presStyleLbl="sibTrans2D1" presStyleIdx="0" presStyleCnt="0"/>
      <dgm:spPr/>
    </dgm:pt>
    <dgm:pt modelId="{5EBB90FE-34D0-4E6B-9D4B-7C1A8AF784F1}" type="pres">
      <dgm:prSet presAssocID="{6D564339-9335-4D85-A145-BB8C647DF935}" presName="compNode" presStyleCnt="0"/>
      <dgm:spPr/>
    </dgm:pt>
    <dgm:pt modelId="{B68B5020-0E94-4A23-897B-0A29651B0C8D}" type="pres">
      <dgm:prSet presAssocID="{6D564339-9335-4D85-A145-BB8C647DF935}" presName="iconBgRect" presStyleLbl="bgShp" presStyleIdx="1" presStyleCnt="5"/>
      <dgm:spPr/>
    </dgm:pt>
    <dgm:pt modelId="{6710E885-932D-4151-8DFC-29C78A3179D7}" type="pres">
      <dgm:prSet presAssocID="{6D564339-9335-4D85-A145-BB8C647DF93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281D5E1A-1892-4B44-AEAF-58DD16CA7EF3}" type="pres">
      <dgm:prSet presAssocID="{6D564339-9335-4D85-A145-BB8C647DF935}" presName="spaceRect" presStyleCnt="0"/>
      <dgm:spPr/>
    </dgm:pt>
    <dgm:pt modelId="{9A87C111-A235-48CF-9D88-816B693595CA}" type="pres">
      <dgm:prSet presAssocID="{6D564339-9335-4D85-A145-BB8C647DF935}" presName="textRect" presStyleLbl="revTx" presStyleIdx="1" presStyleCnt="5">
        <dgm:presLayoutVars>
          <dgm:chMax val="1"/>
          <dgm:chPref val="1"/>
        </dgm:presLayoutVars>
      </dgm:prSet>
      <dgm:spPr/>
    </dgm:pt>
    <dgm:pt modelId="{82BA8D27-ADF6-42D3-B8C5-CED01D61E055}" type="pres">
      <dgm:prSet presAssocID="{3BEE2E74-3520-433E-BD39-D569FEA6AB5E}" presName="sibTrans" presStyleLbl="sibTrans2D1" presStyleIdx="0" presStyleCnt="0"/>
      <dgm:spPr/>
    </dgm:pt>
    <dgm:pt modelId="{A3234889-59CD-46F5-995D-3C28ADA2DBD3}" type="pres">
      <dgm:prSet presAssocID="{81961DF7-BF2C-4847-BF90-2FA15716AD49}" presName="compNode" presStyleCnt="0"/>
      <dgm:spPr/>
    </dgm:pt>
    <dgm:pt modelId="{7C4E77B2-F5D1-4892-BB9C-AB593CCBB111}" type="pres">
      <dgm:prSet presAssocID="{81961DF7-BF2C-4847-BF90-2FA15716AD49}" presName="iconBgRect" presStyleLbl="bgShp" presStyleIdx="2" presStyleCnt="5"/>
      <dgm:spPr/>
    </dgm:pt>
    <dgm:pt modelId="{5B47C2B3-E18B-4B41-BD6C-305996BB821E}" type="pres">
      <dgm:prSet presAssocID="{81961DF7-BF2C-4847-BF90-2FA15716AD4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6A43BD21-CFE5-451A-BDC9-0451202BB7B7}" type="pres">
      <dgm:prSet presAssocID="{81961DF7-BF2C-4847-BF90-2FA15716AD49}" presName="spaceRect" presStyleCnt="0"/>
      <dgm:spPr/>
    </dgm:pt>
    <dgm:pt modelId="{2D0D7BFA-6690-475F-9915-5B9B95AEA7D7}" type="pres">
      <dgm:prSet presAssocID="{81961DF7-BF2C-4847-BF90-2FA15716AD49}" presName="textRect" presStyleLbl="revTx" presStyleIdx="2" presStyleCnt="5">
        <dgm:presLayoutVars>
          <dgm:chMax val="1"/>
          <dgm:chPref val="1"/>
        </dgm:presLayoutVars>
      </dgm:prSet>
      <dgm:spPr/>
    </dgm:pt>
    <dgm:pt modelId="{B0E565E9-7049-46FA-A04A-93605815F20B}" type="pres">
      <dgm:prSet presAssocID="{2CA4A370-8C56-449F-ADF4-6B47E4A622EA}" presName="sibTrans" presStyleLbl="sibTrans2D1" presStyleIdx="0" presStyleCnt="0"/>
      <dgm:spPr/>
    </dgm:pt>
    <dgm:pt modelId="{894D0B6C-7950-455F-8578-1ADA4668E6D2}" type="pres">
      <dgm:prSet presAssocID="{521AEEF5-D749-486C-A974-2DED471404EF}" presName="compNode" presStyleCnt="0"/>
      <dgm:spPr/>
    </dgm:pt>
    <dgm:pt modelId="{11C0288A-7655-4A7C-84FB-3FE569C6F8AE}" type="pres">
      <dgm:prSet presAssocID="{521AEEF5-D749-486C-A974-2DED471404EF}" presName="iconBgRect" presStyleLbl="bgShp" presStyleIdx="3" presStyleCnt="5"/>
      <dgm:spPr/>
    </dgm:pt>
    <dgm:pt modelId="{5FBBFC09-9F44-42B5-BDAE-4C320EE67B0F}" type="pres">
      <dgm:prSet presAssocID="{521AEEF5-D749-486C-A974-2DED471404E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a"/>
        </a:ext>
      </dgm:extLst>
    </dgm:pt>
    <dgm:pt modelId="{A54276DA-12AC-464F-A288-A734EFDC43A5}" type="pres">
      <dgm:prSet presAssocID="{521AEEF5-D749-486C-A974-2DED471404EF}" presName="spaceRect" presStyleCnt="0"/>
      <dgm:spPr/>
    </dgm:pt>
    <dgm:pt modelId="{D440007C-288A-494C-83B5-B218B301B7CD}" type="pres">
      <dgm:prSet presAssocID="{521AEEF5-D749-486C-A974-2DED471404EF}" presName="textRect" presStyleLbl="revTx" presStyleIdx="3" presStyleCnt="5">
        <dgm:presLayoutVars>
          <dgm:chMax val="1"/>
          <dgm:chPref val="1"/>
        </dgm:presLayoutVars>
      </dgm:prSet>
      <dgm:spPr/>
    </dgm:pt>
    <dgm:pt modelId="{F8086414-8BDA-4368-9ACD-ADC303925EEB}" type="pres">
      <dgm:prSet presAssocID="{BB89EC14-06C1-4DD9-B672-BD7A7B96757D}" presName="sibTrans" presStyleLbl="sibTrans2D1" presStyleIdx="0" presStyleCnt="0"/>
      <dgm:spPr/>
    </dgm:pt>
    <dgm:pt modelId="{7349A44B-B394-4566-A136-F729E1B115F5}" type="pres">
      <dgm:prSet presAssocID="{8B3233FC-A951-44EA-BE34-B12D62A6CE57}" presName="compNode" presStyleCnt="0"/>
      <dgm:spPr/>
    </dgm:pt>
    <dgm:pt modelId="{E7D24CC9-3E54-4999-8A4E-8433C33FDE19}" type="pres">
      <dgm:prSet presAssocID="{8B3233FC-A951-44EA-BE34-B12D62A6CE57}" presName="iconBgRect" presStyleLbl="bgShp" presStyleIdx="4" presStyleCnt="5"/>
      <dgm:spPr/>
    </dgm:pt>
    <dgm:pt modelId="{83FC0960-D42A-4560-ADF5-743335553460}" type="pres">
      <dgm:prSet presAssocID="{8B3233FC-A951-44EA-BE34-B12D62A6CE5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rarquía"/>
        </a:ext>
      </dgm:extLst>
    </dgm:pt>
    <dgm:pt modelId="{666984CB-AE45-40E6-993B-A8029DB9EED6}" type="pres">
      <dgm:prSet presAssocID="{8B3233FC-A951-44EA-BE34-B12D62A6CE57}" presName="spaceRect" presStyleCnt="0"/>
      <dgm:spPr/>
    </dgm:pt>
    <dgm:pt modelId="{87A67008-4550-4C0D-9C46-A8B82F57C28C}" type="pres">
      <dgm:prSet presAssocID="{8B3233FC-A951-44EA-BE34-B12D62A6CE5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508740F-2354-4032-B87B-C572FF6D728F}" srcId="{3A5065DB-B113-4DD3-AECE-FE0ED1D3077A}" destId="{141BA9F2-008C-4FB9-AE39-BB05BDBCA5FD}" srcOrd="0" destOrd="0" parTransId="{9C0F4632-EFF2-42A5-BCA7-A5A1CB2B1EDB}" sibTransId="{7D01E5CD-61DE-44AB-8760-036793DDAE67}"/>
    <dgm:cxn modelId="{07D97924-B8D1-4E2C-A5AB-B7950C8A7DEF}" srcId="{3A5065DB-B113-4DD3-AECE-FE0ED1D3077A}" destId="{6D564339-9335-4D85-A145-BB8C647DF935}" srcOrd="1" destOrd="0" parTransId="{0D930B44-0306-4444-82D2-EE0E553432E1}" sibTransId="{3BEE2E74-3520-433E-BD39-D569FEA6AB5E}"/>
    <dgm:cxn modelId="{D4BB0744-C229-406D-A194-041DBC72CA02}" srcId="{3A5065DB-B113-4DD3-AECE-FE0ED1D3077A}" destId="{521AEEF5-D749-486C-A974-2DED471404EF}" srcOrd="3" destOrd="0" parTransId="{19095DE4-AF53-4E13-8806-C46425E682E2}" sibTransId="{BB89EC14-06C1-4DD9-B672-BD7A7B96757D}"/>
    <dgm:cxn modelId="{581E0C69-D78C-454C-9C23-A303B183D8CD}" type="presOf" srcId="{521AEEF5-D749-486C-A974-2DED471404EF}" destId="{D440007C-288A-494C-83B5-B218B301B7CD}" srcOrd="0" destOrd="0" presId="urn:microsoft.com/office/officeart/2018/2/layout/IconCircleList"/>
    <dgm:cxn modelId="{45B04275-8D66-4323-80EE-7C7DF1BA6892}" type="presOf" srcId="{81961DF7-BF2C-4847-BF90-2FA15716AD49}" destId="{2D0D7BFA-6690-475F-9915-5B9B95AEA7D7}" srcOrd="0" destOrd="0" presId="urn:microsoft.com/office/officeart/2018/2/layout/IconCircleList"/>
    <dgm:cxn modelId="{E461BB75-575D-4B0F-87AD-2D4A4D5070C4}" type="presOf" srcId="{3A5065DB-B113-4DD3-AECE-FE0ED1D3077A}" destId="{F71B9A1C-FE9D-4A83-A284-6F385E4BC9BE}" srcOrd="0" destOrd="0" presId="urn:microsoft.com/office/officeart/2018/2/layout/IconCircleList"/>
    <dgm:cxn modelId="{372E228B-F15D-4ABA-A046-8E929E49FD53}" type="presOf" srcId="{BB89EC14-06C1-4DD9-B672-BD7A7B96757D}" destId="{F8086414-8BDA-4368-9ACD-ADC303925EEB}" srcOrd="0" destOrd="0" presId="urn:microsoft.com/office/officeart/2018/2/layout/IconCircleList"/>
    <dgm:cxn modelId="{D7522B95-0C86-446B-8B45-4B1AEFAB08BC}" type="presOf" srcId="{141BA9F2-008C-4FB9-AE39-BB05BDBCA5FD}" destId="{5970A30A-5E3E-4C4B-BE51-B487BB93D3A2}" srcOrd="0" destOrd="0" presId="urn:microsoft.com/office/officeart/2018/2/layout/IconCircleList"/>
    <dgm:cxn modelId="{8C3176A2-3C89-46EF-8A8D-7ED3A31796EF}" type="presOf" srcId="{3BEE2E74-3520-433E-BD39-D569FEA6AB5E}" destId="{82BA8D27-ADF6-42D3-B8C5-CED01D61E055}" srcOrd="0" destOrd="0" presId="urn:microsoft.com/office/officeart/2018/2/layout/IconCircleList"/>
    <dgm:cxn modelId="{FF4070A8-56CB-4885-998D-9CD5E55C5C0E}" type="presOf" srcId="{7D01E5CD-61DE-44AB-8760-036793DDAE67}" destId="{E1E47C77-E067-4D7E-A9CF-9B7D767BC851}" srcOrd="0" destOrd="0" presId="urn:microsoft.com/office/officeart/2018/2/layout/IconCircleList"/>
    <dgm:cxn modelId="{2E8BF9B2-E559-402D-BDA1-8BD22446D7CC}" srcId="{3A5065DB-B113-4DD3-AECE-FE0ED1D3077A}" destId="{8B3233FC-A951-44EA-BE34-B12D62A6CE57}" srcOrd="4" destOrd="0" parTransId="{7867EAEC-6754-4FB3-B7AF-ABF8AB10E90F}" sibTransId="{4A606394-DC5D-4E64-B1FB-13DA6B4540A2}"/>
    <dgm:cxn modelId="{859959D4-84F8-43D9-8D7E-7FA153C789F0}" type="presOf" srcId="{6D564339-9335-4D85-A145-BB8C647DF935}" destId="{9A87C111-A235-48CF-9D88-816B693595CA}" srcOrd="0" destOrd="0" presId="urn:microsoft.com/office/officeart/2018/2/layout/IconCircleList"/>
    <dgm:cxn modelId="{36D025E4-8DF0-40F4-AAE7-0B44200C8CFB}" srcId="{3A5065DB-B113-4DD3-AECE-FE0ED1D3077A}" destId="{81961DF7-BF2C-4847-BF90-2FA15716AD49}" srcOrd="2" destOrd="0" parTransId="{BAC17CE4-7E1B-4A4C-8FFD-ED24F3CCA660}" sibTransId="{2CA4A370-8C56-449F-ADF4-6B47E4A622EA}"/>
    <dgm:cxn modelId="{D9595EE6-0B67-4F75-89CE-C33F892583DD}" type="presOf" srcId="{2CA4A370-8C56-449F-ADF4-6B47E4A622EA}" destId="{B0E565E9-7049-46FA-A04A-93605815F20B}" srcOrd="0" destOrd="0" presId="urn:microsoft.com/office/officeart/2018/2/layout/IconCircleList"/>
    <dgm:cxn modelId="{3F28E9FC-5B69-410A-9BED-CE24511E34C5}" type="presOf" srcId="{8B3233FC-A951-44EA-BE34-B12D62A6CE57}" destId="{87A67008-4550-4C0D-9C46-A8B82F57C28C}" srcOrd="0" destOrd="0" presId="urn:microsoft.com/office/officeart/2018/2/layout/IconCircleList"/>
    <dgm:cxn modelId="{5940CCC8-659E-4D76-8F30-2484B7D0B6CE}" type="presParOf" srcId="{F71B9A1C-FE9D-4A83-A284-6F385E4BC9BE}" destId="{54C839DD-00BD-430C-965D-1F37C606254B}" srcOrd="0" destOrd="0" presId="urn:microsoft.com/office/officeart/2018/2/layout/IconCircleList"/>
    <dgm:cxn modelId="{E059F2A8-DB0A-4453-8DAB-B5A4CAB430E1}" type="presParOf" srcId="{54C839DD-00BD-430C-965D-1F37C606254B}" destId="{36DD1BD0-3E35-43B8-8C20-DF17EC5A955D}" srcOrd="0" destOrd="0" presId="urn:microsoft.com/office/officeart/2018/2/layout/IconCircleList"/>
    <dgm:cxn modelId="{3BD79CDF-6E8A-45E4-8290-D794715F4E87}" type="presParOf" srcId="{36DD1BD0-3E35-43B8-8C20-DF17EC5A955D}" destId="{7070A54B-9F8A-4669-87A0-616B5E626AC0}" srcOrd="0" destOrd="0" presId="urn:microsoft.com/office/officeart/2018/2/layout/IconCircleList"/>
    <dgm:cxn modelId="{BCF2CBDD-6AD0-4D22-A417-F5B9AB2D87D3}" type="presParOf" srcId="{36DD1BD0-3E35-43B8-8C20-DF17EC5A955D}" destId="{57AAED41-4F46-4D86-AFEE-3E1DCBADB9A6}" srcOrd="1" destOrd="0" presId="urn:microsoft.com/office/officeart/2018/2/layout/IconCircleList"/>
    <dgm:cxn modelId="{CFC507F9-1A92-4BC6-82C8-C70B1A75E7B6}" type="presParOf" srcId="{36DD1BD0-3E35-43B8-8C20-DF17EC5A955D}" destId="{DD1B213A-0994-4678-BA3A-FF484C385337}" srcOrd="2" destOrd="0" presId="urn:microsoft.com/office/officeart/2018/2/layout/IconCircleList"/>
    <dgm:cxn modelId="{FB29B31A-98CF-4280-92F4-4A03AC3E47D5}" type="presParOf" srcId="{36DD1BD0-3E35-43B8-8C20-DF17EC5A955D}" destId="{5970A30A-5E3E-4C4B-BE51-B487BB93D3A2}" srcOrd="3" destOrd="0" presId="urn:microsoft.com/office/officeart/2018/2/layout/IconCircleList"/>
    <dgm:cxn modelId="{B6928ED8-5DE4-4784-AFD0-06F29CFD9436}" type="presParOf" srcId="{54C839DD-00BD-430C-965D-1F37C606254B}" destId="{E1E47C77-E067-4D7E-A9CF-9B7D767BC851}" srcOrd="1" destOrd="0" presId="urn:microsoft.com/office/officeart/2018/2/layout/IconCircleList"/>
    <dgm:cxn modelId="{AA1BCBBA-B6F9-4DF4-AE3C-C3713288DE5D}" type="presParOf" srcId="{54C839DD-00BD-430C-965D-1F37C606254B}" destId="{5EBB90FE-34D0-4E6B-9D4B-7C1A8AF784F1}" srcOrd="2" destOrd="0" presId="urn:microsoft.com/office/officeart/2018/2/layout/IconCircleList"/>
    <dgm:cxn modelId="{CEC21B60-9742-4921-8000-895FE511FF8D}" type="presParOf" srcId="{5EBB90FE-34D0-4E6B-9D4B-7C1A8AF784F1}" destId="{B68B5020-0E94-4A23-897B-0A29651B0C8D}" srcOrd="0" destOrd="0" presId="urn:microsoft.com/office/officeart/2018/2/layout/IconCircleList"/>
    <dgm:cxn modelId="{8564811D-5D8A-4CCD-8EE2-77A61B64C92B}" type="presParOf" srcId="{5EBB90FE-34D0-4E6B-9D4B-7C1A8AF784F1}" destId="{6710E885-932D-4151-8DFC-29C78A3179D7}" srcOrd="1" destOrd="0" presId="urn:microsoft.com/office/officeart/2018/2/layout/IconCircleList"/>
    <dgm:cxn modelId="{8ADD3CCE-6BA1-4169-AD3E-2E4B02D62B78}" type="presParOf" srcId="{5EBB90FE-34D0-4E6B-9D4B-7C1A8AF784F1}" destId="{281D5E1A-1892-4B44-AEAF-58DD16CA7EF3}" srcOrd="2" destOrd="0" presId="urn:microsoft.com/office/officeart/2018/2/layout/IconCircleList"/>
    <dgm:cxn modelId="{DBC51124-2628-4D62-B702-CE1212F3255F}" type="presParOf" srcId="{5EBB90FE-34D0-4E6B-9D4B-7C1A8AF784F1}" destId="{9A87C111-A235-48CF-9D88-816B693595CA}" srcOrd="3" destOrd="0" presId="urn:microsoft.com/office/officeart/2018/2/layout/IconCircleList"/>
    <dgm:cxn modelId="{7665100C-0A42-4F7F-B526-FB520D14633B}" type="presParOf" srcId="{54C839DD-00BD-430C-965D-1F37C606254B}" destId="{82BA8D27-ADF6-42D3-B8C5-CED01D61E055}" srcOrd="3" destOrd="0" presId="urn:microsoft.com/office/officeart/2018/2/layout/IconCircleList"/>
    <dgm:cxn modelId="{AAFE8D01-210F-4F44-A30C-E0DF01A89E61}" type="presParOf" srcId="{54C839DD-00BD-430C-965D-1F37C606254B}" destId="{A3234889-59CD-46F5-995D-3C28ADA2DBD3}" srcOrd="4" destOrd="0" presId="urn:microsoft.com/office/officeart/2018/2/layout/IconCircleList"/>
    <dgm:cxn modelId="{EE29CF81-FAEE-4E24-BD26-CB9D49769228}" type="presParOf" srcId="{A3234889-59CD-46F5-995D-3C28ADA2DBD3}" destId="{7C4E77B2-F5D1-4892-BB9C-AB593CCBB111}" srcOrd="0" destOrd="0" presId="urn:microsoft.com/office/officeart/2018/2/layout/IconCircleList"/>
    <dgm:cxn modelId="{9D4BA705-0C41-4AE6-8EEA-147FBFCE26B4}" type="presParOf" srcId="{A3234889-59CD-46F5-995D-3C28ADA2DBD3}" destId="{5B47C2B3-E18B-4B41-BD6C-305996BB821E}" srcOrd="1" destOrd="0" presId="urn:microsoft.com/office/officeart/2018/2/layout/IconCircleList"/>
    <dgm:cxn modelId="{D558C1CA-4D8B-4C72-A73C-455327C52D2D}" type="presParOf" srcId="{A3234889-59CD-46F5-995D-3C28ADA2DBD3}" destId="{6A43BD21-CFE5-451A-BDC9-0451202BB7B7}" srcOrd="2" destOrd="0" presId="urn:microsoft.com/office/officeart/2018/2/layout/IconCircleList"/>
    <dgm:cxn modelId="{28B368DE-0B08-4198-B6DF-34547D9D684E}" type="presParOf" srcId="{A3234889-59CD-46F5-995D-3C28ADA2DBD3}" destId="{2D0D7BFA-6690-475F-9915-5B9B95AEA7D7}" srcOrd="3" destOrd="0" presId="urn:microsoft.com/office/officeart/2018/2/layout/IconCircleList"/>
    <dgm:cxn modelId="{CB6FC1DD-6E86-43C4-A355-41EDA8182F61}" type="presParOf" srcId="{54C839DD-00BD-430C-965D-1F37C606254B}" destId="{B0E565E9-7049-46FA-A04A-93605815F20B}" srcOrd="5" destOrd="0" presId="urn:microsoft.com/office/officeart/2018/2/layout/IconCircleList"/>
    <dgm:cxn modelId="{854166E2-1BEF-4563-B922-5825C0A9A6A2}" type="presParOf" srcId="{54C839DD-00BD-430C-965D-1F37C606254B}" destId="{894D0B6C-7950-455F-8578-1ADA4668E6D2}" srcOrd="6" destOrd="0" presId="urn:microsoft.com/office/officeart/2018/2/layout/IconCircleList"/>
    <dgm:cxn modelId="{E83AFF9F-86C4-4E7E-B05A-652123A2B48F}" type="presParOf" srcId="{894D0B6C-7950-455F-8578-1ADA4668E6D2}" destId="{11C0288A-7655-4A7C-84FB-3FE569C6F8AE}" srcOrd="0" destOrd="0" presId="urn:microsoft.com/office/officeart/2018/2/layout/IconCircleList"/>
    <dgm:cxn modelId="{5A6FFAB2-0B55-4FE3-8CD2-86D8C3C82C31}" type="presParOf" srcId="{894D0B6C-7950-455F-8578-1ADA4668E6D2}" destId="{5FBBFC09-9F44-42B5-BDAE-4C320EE67B0F}" srcOrd="1" destOrd="0" presId="urn:microsoft.com/office/officeart/2018/2/layout/IconCircleList"/>
    <dgm:cxn modelId="{662FA237-9C3F-4A19-95F0-F5F15A823E57}" type="presParOf" srcId="{894D0B6C-7950-455F-8578-1ADA4668E6D2}" destId="{A54276DA-12AC-464F-A288-A734EFDC43A5}" srcOrd="2" destOrd="0" presId="urn:microsoft.com/office/officeart/2018/2/layout/IconCircleList"/>
    <dgm:cxn modelId="{E923E6FA-D818-42B9-A26F-6B8BAFDBDE50}" type="presParOf" srcId="{894D0B6C-7950-455F-8578-1ADA4668E6D2}" destId="{D440007C-288A-494C-83B5-B218B301B7CD}" srcOrd="3" destOrd="0" presId="urn:microsoft.com/office/officeart/2018/2/layout/IconCircleList"/>
    <dgm:cxn modelId="{349C6052-9825-45D4-A4DC-4F94C6E669CB}" type="presParOf" srcId="{54C839DD-00BD-430C-965D-1F37C606254B}" destId="{F8086414-8BDA-4368-9ACD-ADC303925EEB}" srcOrd="7" destOrd="0" presId="urn:microsoft.com/office/officeart/2018/2/layout/IconCircleList"/>
    <dgm:cxn modelId="{99EE9DBF-C845-411A-B621-2920B5D0CC78}" type="presParOf" srcId="{54C839DD-00BD-430C-965D-1F37C606254B}" destId="{7349A44B-B394-4566-A136-F729E1B115F5}" srcOrd="8" destOrd="0" presId="urn:microsoft.com/office/officeart/2018/2/layout/IconCircleList"/>
    <dgm:cxn modelId="{E6DAC758-66A3-4835-8A40-D9A6E108A940}" type="presParOf" srcId="{7349A44B-B394-4566-A136-F729E1B115F5}" destId="{E7D24CC9-3E54-4999-8A4E-8433C33FDE19}" srcOrd="0" destOrd="0" presId="urn:microsoft.com/office/officeart/2018/2/layout/IconCircleList"/>
    <dgm:cxn modelId="{E011A185-892D-4F11-8E17-B3B9C9FEEFCC}" type="presParOf" srcId="{7349A44B-B394-4566-A136-F729E1B115F5}" destId="{83FC0960-D42A-4560-ADF5-743335553460}" srcOrd="1" destOrd="0" presId="urn:microsoft.com/office/officeart/2018/2/layout/IconCircleList"/>
    <dgm:cxn modelId="{4C7D63A4-72B1-4598-87D1-6010F26C5DE8}" type="presParOf" srcId="{7349A44B-B394-4566-A136-F729E1B115F5}" destId="{666984CB-AE45-40E6-993B-A8029DB9EED6}" srcOrd="2" destOrd="0" presId="urn:microsoft.com/office/officeart/2018/2/layout/IconCircleList"/>
    <dgm:cxn modelId="{A66D1459-2038-4F58-8BDC-D36F9E8FA509}" type="presParOf" srcId="{7349A44B-B394-4566-A136-F729E1B115F5}" destId="{87A67008-4550-4C0D-9C46-A8B82F57C28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379A0-FA4D-44FF-A52D-203413B759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A83EB79-A7F7-4241-81DD-D8CDAAE6F8F6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latin typeface="+mj-lt"/>
            </a:rPr>
            <a:t>Implementación del Convenio CNA / SENASICA </a:t>
          </a:r>
          <a:r>
            <a:rPr lang="es-MX" b="1" i="1" dirty="0">
              <a:solidFill>
                <a:schemeClr val="tx1"/>
              </a:solidFill>
              <a:latin typeface="+mj-lt"/>
            </a:rPr>
            <a:t>(firmado en noviembre de 2020)</a:t>
          </a:r>
          <a:endParaRPr lang="es-MX" dirty="0">
            <a:solidFill>
              <a:schemeClr val="tx1"/>
            </a:solidFill>
            <a:latin typeface="+mj-lt"/>
          </a:endParaRPr>
        </a:p>
      </dgm:t>
    </dgm:pt>
    <dgm:pt modelId="{9BD8EC8F-94DA-4041-A9DB-3DD84378B182}" type="parTrans" cxnId="{AA265310-2B75-4710-9928-E571ECA9A335}">
      <dgm:prSet/>
      <dgm:spPr/>
      <dgm:t>
        <a:bodyPr/>
        <a:lstStyle/>
        <a:p>
          <a:endParaRPr lang="es-MX">
            <a:solidFill>
              <a:schemeClr val="tx1"/>
            </a:solidFill>
            <a:latin typeface="+mj-lt"/>
          </a:endParaRPr>
        </a:p>
      </dgm:t>
    </dgm:pt>
    <dgm:pt modelId="{EE12275B-0790-4D16-A91B-5255AE44AD36}" type="sibTrans" cxnId="{AA265310-2B75-4710-9928-E571ECA9A335}">
      <dgm:prSet/>
      <dgm:spPr/>
      <dgm:t>
        <a:bodyPr/>
        <a:lstStyle/>
        <a:p>
          <a:endParaRPr lang="es-MX">
            <a:solidFill>
              <a:schemeClr val="tx1"/>
            </a:solidFill>
            <a:latin typeface="+mj-lt"/>
          </a:endParaRPr>
        </a:p>
      </dgm:t>
    </dgm:pt>
    <dgm:pt modelId="{064433F8-E0FD-43D6-AD31-B56D595192E4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latin typeface="+mj-lt"/>
            </a:rPr>
            <a:t>Instalación de la Comisión de Seguimiento</a:t>
          </a:r>
          <a:br>
            <a:rPr lang="es-MX" b="1" dirty="0">
              <a:solidFill>
                <a:schemeClr val="tx1"/>
              </a:solidFill>
              <a:latin typeface="+mj-lt"/>
            </a:rPr>
          </a:br>
          <a:r>
            <a:rPr lang="es-MX" b="1" dirty="0">
              <a:solidFill>
                <a:schemeClr val="tx1"/>
              </a:solidFill>
              <a:latin typeface="+mj-lt"/>
            </a:rPr>
            <a:t>(13 de septiembre de 2022)</a:t>
          </a:r>
          <a:endParaRPr lang="es-MX" dirty="0">
            <a:solidFill>
              <a:schemeClr val="tx1"/>
            </a:solidFill>
            <a:latin typeface="+mj-lt"/>
          </a:endParaRPr>
        </a:p>
      </dgm:t>
    </dgm:pt>
    <dgm:pt modelId="{8BABA518-B71A-4AD2-88D9-2B0F224DB470}" type="parTrans" cxnId="{14E30A95-812D-4E02-BF7D-83A82D6C0F87}">
      <dgm:prSet/>
      <dgm:spPr/>
      <dgm:t>
        <a:bodyPr/>
        <a:lstStyle/>
        <a:p>
          <a:endParaRPr lang="es-MX">
            <a:solidFill>
              <a:schemeClr val="tx1"/>
            </a:solidFill>
            <a:latin typeface="+mj-lt"/>
          </a:endParaRPr>
        </a:p>
      </dgm:t>
    </dgm:pt>
    <dgm:pt modelId="{7D3086BB-7330-4BFC-B0F0-89647E6D2BE9}" type="sibTrans" cxnId="{14E30A95-812D-4E02-BF7D-83A82D6C0F87}">
      <dgm:prSet/>
      <dgm:spPr/>
      <dgm:t>
        <a:bodyPr/>
        <a:lstStyle/>
        <a:p>
          <a:endParaRPr lang="es-MX">
            <a:solidFill>
              <a:schemeClr val="tx1"/>
            </a:solidFill>
            <a:latin typeface="+mj-lt"/>
          </a:endParaRPr>
        </a:p>
      </dgm:t>
    </dgm:pt>
    <dgm:pt modelId="{4F2FB73A-8A2A-4BA3-AB85-E438DC761AD8}" type="pres">
      <dgm:prSet presAssocID="{6AD379A0-FA4D-44FF-A52D-203413B75946}" presName="Name0" presStyleCnt="0">
        <dgm:presLayoutVars>
          <dgm:dir/>
          <dgm:animLvl val="lvl"/>
          <dgm:resizeHandles val="exact"/>
        </dgm:presLayoutVars>
      </dgm:prSet>
      <dgm:spPr/>
    </dgm:pt>
    <dgm:pt modelId="{F6F36FDD-D68E-4DD1-8F26-54B135A52CAD}" type="pres">
      <dgm:prSet presAssocID="{EA83EB79-A7F7-4241-81DD-D8CDAAE6F8F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137D6E3-AE44-483A-ACC5-6BE7F4838CBB}" type="pres">
      <dgm:prSet presAssocID="{EE12275B-0790-4D16-A91B-5255AE44AD36}" presName="parTxOnlySpace" presStyleCnt="0"/>
      <dgm:spPr/>
    </dgm:pt>
    <dgm:pt modelId="{5378FDE3-4951-4090-95B4-2F91C9741D0A}" type="pres">
      <dgm:prSet presAssocID="{064433F8-E0FD-43D6-AD31-B56D595192E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A265310-2B75-4710-9928-E571ECA9A335}" srcId="{6AD379A0-FA4D-44FF-A52D-203413B75946}" destId="{EA83EB79-A7F7-4241-81DD-D8CDAAE6F8F6}" srcOrd="0" destOrd="0" parTransId="{9BD8EC8F-94DA-4041-A9DB-3DD84378B182}" sibTransId="{EE12275B-0790-4D16-A91B-5255AE44AD36}"/>
    <dgm:cxn modelId="{14E30A95-812D-4E02-BF7D-83A82D6C0F87}" srcId="{6AD379A0-FA4D-44FF-A52D-203413B75946}" destId="{064433F8-E0FD-43D6-AD31-B56D595192E4}" srcOrd="1" destOrd="0" parTransId="{8BABA518-B71A-4AD2-88D9-2B0F224DB470}" sibTransId="{7D3086BB-7330-4BFC-B0F0-89647E6D2BE9}"/>
    <dgm:cxn modelId="{13C57FE7-A346-4E73-A654-F5E74B99D229}" type="presOf" srcId="{EA83EB79-A7F7-4241-81DD-D8CDAAE6F8F6}" destId="{F6F36FDD-D68E-4DD1-8F26-54B135A52CAD}" srcOrd="0" destOrd="0" presId="urn:microsoft.com/office/officeart/2005/8/layout/chevron1"/>
    <dgm:cxn modelId="{092D2AEA-2AC4-46CA-9A5A-E04DE6E81152}" type="presOf" srcId="{064433F8-E0FD-43D6-AD31-B56D595192E4}" destId="{5378FDE3-4951-4090-95B4-2F91C9741D0A}" srcOrd="0" destOrd="0" presId="urn:microsoft.com/office/officeart/2005/8/layout/chevron1"/>
    <dgm:cxn modelId="{E29909FB-176F-4202-A2E5-2B0EBCB9371D}" type="presOf" srcId="{6AD379A0-FA4D-44FF-A52D-203413B75946}" destId="{4F2FB73A-8A2A-4BA3-AB85-E438DC761AD8}" srcOrd="0" destOrd="0" presId="urn:microsoft.com/office/officeart/2005/8/layout/chevron1"/>
    <dgm:cxn modelId="{B35E2C8A-EFD6-41CB-80CD-A25468A4CBEF}" type="presParOf" srcId="{4F2FB73A-8A2A-4BA3-AB85-E438DC761AD8}" destId="{F6F36FDD-D68E-4DD1-8F26-54B135A52CAD}" srcOrd="0" destOrd="0" presId="urn:microsoft.com/office/officeart/2005/8/layout/chevron1"/>
    <dgm:cxn modelId="{0F86746F-01B4-4A01-BD43-7FB6F5EB247D}" type="presParOf" srcId="{4F2FB73A-8A2A-4BA3-AB85-E438DC761AD8}" destId="{A137D6E3-AE44-483A-ACC5-6BE7F4838CBB}" srcOrd="1" destOrd="0" presId="urn:microsoft.com/office/officeart/2005/8/layout/chevron1"/>
    <dgm:cxn modelId="{83003C56-9B92-4CE9-AB17-99E1B70A043D}" type="presParOf" srcId="{4F2FB73A-8A2A-4BA3-AB85-E438DC761AD8}" destId="{5378FDE3-4951-4090-95B4-2F91C9741D0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F57C4F-12F5-4BF4-903A-41F0C0EB7D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33145F4-8DEF-4113-919D-3FDA84C11138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latin typeface="+mj-lt"/>
            </a:rPr>
            <a:t>Comisión de Seguimiento del Convenio CNA-SENASICA</a:t>
          </a:r>
        </a:p>
      </dgm:t>
    </dgm:pt>
    <dgm:pt modelId="{94F53B49-3FF4-456C-B202-F25C4522F3EC}" type="parTrans" cxnId="{3AD0AF5A-E652-4C7E-98D3-991350F3A751}">
      <dgm:prSet/>
      <dgm:spPr/>
      <dgm:t>
        <a:bodyPr/>
        <a:lstStyle/>
        <a:p>
          <a:endParaRPr lang="es-MX" b="1">
            <a:solidFill>
              <a:schemeClr val="tx1"/>
            </a:solidFill>
            <a:latin typeface="+mj-lt"/>
          </a:endParaRPr>
        </a:p>
      </dgm:t>
    </dgm:pt>
    <dgm:pt modelId="{360F294A-A3D5-4AEB-8CEA-64D1DE8E7158}" type="sibTrans" cxnId="{3AD0AF5A-E652-4C7E-98D3-991350F3A751}">
      <dgm:prSet/>
      <dgm:spPr/>
      <dgm:t>
        <a:bodyPr/>
        <a:lstStyle/>
        <a:p>
          <a:endParaRPr lang="es-MX" b="1">
            <a:solidFill>
              <a:schemeClr val="tx1"/>
            </a:solidFill>
            <a:latin typeface="+mj-lt"/>
          </a:endParaRPr>
        </a:p>
      </dgm:t>
    </dgm:pt>
    <dgm:pt modelId="{8BE3884D-FB06-4544-80BF-351EE6D2A252}" type="asst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latin typeface="+mj-lt"/>
            </a:rPr>
            <a:t>VPSIA CNA Coordinador</a:t>
          </a:r>
        </a:p>
      </dgm:t>
    </dgm:pt>
    <dgm:pt modelId="{24E88EE2-CC46-45DC-BDE2-D50A903151F9}" type="parTrans" cxnId="{3680C326-DF53-423D-8A2C-39FA3B4B1823}">
      <dgm:prSet/>
      <dgm:spPr/>
      <dgm:t>
        <a:bodyPr/>
        <a:lstStyle/>
        <a:p>
          <a:endParaRPr lang="es-MX" b="1">
            <a:solidFill>
              <a:schemeClr val="tx1"/>
            </a:solidFill>
            <a:latin typeface="+mj-lt"/>
          </a:endParaRPr>
        </a:p>
      </dgm:t>
    </dgm:pt>
    <dgm:pt modelId="{07396202-FD5D-4DCF-8165-8B72C051921D}" type="sibTrans" cxnId="{3680C326-DF53-423D-8A2C-39FA3B4B1823}">
      <dgm:prSet/>
      <dgm:spPr/>
      <dgm:t>
        <a:bodyPr/>
        <a:lstStyle/>
        <a:p>
          <a:endParaRPr lang="es-MX" b="1">
            <a:solidFill>
              <a:schemeClr val="tx1"/>
            </a:solidFill>
            <a:latin typeface="+mj-lt"/>
          </a:endParaRPr>
        </a:p>
      </dgm:t>
    </dgm:pt>
    <dgm:pt modelId="{1872C92D-5EBD-4A38-9F78-DE432D78A1C9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latin typeface="+mj-lt"/>
            </a:rPr>
            <a:t>GT de Sanidad e Inocuidad Vegetal</a:t>
          </a:r>
        </a:p>
      </dgm:t>
    </dgm:pt>
    <dgm:pt modelId="{1C6A943D-C450-49A3-8611-69B5011E0C8E}" type="parTrans" cxnId="{A544D662-1C21-4A46-B2C1-6884425D8FE9}">
      <dgm:prSet/>
      <dgm:spPr/>
      <dgm:t>
        <a:bodyPr/>
        <a:lstStyle/>
        <a:p>
          <a:endParaRPr lang="es-MX" b="1">
            <a:solidFill>
              <a:schemeClr val="tx1"/>
            </a:solidFill>
            <a:latin typeface="+mj-lt"/>
          </a:endParaRPr>
        </a:p>
      </dgm:t>
    </dgm:pt>
    <dgm:pt modelId="{3B9A49D5-0F2F-4AC8-AD71-5154AD56E98E}" type="sibTrans" cxnId="{A544D662-1C21-4A46-B2C1-6884425D8FE9}">
      <dgm:prSet/>
      <dgm:spPr/>
      <dgm:t>
        <a:bodyPr/>
        <a:lstStyle/>
        <a:p>
          <a:endParaRPr lang="es-MX" b="1">
            <a:solidFill>
              <a:schemeClr val="tx1"/>
            </a:solidFill>
            <a:latin typeface="+mj-lt"/>
          </a:endParaRPr>
        </a:p>
      </dgm:t>
    </dgm:pt>
    <dgm:pt modelId="{FD8625A6-97A3-41BE-AC08-560CBBD7D78C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latin typeface="+mj-lt"/>
            </a:rPr>
            <a:t>GT de Sanidad e Inocuidad Pecuaria, Acuícola y Pesquera</a:t>
          </a:r>
        </a:p>
      </dgm:t>
    </dgm:pt>
    <dgm:pt modelId="{F554180A-D5A2-46EC-860B-F4AAA70ECA92}" type="parTrans" cxnId="{9C28450A-AC83-4FA6-A2A4-0F5BD0FA8E64}">
      <dgm:prSet/>
      <dgm:spPr/>
      <dgm:t>
        <a:bodyPr/>
        <a:lstStyle/>
        <a:p>
          <a:endParaRPr lang="es-MX" b="1">
            <a:solidFill>
              <a:schemeClr val="tx1"/>
            </a:solidFill>
            <a:latin typeface="+mj-lt"/>
          </a:endParaRPr>
        </a:p>
      </dgm:t>
    </dgm:pt>
    <dgm:pt modelId="{204ECA28-881F-4753-81DD-401A9FDB4AD3}" type="sibTrans" cxnId="{9C28450A-AC83-4FA6-A2A4-0F5BD0FA8E64}">
      <dgm:prSet/>
      <dgm:spPr/>
      <dgm:t>
        <a:bodyPr/>
        <a:lstStyle/>
        <a:p>
          <a:endParaRPr lang="es-MX" b="1">
            <a:solidFill>
              <a:schemeClr val="tx1"/>
            </a:solidFill>
            <a:latin typeface="+mj-lt"/>
          </a:endParaRPr>
        </a:p>
      </dgm:t>
    </dgm:pt>
    <dgm:pt modelId="{8C8E391C-7E0A-491A-AC68-C1F191BA1C6B}" type="asst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latin typeface="+mj-lt"/>
            </a:rPr>
            <a:t>DG Salud Animal</a:t>
          </a:r>
          <a:br>
            <a:rPr lang="es-MX" b="1" dirty="0">
              <a:solidFill>
                <a:schemeClr val="tx1"/>
              </a:solidFill>
              <a:latin typeface="+mj-lt"/>
            </a:rPr>
          </a:br>
          <a:r>
            <a:rPr lang="es-MX" b="1" dirty="0">
              <a:solidFill>
                <a:schemeClr val="tx1"/>
              </a:solidFill>
              <a:latin typeface="+mj-lt"/>
            </a:rPr>
            <a:t>DG Sanidad Vegetal</a:t>
          </a:r>
          <a:br>
            <a:rPr lang="es-MX" b="1" dirty="0">
              <a:solidFill>
                <a:schemeClr val="tx1"/>
              </a:solidFill>
              <a:latin typeface="+mj-lt"/>
            </a:rPr>
          </a:br>
          <a:r>
            <a:rPr lang="es-MX" b="1" dirty="0">
              <a:solidFill>
                <a:schemeClr val="tx1"/>
              </a:solidFill>
              <a:latin typeface="+mj-lt"/>
            </a:rPr>
            <a:t>DG Inocuidad</a:t>
          </a:r>
          <a:br>
            <a:rPr lang="es-MX" b="1" dirty="0">
              <a:solidFill>
                <a:schemeClr val="tx1"/>
              </a:solidFill>
              <a:latin typeface="+mj-lt"/>
            </a:rPr>
          </a:br>
          <a:r>
            <a:rPr lang="es-MX" b="1" dirty="0">
              <a:solidFill>
                <a:schemeClr val="tx1"/>
              </a:solidFill>
              <a:latin typeface="+mj-lt"/>
            </a:rPr>
            <a:t>DG Inspección</a:t>
          </a:r>
        </a:p>
      </dgm:t>
    </dgm:pt>
    <dgm:pt modelId="{6E073E8D-7643-4E6E-A1DB-E915A4F09455}" type="parTrans" cxnId="{AF09861A-C554-4E22-8EA6-60DC3EC934A5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46C56F3E-FB13-49D9-A670-F6EF12D22566}" type="sibTrans" cxnId="{AF09861A-C554-4E22-8EA6-60DC3EC934A5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1E312ABC-3FCC-4F7A-BFB7-839D7835DDC0}" type="pres">
      <dgm:prSet presAssocID="{0FF57C4F-12F5-4BF4-903A-41F0C0EB7D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85C6D2-37CB-4768-95D4-76F873D03AE7}" type="pres">
      <dgm:prSet presAssocID="{A33145F4-8DEF-4113-919D-3FDA84C11138}" presName="hierRoot1" presStyleCnt="0">
        <dgm:presLayoutVars>
          <dgm:hierBranch val="init"/>
        </dgm:presLayoutVars>
      </dgm:prSet>
      <dgm:spPr/>
    </dgm:pt>
    <dgm:pt modelId="{A8E6E842-BF46-43D1-AFCE-F59D3A45B9D2}" type="pres">
      <dgm:prSet presAssocID="{A33145F4-8DEF-4113-919D-3FDA84C11138}" presName="rootComposite1" presStyleCnt="0"/>
      <dgm:spPr/>
    </dgm:pt>
    <dgm:pt modelId="{F0A4AEE0-6562-45DF-BEB5-165620D00436}" type="pres">
      <dgm:prSet presAssocID="{A33145F4-8DEF-4113-919D-3FDA84C11138}" presName="rootText1" presStyleLbl="node0" presStyleIdx="0" presStyleCnt="1" custScaleX="138686">
        <dgm:presLayoutVars>
          <dgm:chPref val="3"/>
        </dgm:presLayoutVars>
      </dgm:prSet>
      <dgm:spPr/>
    </dgm:pt>
    <dgm:pt modelId="{6BB032AE-F3CC-44C8-BE15-A65C6F0696E6}" type="pres">
      <dgm:prSet presAssocID="{A33145F4-8DEF-4113-919D-3FDA84C11138}" presName="rootConnector1" presStyleLbl="node1" presStyleIdx="0" presStyleCnt="0"/>
      <dgm:spPr/>
    </dgm:pt>
    <dgm:pt modelId="{0516F040-0218-4CE0-AF36-8AB230F6CC51}" type="pres">
      <dgm:prSet presAssocID="{A33145F4-8DEF-4113-919D-3FDA84C11138}" presName="hierChild2" presStyleCnt="0"/>
      <dgm:spPr/>
    </dgm:pt>
    <dgm:pt modelId="{4F4B79E0-095B-493B-8DEB-FE05B7185B70}" type="pres">
      <dgm:prSet presAssocID="{1C6A943D-C450-49A3-8611-69B5011E0C8E}" presName="Name37" presStyleLbl="parChTrans1D2" presStyleIdx="0" presStyleCnt="4"/>
      <dgm:spPr/>
    </dgm:pt>
    <dgm:pt modelId="{B1A1AE20-F5F2-4A12-819E-2EEA422B5837}" type="pres">
      <dgm:prSet presAssocID="{1872C92D-5EBD-4A38-9F78-DE432D78A1C9}" presName="hierRoot2" presStyleCnt="0">
        <dgm:presLayoutVars>
          <dgm:hierBranch val="init"/>
        </dgm:presLayoutVars>
      </dgm:prSet>
      <dgm:spPr/>
    </dgm:pt>
    <dgm:pt modelId="{0200039F-FD15-41C3-BB12-A28B799C9B27}" type="pres">
      <dgm:prSet presAssocID="{1872C92D-5EBD-4A38-9F78-DE432D78A1C9}" presName="rootComposite" presStyleCnt="0"/>
      <dgm:spPr/>
    </dgm:pt>
    <dgm:pt modelId="{8B4E376C-9F4E-44F7-99FA-F94EEE3FEEF3}" type="pres">
      <dgm:prSet presAssocID="{1872C92D-5EBD-4A38-9F78-DE432D78A1C9}" presName="rootText" presStyleLbl="node2" presStyleIdx="0" presStyleCnt="2" custScaleX="122396">
        <dgm:presLayoutVars>
          <dgm:chPref val="3"/>
        </dgm:presLayoutVars>
      </dgm:prSet>
      <dgm:spPr/>
    </dgm:pt>
    <dgm:pt modelId="{BCA21A0E-5573-4F20-ABB1-BAC5EBB3A331}" type="pres">
      <dgm:prSet presAssocID="{1872C92D-5EBD-4A38-9F78-DE432D78A1C9}" presName="rootConnector" presStyleLbl="node2" presStyleIdx="0" presStyleCnt="2"/>
      <dgm:spPr/>
    </dgm:pt>
    <dgm:pt modelId="{445BF95F-A634-4ECA-8DFA-BDD77076174D}" type="pres">
      <dgm:prSet presAssocID="{1872C92D-5EBD-4A38-9F78-DE432D78A1C9}" presName="hierChild4" presStyleCnt="0"/>
      <dgm:spPr/>
    </dgm:pt>
    <dgm:pt modelId="{019A84F7-E184-4571-8609-653AC577A784}" type="pres">
      <dgm:prSet presAssocID="{1872C92D-5EBD-4A38-9F78-DE432D78A1C9}" presName="hierChild5" presStyleCnt="0"/>
      <dgm:spPr/>
    </dgm:pt>
    <dgm:pt modelId="{0CB03918-DCE7-4E67-914C-A6E77FDA92E8}" type="pres">
      <dgm:prSet presAssocID="{F554180A-D5A2-46EC-860B-F4AAA70ECA92}" presName="Name37" presStyleLbl="parChTrans1D2" presStyleIdx="1" presStyleCnt="4"/>
      <dgm:spPr/>
    </dgm:pt>
    <dgm:pt modelId="{0CADBA21-2D61-4CB3-8BF7-ECC4A5ACF71D}" type="pres">
      <dgm:prSet presAssocID="{FD8625A6-97A3-41BE-AC08-560CBBD7D78C}" presName="hierRoot2" presStyleCnt="0">
        <dgm:presLayoutVars>
          <dgm:hierBranch val="init"/>
        </dgm:presLayoutVars>
      </dgm:prSet>
      <dgm:spPr/>
    </dgm:pt>
    <dgm:pt modelId="{27EA660B-B10E-434A-B2DA-6A0AFBEA5AC5}" type="pres">
      <dgm:prSet presAssocID="{FD8625A6-97A3-41BE-AC08-560CBBD7D78C}" presName="rootComposite" presStyleCnt="0"/>
      <dgm:spPr/>
    </dgm:pt>
    <dgm:pt modelId="{DE213B0F-D08B-4643-93B2-DB6B71F61596}" type="pres">
      <dgm:prSet presAssocID="{FD8625A6-97A3-41BE-AC08-560CBBD7D78C}" presName="rootText" presStyleLbl="node2" presStyleIdx="1" presStyleCnt="2" custScaleX="122396">
        <dgm:presLayoutVars>
          <dgm:chPref val="3"/>
        </dgm:presLayoutVars>
      </dgm:prSet>
      <dgm:spPr/>
    </dgm:pt>
    <dgm:pt modelId="{71CFD8EC-11A9-495F-AFA6-234E791AEFA8}" type="pres">
      <dgm:prSet presAssocID="{FD8625A6-97A3-41BE-AC08-560CBBD7D78C}" presName="rootConnector" presStyleLbl="node2" presStyleIdx="1" presStyleCnt="2"/>
      <dgm:spPr/>
    </dgm:pt>
    <dgm:pt modelId="{56CA94FD-02A9-407C-AA4A-5CCEA97F1D36}" type="pres">
      <dgm:prSet presAssocID="{FD8625A6-97A3-41BE-AC08-560CBBD7D78C}" presName="hierChild4" presStyleCnt="0"/>
      <dgm:spPr/>
    </dgm:pt>
    <dgm:pt modelId="{E7AB0C64-5D69-4554-A697-800B8C5BDD11}" type="pres">
      <dgm:prSet presAssocID="{FD8625A6-97A3-41BE-AC08-560CBBD7D78C}" presName="hierChild5" presStyleCnt="0"/>
      <dgm:spPr/>
    </dgm:pt>
    <dgm:pt modelId="{0B79C0FD-F6F4-4140-9385-973D15257ABD}" type="pres">
      <dgm:prSet presAssocID="{A33145F4-8DEF-4113-919D-3FDA84C11138}" presName="hierChild3" presStyleCnt="0"/>
      <dgm:spPr/>
    </dgm:pt>
    <dgm:pt modelId="{5F563379-717E-46FB-9AD6-8EECBB676683}" type="pres">
      <dgm:prSet presAssocID="{24E88EE2-CC46-45DC-BDE2-D50A903151F9}" presName="Name111" presStyleLbl="parChTrans1D2" presStyleIdx="2" presStyleCnt="4"/>
      <dgm:spPr/>
    </dgm:pt>
    <dgm:pt modelId="{E0CCF2DF-6C66-4441-A3B8-2E44D0969E72}" type="pres">
      <dgm:prSet presAssocID="{8BE3884D-FB06-4544-80BF-351EE6D2A252}" presName="hierRoot3" presStyleCnt="0">
        <dgm:presLayoutVars>
          <dgm:hierBranch val="init"/>
        </dgm:presLayoutVars>
      </dgm:prSet>
      <dgm:spPr/>
    </dgm:pt>
    <dgm:pt modelId="{22DD95CD-3322-475F-8B10-9AB1D49A5E2C}" type="pres">
      <dgm:prSet presAssocID="{8BE3884D-FB06-4544-80BF-351EE6D2A252}" presName="rootComposite3" presStyleCnt="0"/>
      <dgm:spPr/>
    </dgm:pt>
    <dgm:pt modelId="{E9F6FB7D-C661-4C59-8787-48D5C2328860}" type="pres">
      <dgm:prSet presAssocID="{8BE3884D-FB06-4544-80BF-351EE6D2A252}" presName="rootText3" presStyleLbl="asst1" presStyleIdx="0" presStyleCnt="2" custScaleX="122396">
        <dgm:presLayoutVars>
          <dgm:chPref val="3"/>
        </dgm:presLayoutVars>
      </dgm:prSet>
      <dgm:spPr/>
    </dgm:pt>
    <dgm:pt modelId="{FB69D44F-1DD3-4A33-8723-1F9539D40828}" type="pres">
      <dgm:prSet presAssocID="{8BE3884D-FB06-4544-80BF-351EE6D2A252}" presName="rootConnector3" presStyleLbl="asst1" presStyleIdx="0" presStyleCnt="2"/>
      <dgm:spPr/>
    </dgm:pt>
    <dgm:pt modelId="{2A65ED92-12CD-42BC-ABBA-66F9FB251DA8}" type="pres">
      <dgm:prSet presAssocID="{8BE3884D-FB06-4544-80BF-351EE6D2A252}" presName="hierChild6" presStyleCnt="0"/>
      <dgm:spPr/>
    </dgm:pt>
    <dgm:pt modelId="{738AD386-0BBF-47B4-B268-E6DD637F614C}" type="pres">
      <dgm:prSet presAssocID="{8BE3884D-FB06-4544-80BF-351EE6D2A252}" presName="hierChild7" presStyleCnt="0"/>
      <dgm:spPr/>
    </dgm:pt>
    <dgm:pt modelId="{69A2B535-1FD1-40CC-91D4-32DF8E4D408A}" type="pres">
      <dgm:prSet presAssocID="{6E073E8D-7643-4E6E-A1DB-E915A4F09455}" presName="Name111" presStyleLbl="parChTrans1D2" presStyleIdx="3" presStyleCnt="4"/>
      <dgm:spPr/>
    </dgm:pt>
    <dgm:pt modelId="{53161562-BE96-4651-B85C-031BF4C53053}" type="pres">
      <dgm:prSet presAssocID="{8C8E391C-7E0A-491A-AC68-C1F191BA1C6B}" presName="hierRoot3" presStyleCnt="0">
        <dgm:presLayoutVars>
          <dgm:hierBranch val="init"/>
        </dgm:presLayoutVars>
      </dgm:prSet>
      <dgm:spPr/>
    </dgm:pt>
    <dgm:pt modelId="{56E2EEF1-5CF0-47BA-9A28-55CEFFCF3B61}" type="pres">
      <dgm:prSet presAssocID="{8C8E391C-7E0A-491A-AC68-C1F191BA1C6B}" presName="rootComposite3" presStyleCnt="0"/>
      <dgm:spPr/>
    </dgm:pt>
    <dgm:pt modelId="{97330FE6-171F-4758-B1CC-FC917F9BAF9D}" type="pres">
      <dgm:prSet presAssocID="{8C8E391C-7E0A-491A-AC68-C1F191BA1C6B}" presName="rootText3" presStyleLbl="asst1" presStyleIdx="1" presStyleCnt="2" custScaleX="118638">
        <dgm:presLayoutVars>
          <dgm:chPref val="3"/>
        </dgm:presLayoutVars>
      </dgm:prSet>
      <dgm:spPr/>
    </dgm:pt>
    <dgm:pt modelId="{4FEE0930-E02E-430A-A5D2-C7B5F2FBB76E}" type="pres">
      <dgm:prSet presAssocID="{8C8E391C-7E0A-491A-AC68-C1F191BA1C6B}" presName="rootConnector3" presStyleLbl="asst1" presStyleIdx="1" presStyleCnt="2"/>
      <dgm:spPr/>
    </dgm:pt>
    <dgm:pt modelId="{39F0FC78-7F33-4FFB-BA0D-9889091E8D67}" type="pres">
      <dgm:prSet presAssocID="{8C8E391C-7E0A-491A-AC68-C1F191BA1C6B}" presName="hierChild6" presStyleCnt="0"/>
      <dgm:spPr/>
    </dgm:pt>
    <dgm:pt modelId="{91C8932B-55EB-47C4-92D5-32B4D8BF03B4}" type="pres">
      <dgm:prSet presAssocID="{8C8E391C-7E0A-491A-AC68-C1F191BA1C6B}" presName="hierChild7" presStyleCnt="0"/>
      <dgm:spPr/>
    </dgm:pt>
  </dgm:ptLst>
  <dgm:cxnLst>
    <dgm:cxn modelId="{9C28450A-AC83-4FA6-A2A4-0F5BD0FA8E64}" srcId="{A33145F4-8DEF-4113-919D-3FDA84C11138}" destId="{FD8625A6-97A3-41BE-AC08-560CBBD7D78C}" srcOrd="3" destOrd="0" parTransId="{F554180A-D5A2-46EC-860B-F4AAA70ECA92}" sibTransId="{204ECA28-881F-4753-81DD-401A9FDB4AD3}"/>
    <dgm:cxn modelId="{5ED9A50A-F58B-477B-B841-C95CFA3A2E82}" type="presOf" srcId="{8BE3884D-FB06-4544-80BF-351EE6D2A252}" destId="{E9F6FB7D-C661-4C59-8787-48D5C2328860}" srcOrd="0" destOrd="0" presId="urn:microsoft.com/office/officeart/2005/8/layout/orgChart1"/>
    <dgm:cxn modelId="{AF09861A-C554-4E22-8EA6-60DC3EC934A5}" srcId="{A33145F4-8DEF-4113-919D-3FDA84C11138}" destId="{8C8E391C-7E0A-491A-AC68-C1F191BA1C6B}" srcOrd="1" destOrd="0" parTransId="{6E073E8D-7643-4E6E-A1DB-E915A4F09455}" sibTransId="{46C56F3E-FB13-49D9-A670-F6EF12D22566}"/>
    <dgm:cxn modelId="{F6CA161D-66F4-4F14-A3BE-BBC86859FE28}" type="presOf" srcId="{A33145F4-8DEF-4113-919D-3FDA84C11138}" destId="{6BB032AE-F3CC-44C8-BE15-A65C6F0696E6}" srcOrd="1" destOrd="0" presId="urn:microsoft.com/office/officeart/2005/8/layout/orgChart1"/>
    <dgm:cxn modelId="{557BC824-44C6-4C0F-B30C-D3E64130620B}" type="presOf" srcId="{8BE3884D-FB06-4544-80BF-351EE6D2A252}" destId="{FB69D44F-1DD3-4A33-8723-1F9539D40828}" srcOrd="1" destOrd="0" presId="urn:microsoft.com/office/officeart/2005/8/layout/orgChart1"/>
    <dgm:cxn modelId="{3680C326-DF53-423D-8A2C-39FA3B4B1823}" srcId="{A33145F4-8DEF-4113-919D-3FDA84C11138}" destId="{8BE3884D-FB06-4544-80BF-351EE6D2A252}" srcOrd="0" destOrd="0" parTransId="{24E88EE2-CC46-45DC-BDE2-D50A903151F9}" sibTransId="{07396202-FD5D-4DCF-8165-8B72C051921D}"/>
    <dgm:cxn modelId="{B54C9C2D-597C-4C40-A0F5-FE0484EF6963}" type="presOf" srcId="{6E073E8D-7643-4E6E-A1DB-E915A4F09455}" destId="{69A2B535-1FD1-40CC-91D4-32DF8E4D408A}" srcOrd="0" destOrd="0" presId="urn:microsoft.com/office/officeart/2005/8/layout/orgChart1"/>
    <dgm:cxn modelId="{BE72C42E-F8E1-4CB0-9D39-90E163445E4F}" type="presOf" srcId="{8C8E391C-7E0A-491A-AC68-C1F191BA1C6B}" destId="{4FEE0930-E02E-430A-A5D2-C7B5F2FBB76E}" srcOrd="1" destOrd="0" presId="urn:microsoft.com/office/officeart/2005/8/layout/orgChart1"/>
    <dgm:cxn modelId="{5F73785C-3052-46B2-841C-39F7C317A884}" type="presOf" srcId="{FD8625A6-97A3-41BE-AC08-560CBBD7D78C}" destId="{71CFD8EC-11A9-495F-AFA6-234E791AEFA8}" srcOrd="1" destOrd="0" presId="urn:microsoft.com/office/officeart/2005/8/layout/orgChart1"/>
    <dgm:cxn modelId="{5B56B25F-F5D7-49CF-957E-12248A70919C}" type="presOf" srcId="{1872C92D-5EBD-4A38-9F78-DE432D78A1C9}" destId="{8B4E376C-9F4E-44F7-99FA-F94EEE3FEEF3}" srcOrd="0" destOrd="0" presId="urn:microsoft.com/office/officeart/2005/8/layout/orgChart1"/>
    <dgm:cxn modelId="{A544D662-1C21-4A46-B2C1-6884425D8FE9}" srcId="{A33145F4-8DEF-4113-919D-3FDA84C11138}" destId="{1872C92D-5EBD-4A38-9F78-DE432D78A1C9}" srcOrd="2" destOrd="0" parTransId="{1C6A943D-C450-49A3-8611-69B5011E0C8E}" sibTransId="{3B9A49D5-0F2F-4AC8-AD71-5154AD56E98E}"/>
    <dgm:cxn modelId="{6DAAE64F-E23C-4098-AD11-4DD187CAD606}" type="presOf" srcId="{FD8625A6-97A3-41BE-AC08-560CBBD7D78C}" destId="{DE213B0F-D08B-4643-93B2-DB6B71F61596}" srcOrd="0" destOrd="0" presId="urn:microsoft.com/office/officeart/2005/8/layout/orgChart1"/>
    <dgm:cxn modelId="{BD2F8850-1AD6-4856-ACE6-F002CA95CA2A}" type="presOf" srcId="{1872C92D-5EBD-4A38-9F78-DE432D78A1C9}" destId="{BCA21A0E-5573-4F20-ABB1-BAC5EBB3A331}" srcOrd="1" destOrd="0" presId="urn:microsoft.com/office/officeart/2005/8/layout/orgChart1"/>
    <dgm:cxn modelId="{C7CEDE54-19E7-4382-A98D-6DF341CA019C}" type="presOf" srcId="{F554180A-D5A2-46EC-860B-F4AAA70ECA92}" destId="{0CB03918-DCE7-4E67-914C-A6E77FDA92E8}" srcOrd="0" destOrd="0" presId="urn:microsoft.com/office/officeart/2005/8/layout/orgChart1"/>
    <dgm:cxn modelId="{3AD0AF5A-E652-4C7E-98D3-991350F3A751}" srcId="{0FF57C4F-12F5-4BF4-903A-41F0C0EB7D19}" destId="{A33145F4-8DEF-4113-919D-3FDA84C11138}" srcOrd="0" destOrd="0" parTransId="{94F53B49-3FF4-456C-B202-F25C4522F3EC}" sibTransId="{360F294A-A3D5-4AEB-8CEA-64D1DE8E7158}"/>
    <dgm:cxn modelId="{E997F384-7A7A-4E00-9094-C59688597016}" type="presOf" srcId="{A33145F4-8DEF-4113-919D-3FDA84C11138}" destId="{F0A4AEE0-6562-45DF-BEB5-165620D00436}" srcOrd="0" destOrd="0" presId="urn:microsoft.com/office/officeart/2005/8/layout/orgChart1"/>
    <dgm:cxn modelId="{30265BD9-D2F9-48C0-97EB-7C25A1B1AF97}" type="presOf" srcId="{24E88EE2-CC46-45DC-BDE2-D50A903151F9}" destId="{5F563379-717E-46FB-9AD6-8EECBB676683}" srcOrd="0" destOrd="0" presId="urn:microsoft.com/office/officeart/2005/8/layout/orgChart1"/>
    <dgm:cxn modelId="{33D094F5-2BD6-4B70-BDEA-E75A7FCF803E}" type="presOf" srcId="{0FF57C4F-12F5-4BF4-903A-41F0C0EB7D19}" destId="{1E312ABC-3FCC-4F7A-BFB7-839D7835DDC0}" srcOrd="0" destOrd="0" presId="urn:microsoft.com/office/officeart/2005/8/layout/orgChart1"/>
    <dgm:cxn modelId="{914D23F6-1D7A-4313-82E1-567C303F5D81}" type="presOf" srcId="{8C8E391C-7E0A-491A-AC68-C1F191BA1C6B}" destId="{97330FE6-171F-4758-B1CC-FC917F9BAF9D}" srcOrd="0" destOrd="0" presId="urn:microsoft.com/office/officeart/2005/8/layout/orgChart1"/>
    <dgm:cxn modelId="{0BC9F3FF-D61D-4A56-B4C7-DD414496AFCE}" type="presOf" srcId="{1C6A943D-C450-49A3-8611-69B5011E0C8E}" destId="{4F4B79E0-095B-493B-8DEB-FE05B7185B70}" srcOrd="0" destOrd="0" presId="urn:microsoft.com/office/officeart/2005/8/layout/orgChart1"/>
    <dgm:cxn modelId="{2018709B-94D6-4579-A499-3ABFE2A4BE17}" type="presParOf" srcId="{1E312ABC-3FCC-4F7A-BFB7-839D7835DDC0}" destId="{4C85C6D2-37CB-4768-95D4-76F873D03AE7}" srcOrd="0" destOrd="0" presId="urn:microsoft.com/office/officeart/2005/8/layout/orgChart1"/>
    <dgm:cxn modelId="{61807173-0E88-43FA-8A02-33A4767E84ED}" type="presParOf" srcId="{4C85C6D2-37CB-4768-95D4-76F873D03AE7}" destId="{A8E6E842-BF46-43D1-AFCE-F59D3A45B9D2}" srcOrd="0" destOrd="0" presId="urn:microsoft.com/office/officeart/2005/8/layout/orgChart1"/>
    <dgm:cxn modelId="{FC62B2CE-6456-4622-9E3F-73314C375FE5}" type="presParOf" srcId="{A8E6E842-BF46-43D1-AFCE-F59D3A45B9D2}" destId="{F0A4AEE0-6562-45DF-BEB5-165620D00436}" srcOrd="0" destOrd="0" presId="urn:microsoft.com/office/officeart/2005/8/layout/orgChart1"/>
    <dgm:cxn modelId="{F86803C5-1A82-42E5-BF11-7A4FC3C7070F}" type="presParOf" srcId="{A8E6E842-BF46-43D1-AFCE-F59D3A45B9D2}" destId="{6BB032AE-F3CC-44C8-BE15-A65C6F0696E6}" srcOrd="1" destOrd="0" presId="urn:microsoft.com/office/officeart/2005/8/layout/orgChart1"/>
    <dgm:cxn modelId="{673D4733-291B-404C-93CF-7A9AA7E53758}" type="presParOf" srcId="{4C85C6D2-37CB-4768-95D4-76F873D03AE7}" destId="{0516F040-0218-4CE0-AF36-8AB230F6CC51}" srcOrd="1" destOrd="0" presId="urn:microsoft.com/office/officeart/2005/8/layout/orgChart1"/>
    <dgm:cxn modelId="{6891A459-9F34-4F01-932A-469C68634935}" type="presParOf" srcId="{0516F040-0218-4CE0-AF36-8AB230F6CC51}" destId="{4F4B79E0-095B-493B-8DEB-FE05B7185B70}" srcOrd="0" destOrd="0" presId="urn:microsoft.com/office/officeart/2005/8/layout/orgChart1"/>
    <dgm:cxn modelId="{06D4381A-2432-4171-80DA-88FA08841902}" type="presParOf" srcId="{0516F040-0218-4CE0-AF36-8AB230F6CC51}" destId="{B1A1AE20-F5F2-4A12-819E-2EEA422B5837}" srcOrd="1" destOrd="0" presId="urn:microsoft.com/office/officeart/2005/8/layout/orgChart1"/>
    <dgm:cxn modelId="{5C0372A6-21D5-43A3-B5DC-9D52E4B5675C}" type="presParOf" srcId="{B1A1AE20-F5F2-4A12-819E-2EEA422B5837}" destId="{0200039F-FD15-41C3-BB12-A28B799C9B27}" srcOrd="0" destOrd="0" presId="urn:microsoft.com/office/officeart/2005/8/layout/orgChart1"/>
    <dgm:cxn modelId="{CD38E8DC-4838-41BC-B484-8221E569A981}" type="presParOf" srcId="{0200039F-FD15-41C3-BB12-A28B799C9B27}" destId="{8B4E376C-9F4E-44F7-99FA-F94EEE3FEEF3}" srcOrd="0" destOrd="0" presId="urn:microsoft.com/office/officeart/2005/8/layout/orgChart1"/>
    <dgm:cxn modelId="{F3190623-A4A7-42AA-821C-7F614AD217D8}" type="presParOf" srcId="{0200039F-FD15-41C3-BB12-A28B799C9B27}" destId="{BCA21A0E-5573-4F20-ABB1-BAC5EBB3A331}" srcOrd="1" destOrd="0" presId="urn:microsoft.com/office/officeart/2005/8/layout/orgChart1"/>
    <dgm:cxn modelId="{874970DB-5535-42F1-9A93-0A2BAF47968E}" type="presParOf" srcId="{B1A1AE20-F5F2-4A12-819E-2EEA422B5837}" destId="{445BF95F-A634-4ECA-8DFA-BDD77076174D}" srcOrd="1" destOrd="0" presId="urn:microsoft.com/office/officeart/2005/8/layout/orgChart1"/>
    <dgm:cxn modelId="{1C241303-4EEE-4A08-9535-09060ABF63C6}" type="presParOf" srcId="{B1A1AE20-F5F2-4A12-819E-2EEA422B5837}" destId="{019A84F7-E184-4571-8609-653AC577A784}" srcOrd="2" destOrd="0" presId="urn:microsoft.com/office/officeart/2005/8/layout/orgChart1"/>
    <dgm:cxn modelId="{27779F88-6D54-4487-9D17-C21A78F18430}" type="presParOf" srcId="{0516F040-0218-4CE0-AF36-8AB230F6CC51}" destId="{0CB03918-DCE7-4E67-914C-A6E77FDA92E8}" srcOrd="2" destOrd="0" presId="urn:microsoft.com/office/officeart/2005/8/layout/orgChart1"/>
    <dgm:cxn modelId="{3CC23CB9-F4EA-4A7D-96C2-BE3A97C33127}" type="presParOf" srcId="{0516F040-0218-4CE0-AF36-8AB230F6CC51}" destId="{0CADBA21-2D61-4CB3-8BF7-ECC4A5ACF71D}" srcOrd="3" destOrd="0" presId="urn:microsoft.com/office/officeart/2005/8/layout/orgChart1"/>
    <dgm:cxn modelId="{E76A322A-3B72-47B8-AF01-F72D612963CF}" type="presParOf" srcId="{0CADBA21-2D61-4CB3-8BF7-ECC4A5ACF71D}" destId="{27EA660B-B10E-434A-B2DA-6A0AFBEA5AC5}" srcOrd="0" destOrd="0" presId="urn:microsoft.com/office/officeart/2005/8/layout/orgChart1"/>
    <dgm:cxn modelId="{847D5D0E-BA55-47EC-970A-7BFC87F8D5AA}" type="presParOf" srcId="{27EA660B-B10E-434A-B2DA-6A0AFBEA5AC5}" destId="{DE213B0F-D08B-4643-93B2-DB6B71F61596}" srcOrd="0" destOrd="0" presId="urn:microsoft.com/office/officeart/2005/8/layout/orgChart1"/>
    <dgm:cxn modelId="{18EDA9E1-F283-43D6-9807-FA49835748D2}" type="presParOf" srcId="{27EA660B-B10E-434A-B2DA-6A0AFBEA5AC5}" destId="{71CFD8EC-11A9-495F-AFA6-234E791AEFA8}" srcOrd="1" destOrd="0" presId="urn:microsoft.com/office/officeart/2005/8/layout/orgChart1"/>
    <dgm:cxn modelId="{01B0FDCB-1059-4BF2-9AD1-E1D5B6ED7BF0}" type="presParOf" srcId="{0CADBA21-2D61-4CB3-8BF7-ECC4A5ACF71D}" destId="{56CA94FD-02A9-407C-AA4A-5CCEA97F1D36}" srcOrd="1" destOrd="0" presId="urn:microsoft.com/office/officeart/2005/8/layout/orgChart1"/>
    <dgm:cxn modelId="{BF95675B-2F45-48B2-AD00-6DEA43D95A21}" type="presParOf" srcId="{0CADBA21-2D61-4CB3-8BF7-ECC4A5ACF71D}" destId="{E7AB0C64-5D69-4554-A697-800B8C5BDD11}" srcOrd="2" destOrd="0" presId="urn:microsoft.com/office/officeart/2005/8/layout/orgChart1"/>
    <dgm:cxn modelId="{441E5820-025A-4F8E-A298-119DD9E3A880}" type="presParOf" srcId="{4C85C6D2-37CB-4768-95D4-76F873D03AE7}" destId="{0B79C0FD-F6F4-4140-9385-973D15257ABD}" srcOrd="2" destOrd="0" presId="urn:microsoft.com/office/officeart/2005/8/layout/orgChart1"/>
    <dgm:cxn modelId="{41935446-B3AD-4D9A-BD3C-E67273B414CA}" type="presParOf" srcId="{0B79C0FD-F6F4-4140-9385-973D15257ABD}" destId="{5F563379-717E-46FB-9AD6-8EECBB676683}" srcOrd="0" destOrd="0" presId="urn:microsoft.com/office/officeart/2005/8/layout/orgChart1"/>
    <dgm:cxn modelId="{1C4C7E2A-4363-49C5-A56C-0611DFFF7BC2}" type="presParOf" srcId="{0B79C0FD-F6F4-4140-9385-973D15257ABD}" destId="{E0CCF2DF-6C66-4441-A3B8-2E44D0969E72}" srcOrd="1" destOrd="0" presId="urn:microsoft.com/office/officeart/2005/8/layout/orgChart1"/>
    <dgm:cxn modelId="{6F8028B2-0C4F-4A46-A151-1E01EED97122}" type="presParOf" srcId="{E0CCF2DF-6C66-4441-A3B8-2E44D0969E72}" destId="{22DD95CD-3322-475F-8B10-9AB1D49A5E2C}" srcOrd="0" destOrd="0" presId="urn:microsoft.com/office/officeart/2005/8/layout/orgChart1"/>
    <dgm:cxn modelId="{E22A061B-4BE4-4E61-B6B7-2DAA2D467298}" type="presParOf" srcId="{22DD95CD-3322-475F-8B10-9AB1D49A5E2C}" destId="{E9F6FB7D-C661-4C59-8787-48D5C2328860}" srcOrd="0" destOrd="0" presId="urn:microsoft.com/office/officeart/2005/8/layout/orgChart1"/>
    <dgm:cxn modelId="{B26EBD86-111D-4CB7-ACC9-E678D6B4BB87}" type="presParOf" srcId="{22DD95CD-3322-475F-8B10-9AB1D49A5E2C}" destId="{FB69D44F-1DD3-4A33-8723-1F9539D40828}" srcOrd="1" destOrd="0" presId="urn:microsoft.com/office/officeart/2005/8/layout/orgChart1"/>
    <dgm:cxn modelId="{E6FC6882-DED0-4EC7-A4C7-588D549AF63F}" type="presParOf" srcId="{E0CCF2DF-6C66-4441-A3B8-2E44D0969E72}" destId="{2A65ED92-12CD-42BC-ABBA-66F9FB251DA8}" srcOrd="1" destOrd="0" presId="urn:microsoft.com/office/officeart/2005/8/layout/orgChart1"/>
    <dgm:cxn modelId="{55F4AF94-A472-4590-A003-50C80F8F25F0}" type="presParOf" srcId="{E0CCF2DF-6C66-4441-A3B8-2E44D0969E72}" destId="{738AD386-0BBF-47B4-B268-E6DD637F614C}" srcOrd="2" destOrd="0" presId="urn:microsoft.com/office/officeart/2005/8/layout/orgChart1"/>
    <dgm:cxn modelId="{60AAEAED-D323-4A96-AB01-4DA04FC9C6B2}" type="presParOf" srcId="{0B79C0FD-F6F4-4140-9385-973D15257ABD}" destId="{69A2B535-1FD1-40CC-91D4-32DF8E4D408A}" srcOrd="2" destOrd="0" presId="urn:microsoft.com/office/officeart/2005/8/layout/orgChart1"/>
    <dgm:cxn modelId="{3C05BDB6-F6F6-47C1-B5A7-4659AD0E9203}" type="presParOf" srcId="{0B79C0FD-F6F4-4140-9385-973D15257ABD}" destId="{53161562-BE96-4651-B85C-031BF4C53053}" srcOrd="3" destOrd="0" presId="urn:microsoft.com/office/officeart/2005/8/layout/orgChart1"/>
    <dgm:cxn modelId="{A6A273CF-56CC-46F4-B7DB-FC14B7B05097}" type="presParOf" srcId="{53161562-BE96-4651-B85C-031BF4C53053}" destId="{56E2EEF1-5CF0-47BA-9A28-55CEFFCF3B61}" srcOrd="0" destOrd="0" presId="urn:microsoft.com/office/officeart/2005/8/layout/orgChart1"/>
    <dgm:cxn modelId="{EC85363F-5006-48B2-9099-3D10568233C7}" type="presParOf" srcId="{56E2EEF1-5CF0-47BA-9A28-55CEFFCF3B61}" destId="{97330FE6-171F-4758-B1CC-FC917F9BAF9D}" srcOrd="0" destOrd="0" presId="urn:microsoft.com/office/officeart/2005/8/layout/orgChart1"/>
    <dgm:cxn modelId="{3F623F04-1560-44E9-8A9B-0BC89FDABB0A}" type="presParOf" srcId="{56E2EEF1-5CF0-47BA-9A28-55CEFFCF3B61}" destId="{4FEE0930-E02E-430A-A5D2-C7B5F2FBB76E}" srcOrd="1" destOrd="0" presId="urn:microsoft.com/office/officeart/2005/8/layout/orgChart1"/>
    <dgm:cxn modelId="{0BB93594-CB1F-4C56-B2E5-E4552671EB63}" type="presParOf" srcId="{53161562-BE96-4651-B85C-031BF4C53053}" destId="{39F0FC78-7F33-4FFB-BA0D-9889091E8D67}" srcOrd="1" destOrd="0" presId="urn:microsoft.com/office/officeart/2005/8/layout/orgChart1"/>
    <dgm:cxn modelId="{32A32852-D55A-4257-B6E1-10DFA58DF1B4}" type="presParOf" srcId="{53161562-BE96-4651-B85C-031BF4C53053}" destId="{91C8932B-55EB-47C4-92D5-32B4D8BF03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F858E0-3E14-43D0-900F-C72779B8A68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6362739-8FFB-4371-845A-8E86255AEF26}">
      <dgm:prSet phldrT="[Texto]"/>
      <dgm:spPr/>
      <dgm:t>
        <a:bodyPr/>
        <a:lstStyle/>
        <a:p>
          <a:r>
            <a:rPr lang="es-ES" dirty="0"/>
            <a:t>Erradicación de plagas y enfermedades</a:t>
          </a:r>
          <a:endParaRPr lang="es-MX" dirty="0"/>
        </a:p>
      </dgm:t>
    </dgm:pt>
    <dgm:pt modelId="{49A91C47-7789-495F-A004-042606C21DBE}" type="parTrans" cxnId="{901950B8-ABC4-4A60-8E87-515E7F198C95}">
      <dgm:prSet/>
      <dgm:spPr/>
      <dgm:t>
        <a:bodyPr/>
        <a:lstStyle/>
        <a:p>
          <a:endParaRPr lang="es-MX"/>
        </a:p>
      </dgm:t>
    </dgm:pt>
    <dgm:pt modelId="{7AFD3E77-AA2A-412D-B1D8-174719F7F91A}" type="sibTrans" cxnId="{901950B8-ABC4-4A60-8E87-515E7F198C95}">
      <dgm:prSet/>
      <dgm:spPr/>
      <dgm:t>
        <a:bodyPr/>
        <a:lstStyle/>
        <a:p>
          <a:endParaRPr lang="es-MX"/>
        </a:p>
      </dgm:t>
    </dgm:pt>
    <dgm:pt modelId="{596DC932-1708-459F-8821-BF23E4A91E6F}">
      <dgm:prSet phldrT="[Texto]"/>
      <dgm:spPr/>
      <dgm:t>
        <a:bodyPr/>
        <a:lstStyle/>
        <a:p>
          <a:r>
            <a:rPr lang="es-ES" dirty="0"/>
            <a:t>Mosca de la Fruta</a:t>
          </a:r>
          <a:endParaRPr lang="es-MX" dirty="0"/>
        </a:p>
      </dgm:t>
    </dgm:pt>
    <dgm:pt modelId="{DD8F9538-F2E1-47C9-978C-D5FE3C9D16E7}" type="parTrans" cxnId="{6AED1980-1262-464C-81BC-15CF257C78D2}">
      <dgm:prSet/>
      <dgm:spPr/>
      <dgm:t>
        <a:bodyPr/>
        <a:lstStyle/>
        <a:p>
          <a:endParaRPr lang="es-MX"/>
        </a:p>
      </dgm:t>
    </dgm:pt>
    <dgm:pt modelId="{701870B5-82A6-4B48-95AB-9085A23A6C46}" type="sibTrans" cxnId="{6AED1980-1262-464C-81BC-15CF257C78D2}">
      <dgm:prSet/>
      <dgm:spPr/>
      <dgm:t>
        <a:bodyPr/>
        <a:lstStyle/>
        <a:p>
          <a:endParaRPr lang="es-MX"/>
        </a:p>
      </dgm:t>
    </dgm:pt>
    <dgm:pt modelId="{1318E49D-30E9-4BBE-BC92-AE53192FE997}">
      <dgm:prSet phldrT="[Texto]"/>
      <dgm:spPr/>
      <dgm:t>
        <a:bodyPr/>
        <a:lstStyle/>
        <a:p>
          <a:r>
            <a:rPr lang="es-ES" dirty="0"/>
            <a:t>Virus rugoso café del tomate</a:t>
          </a:r>
          <a:endParaRPr lang="es-MX" dirty="0"/>
        </a:p>
      </dgm:t>
    </dgm:pt>
    <dgm:pt modelId="{CF13835C-8DD4-4813-A373-7D4272EF44AA}" type="parTrans" cxnId="{51EA4C87-5293-4CBE-94E5-1304ED74AC93}">
      <dgm:prSet/>
      <dgm:spPr/>
      <dgm:t>
        <a:bodyPr/>
        <a:lstStyle/>
        <a:p>
          <a:endParaRPr lang="es-MX"/>
        </a:p>
      </dgm:t>
    </dgm:pt>
    <dgm:pt modelId="{D775131A-91DC-49FD-B1E3-EAF88C4701DC}" type="sibTrans" cxnId="{51EA4C87-5293-4CBE-94E5-1304ED74AC93}">
      <dgm:prSet/>
      <dgm:spPr/>
      <dgm:t>
        <a:bodyPr/>
        <a:lstStyle/>
        <a:p>
          <a:endParaRPr lang="es-MX"/>
        </a:p>
      </dgm:t>
    </dgm:pt>
    <dgm:pt modelId="{2C2C0DB1-903E-49FD-95E5-6DD2CF7F7357}">
      <dgm:prSet phldrT="[Texto]"/>
      <dgm:spPr/>
      <dgm:t>
        <a:bodyPr/>
        <a:lstStyle/>
        <a:p>
          <a:r>
            <a:rPr lang="es-ES" dirty="0"/>
            <a:t>Protocolo fitosanitario para exportación y apertura de mercados</a:t>
          </a:r>
          <a:endParaRPr lang="es-MX" dirty="0"/>
        </a:p>
      </dgm:t>
    </dgm:pt>
    <dgm:pt modelId="{F1EC661F-EC1D-4134-A818-088489AF2F35}" type="parTrans" cxnId="{2CC0AA0F-7596-44C8-8FBD-78C85E4B2152}">
      <dgm:prSet/>
      <dgm:spPr/>
      <dgm:t>
        <a:bodyPr/>
        <a:lstStyle/>
        <a:p>
          <a:endParaRPr lang="es-MX"/>
        </a:p>
      </dgm:t>
    </dgm:pt>
    <dgm:pt modelId="{6EE09A95-57F5-49A6-BC04-50349F5E3664}" type="sibTrans" cxnId="{2CC0AA0F-7596-44C8-8FBD-78C85E4B2152}">
      <dgm:prSet/>
      <dgm:spPr/>
      <dgm:t>
        <a:bodyPr/>
        <a:lstStyle/>
        <a:p>
          <a:endParaRPr lang="es-MX"/>
        </a:p>
      </dgm:t>
    </dgm:pt>
    <dgm:pt modelId="{D82A4BE2-68D1-46EF-B149-D5D9D5DAF151}">
      <dgm:prSet phldrT="[Texto]"/>
      <dgm:spPr/>
      <dgm:t>
        <a:bodyPr/>
        <a:lstStyle/>
        <a:p>
          <a:r>
            <a:rPr lang="es-ES" dirty="0"/>
            <a:t>Chile Bell a Japón</a:t>
          </a:r>
          <a:endParaRPr lang="es-MX" dirty="0"/>
        </a:p>
      </dgm:t>
    </dgm:pt>
    <dgm:pt modelId="{EFC057D3-DCC3-4DA8-883D-1DCE983B428D}" type="parTrans" cxnId="{E2E0718B-7374-4311-B543-780FFF71DFC7}">
      <dgm:prSet/>
      <dgm:spPr/>
      <dgm:t>
        <a:bodyPr/>
        <a:lstStyle/>
        <a:p>
          <a:endParaRPr lang="es-MX"/>
        </a:p>
      </dgm:t>
    </dgm:pt>
    <dgm:pt modelId="{AC6D9AD6-DFBF-4501-89FE-929FB04E4EB2}" type="sibTrans" cxnId="{E2E0718B-7374-4311-B543-780FFF71DFC7}">
      <dgm:prSet/>
      <dgm:spPr/>
      <dgm:t>
        <a:bodyPr/>
        <a:lstStyle/>
        <a:p>
          <a:endParaRPr lang="es-MX"/>
        </a:p>
      </dgm:t>
    </dgm:pt>
    <dgm:pt modelId="{13BAAD28-BB81-4DAD-9F74-5D4B7D13557D}">
      <dgm:prSet phldrT="[Texto]"/>
      <dgm:spPr/>
      <dgm:t>
        <a:bodyPr/>
        <a:lstStyle/>
        <a:p>
          <a:r>
            <a:rPr lang="es-ES" dirty="0"/>
            <a:t>Espárrago a China</a:t>
          </a:r>
          <a:endParaRPr lang="es-MX" dirty="0"/>
        </a:p>
      </dgm:t>
    </dgm:pt>
    <dgm:pt modelId="{2A26F172-F477-4DEB-AACB-4C3155E235A1}" type="parTrans" cxnId="{501BEB20-1F6C-4815-9E75-9CC07CE3AC81}">
      <dgm:prSet/>
      <dgm:spPr/>
      <dgm:t>
        <a:bodyPr/>
        <a:lstStyle/>
        <a:p>
          <a:endParaRPr lang="es-MX"/>
        </a:p>
      </dgm:t>
    </dgm:pt>
    <dgm:pt modelId="{2C30BC8D-6D08-4AD4-9A07-B1813B0F3B7E}" type="sibTrans" cxnId="{501BEB20-1F6C-4815-9E75-9CC07CE3AC81}">
      <dgm:prSet/>
      <dgm:spPr/>
      <dgm:t>
        <a:bodyPr/>
        <a:lstStyle/>
        <a:p>
          <a:endParaRPr lang="es-MX"/>
        </a:p>
      </dgm:t>
    </dgm:pt>
    <dgm:pt modelId="{2C01DCA8-9F62-479D-AB9A-DEB50E13BB68}">
      <dgm:prSet phldrT="[Texto]"/>
      <dgm:spPr/>
      <dgm:t>
        <a:bodyPr/>
        <a:lstStyle/>
        <a:p>
          <a:r>
            <a:rPr lang="es-ES" dirty="0"/>
            <a:t>Otros</a:t>
          </a:r>
          <a:endParaRPr lang="es-MX" dirty="0"/>
        </a:p>
      </dgm:t>
    </dgm:pt>
    <dgm:pt modelId="{AC4F356A-0E2C-4552-99AE-5D163B7AFFA2}" type="parTrans" cxnId="{77E89B79-8F7E-468A-A506-8CBFC11E822A}">
      <dgm:prSet/>
      <dgm:spPr/>
      <dgm:t>
        <a:bodyPr/>
        <a:lstStyle/>
        <a:p>
          <a:endParaRPr lang="es-MX"/>
        </a:p>
      </dgm:t>
    </dgm:pt>
    <dgm:pt modelId="{48539148-8ADF-4140-ADC0-2BD0A577CC42}" type="sibTrans" cxnId="{77E89B79-8F7E-468A-A506-8CBFC11E822A}">
      <dgm:prSet/>
      <dgm:spPr/>
      <dgm:t>
        <a:bodyPr/>
        <a:lstStyle/>
        <a:p>
          <a:endParaRPr lang="es-MX"/>
        </a:p>
      </dgm:t>
    </dgm:pt>
    <dgm:pt modelId="{3BC476FA-244C-4E67-BF98-B01F414F7CDF}">
      <dgm:prSet phldrT="[Texto]"/>
      <dgm:spPr/>
      <dgm:t>
        <a:bodyPr/>
        <a:lstStyle/>
        <a:p>
          <a:r>
            <a:rPr lang="es-ES" dirty="0"/>
            <a:t>Reforzamiento de número de inspectores en Michoacán</a:t>
          </a:r>
          <a:endParaRPr lang="es-MX" dirty="0"/>
        </a:p>
      </dgm:t>
    </dgm:pt>
    <dgm:pt modelId="{B0C615D0-ED09-434D-BF23-D21FB1FF83DD}" type="parTrans" cxnId="{8DEEC656-9CB2-40C0-9C1C-422D0E2602DB}">
      <dgm:prSet/>
      <dgm:spPr/>
      <dgm:t>
        <a:bodyPr/>
        <a:lstStyle/>
        <a:p>
          <a:endParaRPr lang="es-MX"/>
        </a:p>
      </dgm:t>
    </dgm:pt>
    <dgm:pt modelId="{E5323F95-093C-4EB7-9AC3-1DEE94826DB5}" type="sibTrans" cxnId="{8DEEC656-9CB2-40C0-9C1C-422D0E2602DB}">
      <dgm:prSet/>
      <dgm:spPr/>
      <dgm:t>
        <a:bodyPr/>
        <a:lstStyle/>
        <a:p>
          <a:endParaRPr lang="es-MX"/>
        </a:p>
      </dgm:t>
    </dgm:pt>
    <dgm:pt modelId="{6C484329-9DA3-44A0-B4A4-6D861862AC62}">
      <dgm:prSet phldrT="[Texto]"/>
      <dgm:spPr/>
      <dgm:t>
        <a:bodyPr/>
        <a:lstStyle/>
        <a:p>
          <a:r>
            <a:rPr lang="es-ES" dirty="0"/>
            <a:t>Auditorías a los programas de importación de manzanas </a:t>
          </a:r>
          <a:endParaRPr lang="es-MX" dirty="0"/>
        </a:p>
      </dgm:t>
    </dgm:pt>
    <dgm:pt modelId="{B43ED85A-D076-41BD-8174-C78426DA2544}" type="parTrans" cxnId="{51D783AE-6C66-4C23-9F71-35AD17BEBBC6}">
      <dgm:prSet/>
      <dgm:spPr/>
      <dgm:t>
        <a:bodyPr/>
        <a:lstStyle/>
        <a:p>
          <a:endParaRPr lang="es-MX"/>
        </a:p>
      </dgm:t>
    </dgm:pt>
    <dgm:pt modelId="{9D0D2CE3-A403-40D8-8551-BFF82C55A8BF}" type="sibTrans" cxnId="{51D783AE-6C66-4C23-9F71-35AD17BEBBC6}">
      <dgm:prSet/>
      <dgm:spPr/>
      <dgm:t>
        <a:bodyPr/>
        <a:lstStyle/>
        <a:p>
          <a:endParaRPr lang="es-MX"/>
        </a:p>
      </dgm:t>
    </dgm:pt>
    <dgm:pt modelId="{A6E8F8DA-CC08-460E-AFB5-8FACDBF519C2}">
      <dgm:prSet phldrT="[Texto]"/>
      <dgm:spPr/>
      <dgm:t>
        <a:bodyPr/>
        <a:lstStyle/>
        <a:p>
          <a:r>
            <a:rPr lang="es-ES" dirty="0"/>
            <a:t>HLB en cítricos</a:t>
          </a:r>
          <a:endParaRPr lang="es-MX" dirty="0"/>
        </a:p>
      </dgm:t>
    </dgm:pt>
    <dgm:pt modelId="{1C05CD2B-F483-475C-97F8-AEC2A31889B9}" type="parTrans" cxnId="{E867F78B-E671-4E53-A871-C19FC6ED825F}">
      <dgm:prSet/>
      <dgm:spPr/>
      <dgm:t>
        <a:bodyPr/>
        <a:lstStyle/>
        <a:p>
          <a:endParaRPr lang="es-MX"/>
        </a:p>
      </dgm:t>
    </dgm:pt>
    <dgm:pt modelId="{777B9E87-5543-4DD8-A333-D9AE51978DF1}" type="sibTrans" cxnId="{E867F78B-E671-4E53-A871-C19FC6ED825F}">
      <dgm:prSet/>
      <dgm:spPr/>
      <dgm:t>
        <a:bodyPr/>
        <a:lstStyle/>
        <a:p>
          <a:endParaRPr lang="es-MX"/>
        </a:p>
      </dgm:t>
    </dgm:pt>
    <dgm:pt modelId="{5B171B48-5F7E-4B95-AD32-CD68E289B984}">
      <dgm:prSet phldrT="[Texto]"/>
      <dgm:spPr/>
      <dgm:t>
        <a:bodyPr/>
        <a:lstStyle/>
        <a:p>
          <a:r>
            <a:rPr lang="es-ES" dirty="0"/>
            <a:t>Mosca del mediterráneo</a:t>
          </a:r>
          <a:endParaRPr lang="es-MX" dirty="0"/>
        </a:p>
      </dgm:t>
    </dgm:pt>
    <dgm:pt modelId="{A99B184E-3452-4548-B6AA-A40211AA3CF7}" type="parTrans" cxnId="{C22FA25C-A9C3-4C50-BABA-FCA8F3EA09FD}">
      <dgm:prSet/>
      <dgm:spPr/>
      <dgm:t>
        <a:bodyPr/>
        <a:lstStyle/>
        <a:p>
          <a:endParaRPr lang="es-MX"/>
        </a:p>
      </dgm:t>
    </dgm:pt>
    <dgm:pt modelId="{5E32B9AD-024E-4FEE-82D1-A3432821632A}" type="sibTrans" cxnId="{C22FA25C-A9C3-4C50-BABA-FCA8F3EA09FD}">
      <dgm:prSet/>
      <dgm:spPr/>
      <dgm:t>
        <a:bodyPr/>
        <a:lstStyle/>
        <a:p>
          <a:endParaRPr lang="es-MX"/>
        </a:p>
      </dgm:t>
    </dgm:pt>
    <dgm:pt modelId="{2F9FAD2B-0430-441E-BB75-0034EE2D6B4C}">
      <dgm:prSet phldrT="[Texto]"/>
      <dgm:spPr/>
      <dgm:t>
        <a:bodyPr/>
        <a:lstStyle/>
        <a:p>
          <a:r>
            <a:rPr lang="es-ES" dirty="0"/>
            <a:t>Moho azul del tabaco</a:t>
          </a:r>
          <a:endParaRPr lang="es-MX" dirty="0"/>
        </a:p>
      </dgm:t>
    </dgm:pt>
    <dgm:pt modelId="{609A63ED-2D74-481A-ADDB-42469FC68AFF}" type="parTrans" cxnId="{F4B818AE-E70D-44F4-B034-7BEE38B042D6}">
      <dgm:prSet/>
      <dgm:spPr/>
      <dgm:t>
        <a:bodyPr/>
        <a:lstStyle/>
        <a:p>
          <a:endParaRPr lang="es-MX"/>
        </a:p>
      </dgm:t>
    </dgm:pt>
    <dgm:pt modelId="{3139ECC0-31DF-4A22-9A40-3683A3936E78}" type="sibTrans" cxnId="{F4B818AE-E70D-44F4-B034-7BEE38B042D6}">
      <dgm:prSet/>
      <dgm:spPr/>
      <dgm:t>
        <a:bodyPr/>
        <a:lstStyle/>
        <a:p>
          <a:endParaRPr lang="es-MX"/>
        </a:p>
      </dgm:t>
    </dgm:pt>
    <dgm:pt modelId="{B75ED919-CEB5-4B5B-97E0-AB8E86B4C357}">
      <dgm:prSet phldrT="[Texto]"/>
      <dgm:spPr/>
      <dgm:t>
        <a:bodyPr/>
        <a:lstStyle/>
        <a:p>
          <a:r>
            <a:rPr lang="es-ES" dirty="0"/>
            <a:t>Mango a Corea del Sur y China</a:t>
          </a:r>
          <a:endParaRPr lang="es-MX" dirty="0"/>
        </a:p>
      </dgm:t>
    </dgm:pt>
    <dgm:pt modelId="{D623E372-1D50-4F1F-A6BC-3D5261665F99}" type="parTrans" cxnId="{52AC37E4-B71D-47E6-816C-7BD2E94F2075}">
      <dgm:prSet/>
      <dgm:spPr/>
      <dgm:t>
        <a:bodyPr/>
        <a:lstStyle/>
        <a:p>
          <a:endParaRPr lang="es-MX"/>
        </a:p>
      </dgm:t>
    </dgm:pt>
    <dgm:pt modelId="{EA22FCCA-3647-45F8-9913-DA0AA9C0C6AF}" type="sibTrans" cxnId="{52AC37E4-B71D-47E6-816C-7BD2E94F2075}">
      <dgm:prSet/>
      <dgm:spPr/>
      <dgm:t>
        <a:bodyPr/>
        <a:lstStyle/>
        <a:p>
          <a:endParaRPr lang="es-MX"/>
        </a:p>
      </dgm:t>
    </dgm:pt>
    <dgm:pt modelId="{070BE777-AF00-4876-B965-18A531BE646C}">
      <dgm:prSet phldrT="[Texto]"/>
      <dgm:spPr/>
      <dgm:t>
        <a:bodyPr/>
        <a:lstStyle/>
        <a:p>
          <a:r>
            <a:rPr lang="es-ES" dirty="0"/>
            <a:t>Aguacate y berries a Malasia</a:t>
          </a:r>
          <a:endParaRPr lang="es-MX" dirty="0"/>
        </a:p>
      </dgm:t>
    </dgm:pt>
    <dgm:pt modelId="{5677B5FF-949F-4DC4-A8D0-C330BB57DA07}" type="parTrans" cxnId="{4C7E1BE8-1585-48A2-96CD-DFCD6639E42A}">
      <dgm:prSet/>
      <dgm:spPr/>
      <dgm:t>
        <a:bodyPr/>
        <a:lstStyle/>
        <a:p>
          <a:endParaRPr lang="es-MX"/>
        </a:p>
      </dgm:t>
    </dgm:pt>
    <dgm:pt modelId="{D4353E31-8437-4905-8074-0D32F78DC5DE}" type="sibTrans" cxnId="{4C7E1BE8-1585-48A2-96CD-DFCD6639E42A}">
      <dgm:prSet/>
      <dgm:spPr/>
      <dgm:t>
        <a:bodyPr/>
        <a:lstStyle/>
        <a:p>
          <a:endParaRPr lang="es-MX"/>
        </a:p>
      </dgm:t>
    </dgm:pt>
    <dgm:pt modelId="{94FC8CAF-DCC2-4F27-8FCB-386C7A8F17C4}">
      <dgm:prSet phldrT="[Texto]"/>
      <dgm:spPr/>
      <dgm:t>
        <a:bodyPr/>
        <a:lstStyle/>
        <a:p>
          <a:r>
            <a:rPr lang="es-ES" dirty="0"/>
            <a:t>Requisitos fitosanitarios para importación de fibra y borra de algodón de Colombia</a:t>
          </a:r>
          <a:endParaRPr lang="es-MX" dirty="0"/>
        </a:p>
      </dgm:t>
    </dgm:pt>
    <dgm:pt modelId="{96F2F883-5BEC-4C7D-BB9C-1B7A9372AE85}" type="parTrans" cxnId="{4C446E0C-E645-483D-A046-9C02D10A2D88}">
      <dgm:prSet/>
      <dgm:spPr/>
      <dgm:t>
        <a:bodyPr/>
        <a:lstStyle/>
        <a:p>
          <a:endParaRPr lang="es-MX"/>
        </a:p>
      </dgm:t>
    </dgm:pt>
    <dgm:pt modelId="{D8FF02EE-C259-496B-AE7A-2B6E03F13984}" type="sibTrans" cxnId="{4C446E0C-E645-483D-A046-9C02D10A2D88}">
      <dgm:prSet/>
      <dgm:spPr/>
      <dgm:t>
        <a:bodyPr/>
        <a:lstStyle/>
        <a:p>
          <a:endParaRPr lang="es-MX"/>
        </a:p>
      </dgm:t>
    </dgm:pt>
    <dgm:pt modelId="{666D3340-C0E1-4A7C-877D-BC2CC7723FA3}">
      <dgm:prSet phldrT="[Texto]"/>
      <dgm:spPr/>
      <dgm:t>
        <a:bodyPr/>
        <a:lstStyle/>
        <a:p>
          <a:r>
            <a:rPr lang="es-ES" dirty="0"/>
            <a:t>Regulaciones de exportaciones, SRRC y certificaciones internacionales</a:t>
          </a:r>
          <a:endParaRPr lang="es-MX" dirty="0"/>
        </a:p>
      </dgm:t>
    </dgm:pt>
    <dgm:pt modelId="{2E168DE6-D1FB-461D-A079-5DFB9467C3AD}" type="parTrans" cxnId="{1D2195B5-C031-42AD-A8D1-E5FD7D9137BE}">
      <dgm:prSet/>
      <dgm:spPr/>
      <dgm:t>
        <a:bodyPr/>
        <a:lstStyle/>
        <a:p>
          <a:endParaRPr lang="es-MX"/>
        </a:p>
      </dgm:t>
    </dgm:pt>
    <dgm:pt modelId="{5B72B928-B582-4394-897B-D5D017864839}" type="sibTrans" cxnId="{1D2195B5-C031-42AD-A8D1-E5FD7D9137BE}">
      <dgm:prSet/>
      <dgm:spPr/>
      <dgm:t>
        <a:bodyPr/>
        <a:lstStyle/>
        <a:p>
          <a:endParaRPr lang="es-MX"/>
        </a:p>
      </dgm:t>
    </dgm:pt>
    <dgm:pt modelId="{2F194BB6-1431-468A-B3AC-08385F201526}">
      <dgm:prSet phldrT="[Texto]"/>
      <dgm:spPr/>
      <dgm:t>
        <a:bodyPr/>
        <a:lstStyle/>
        <a:p>
          <a:r>
            <a:rPr lang="es-ES" dirty="0"/>
            <a:t>Aguacate a Corea del Sur</a:t>
          </a:r>
          <a:endParaRPr lang="es-MX" dirty="0"/>
        </a:p>
      </dgm:t>
    </dgm:pt>
    <dgm:pt modelId="{84A6C41C-4DD1-49FC-82F1-F2186F590719}" type="parTrans" cxnId="{08797683-C0F7-4014-AAE0-31E46F6D0687}">
      <dgm:prSet/>
      <dgm:spPr/>
      <dgm:t>
        <a:bodyPr/>
        <a:lstStyle/>
        <a:p>
          <a:endParaRPr lang="es-MX"/>
        </a:p>
      </dgm:t>
    </dgm:pt>
    <dgm:pt modelId="{C8954446-7F65-4008-8E99-9D4F52F8D1ED}" type="sibTrans" cxnId="{08797683-C0F7-4014-AAE0-31E46F6D0687}">
      <dgm:prSet/>
      <dgm:spPr/>
      <dgm:t>
        <a:bodyPr/>
        <a:lstStyle/>
        <a:p>
          <a:endParaRPr lang="es-MX"/>
        </a:p>
      </dgm:t>
    </dgm:pt>
    <dgm:pt modelId="{0BCA191E-9A7B-446C-85DA-AC88A6102829}">
      <dgm:prSet phldrT="[Texto]"/>
      <dgm:spPr/>
      <dgm:t>
        <a:bodyPr/>
        <a:lstStyle/>
        <a:p>
          <a:r>
            <a:rPr lang="es-ES" dirty="0"/>
            <a:t>Material propagativo de plantas de zarzamora y frambuesa a Unión Europea y UK</a:t>
          </a:r>
          <a:endParaRPr lang="es-MX" dirty="0"/>
        </a:p>
      </dgm:t>
    </dgm:pt>
    <dgm:pt modelId="{DBD2ADA0-2463-453D-A009-127BC9A20D6D}" type="parTrans" cxnId="{DB3DABEC-F181-42AE-BC85-EF98D9CCC8AF}">
      <dgm:prSet/>
      <dgm:spPr/>
      <dgm:t>
        <a:bodyPr/>
        <a:lstStyle/>
        <a:p>
          <a:endParaRPr lang="es-MX"/>
        </a:p>
      </dgm:t>
    </dgm:pt>
    <dgm:pt modelId="{776289C5-EF3E-41BE-B582-1AB3C5AB327D}" type="sibTrans" cxnId="{DB3DABEC-F181-42AE-BC85-EF98D9CCC8AF}">
      <dgm:prSet/>
      <dgm:spPr/>
      <dgm:t>
        <a:bodyPr/>
        <a:lstStyle/>
        <a:p>
          <a:endParaRPr lang="es-MX"/>
        </a:p>
      </dgm:t>
    </dgm:pt>
    <dgm:pt modelId="{0824CB23-1A4A-4614-A395-FB3417B55E5D}">
      <dgm:prSet phldrT="[Texto]"/>
      <dgm:spPr/>
      <dgm:t>
        <a:bodyPr/>
        <a:lstStyle/>
        <a:p>
          <a:r>
            <a:rPr lang="es-ES" dirty="0"/>
            <a:t>Certificación electrónica en materia fitosanitaria con la Unión Europea y Japón</a:t>
          </a:r>
          <a:endParaRPr lang="es-MX" dirty="0"/>
        </a:p>
      </dgm:t>
    </dgm:pt>
    <dgm:pt modelId="{2958F3BB-1994-4601-AC58-6355D091DA5A}" type="parTrans" cxnId="{127B39E8-A208-4DDA-B64A-89E1980F78D2}">
      <dgm:prSet/>
      <dgm:spPr/>
      <dgm:t>
        <a:bodyPr/>
        <a:lstStyle/>
        <a:p>
          <a:endParaRPr lang="es-MX"/>
        </a:p>
      </dgm:t>
    </dgm:pt>
    <dgm:pt modelId="{3819EE71-FF66-4FC4-90F4-680C4DADEB49}" type="sibTrans" cxnId="{127B39E8-A208-4DDA-B64A-89E1980F78D2}">
      <dgm:prSet/>
      <dgm:spPr/>
      <dgm:t>
        <a:bodyPr/>
        <a:lstStyle/>
        <a:p>
          <a:endParaRPr lang="es-MX"/>
        </a:p>
      </dgm:t>
    </dgm:pt>
    <dgm:pt modelId="{865505EB-D7C4-41D2-A651-2491712BFFE3}">
      <dgm:prSet phldrT="[Texto]"/>
      <dgm:spPr/>
      <dgm:t>
        <a:bodyPr/>
        <a:lstStyle/>
        <a:p>
          <a:r>
            <a:rPr lang="es-ES" dirty="0"/>
            <a:t>Importaciones</a:t>
          </a:r>
          <a:endParaRPr lang="es-MX" dirty="0"/>
        </a:p>
      </dgm:t>
    </dgm:pt>
    <dgm:pt modelId="{B6367C42-EFF4-4B67-9589-97495BFE0822}" type="parTrans" cxnId="{4B59F6D5-5CFE-4FC1-97E3-5D49D8CBEE42}">
      <dgm:prSet/>
      <dgm:spPr/>
      <dgm:t>
        <a:bodyPr/>
        <a:lstStyle/>
        <a:p>
          <a:endParaRPr lang="es-MX"/>
        </a:p>
      </dgm:t>
    </dgm:pt>
    <dgm:pt modelId="{C690DAA6-E210-49E6-86F1-0F97C834494B}" type="sibTrans" cxnId="{4B59F6D5-5CFE-4FC1-97E3-5D49D8CBEE42}">
      <dgm:prSet/>
      <dgm:spPr/>
      <dgm:t>
        <a:bodyPr/>
        <a:lstStyle/>
        <a:p>
          <a:endParaRPr lang="es-MX"/>
        </a:p>
      </dgm:t>
    </dgm:pt>
    <dgm:pt modelId="{0C572BE5-199C-4589-A238-6830796A96C8}" type="pres">
      <dgm:prSet presAssocID="{79F858E0-3E14-43D0-900F-C72779B8A680}" presName="Name0" presStyleCnt="0">
        <dgm:presLayoutVars>
          <dgm:dir/>
          <dgm:animLvl val="lvl"/>
          <dgm:resizeHandles val="exact"/>
        </dgm:presLayoutVars>
      </dgm:prSet>
      <dgm:spPr/>
    </dgm:pt>
    <dgm:pt modelId="{B611E8A5-6DD3-440B-A17E-76C69B5F6315}" type="pres">
      <dgm:prSet presAssocID="{66362739-8FFB-4371-845A-8E86255AEF26}" presName="composite" presStyleCnt="0"/>
      <dgm:spPr/>
    </dgm:pt>
    <dgm:pt modelId="{BBA902FC-2B3D-4EF0-A1B0-B2536B47D500}" type="pres">
      <dgm:prSet presAssocID="{66362739-8FFB-4371-845A-8E86255AEF2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968D536-C0E9-414C-BBF6-64E7CA3FFE2D}" type="pres">
      <dgm:prSet presAssocID="{66362739-8FFB-4371-845A-8E86255AEF26}" presName="desTx" presStyleLbl="alignAccFollowNode1" presStyleIdx="0" presStyleCnt="4">
        <dgm:presLayoutVars>
          <dgm:bulletEnabled val="1"/>
        </dgm:presLayoutVars>
      </dgm:prSet>
      <dgm:spPr/>
    </dgm:pt>
    <dgm:pt modelId="{477D2BE3-B2CB-4BA6-9B7C-E79659304E12}" type="pres">
      <dgm:prSet presAssocID="{7AFD3E77-AA2A-412D-B1D8-174719F7F91A}" presName="space" presStyleCnt="0"/>
      <dgm:spPr/>
    </dgm:pt>
    <dgm:pt modelId="{3A17EE7B-1EAF-46C4-AE46-66EF4B8960DE}" type="pres">
      <dgm:prSet presAssocID="{2C2C0DB1-903E-49FD-95E5-6DD2CF7F7357}" presName="composite" presStyleCnt="0"/>
      <dgm:spPr/>
    </dgm:pt>
    <dgm:pt modelId="{E26C5DEF-2137-4C57-BE2F-C847197C482E}" type="pres">
      <dgm:prSet presAssocID="{2C2C0DB1-903E-49FD-95E5-6DD2CF7F735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5E2F79F-9B15-4ECE-BBA5-4A694646DB50}" type="pres">
      <dgm:prSet presAssocID="{2C2C0DB1-903E-49FD-95E5-6DD2CF7F7357}" presName="desTx" presStyleLbl="alignAccFollowNode1" presStyleIdx="1" presStyleCnt="4">
        <dgm:presLayoutVars>
          <dgm:bulletEnabled val="1"/>
        </dgm:presLayoutVars>
      </dgm:prSet>
      <dgm:spPr/>
    </dgm:pt>
    <dgm:pt modelId="{648E6686-5748-4BB1-A267-49572DEC29F1}" type="pres">
      <dgm:prSet presAssocID="{6EE09A95-57F5-49A6-BC04-50349F5E3664}" presName="space" presStyleCnt="0"/>
      <dgm:spPr/>
    </dgm:pt>
    <dgm:pt modelId="{C4500F07-0063-4F94-A692-83D54DF676C7}" type="pres">
      <dgm:prSet presAssocID="{2C01DCA8-9F62-479D-AB9A-DEB50E13BB68}" presName="composite" presStyleCnt="0"/>
      <dgm:spPr/>
    </dgm:pt>
    <dgm:pt modelId="{F450D38C-8F1C-480A-AA83-FC1CE0973C95}" type="pres">
      <dgm:prSet presAssocID="{2C01DCA8-9F62-479D-AB9A-DEB50E13BB6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B21ADF3-0442-425A-8125-A28B7707BF0A}" type="pres">
      <dgm:prSet presAssocID="{2C01DCA8-9F62-479D-AB9A-DEB50E13BB68}" presName="desTx" presStyleLbl="alignAccFollowNode1" presStyleIdx="2" presStyleCnt="4">
        <dgm:presLayoutVars>
          <dgm:bulletEnabled val="1"/>
        </dgm:presLayoutVars>
      </dgm:prSet>
      <dgm:spPr/>
    </dgm:pt>
    <dgm:pt modelId="{F30A1157-09BC-4B29-AD6A-3B6FD0E0D2BE}" type="pres">
      <dgm:prSet presAssocID="{48539148-8ADF-4140-ADC0-2BD0A577CC42}" presName="space" presStyleCnt="0"/>
      <dgm:spPr/>
    </dgm:pt>
    <dgm:pt modelId="{DB457C1A-DDAF-4F46-B219-0C2A5C5321C9}" type="pres">
      <dgm:prSet presAssocID="{865505EB-D7C4-41D2-A651-2491712BFFE3}" presName="composite" presStyleCnt="0"/>
      <dgm:spPr/>
    </dgm:pt>
    <dgm:pt modelId="{BECFE885-A796-4CAA-AFA2-82F6120EFDED}" type="pres">
      <dgm:prSet presAssocID="{865505EB-D7C4-41D2-A651-2491712BFFE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91D9FB6-E14E-43B8-91DE-7DBA8BC5BFB8}" type="pres">
      <dgm:prSet presAssocID="{865505EB-D7C4-41D2-A651-2491712BFFE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C446E0C-E645-483D-A046-9C02D10A2D88}" srcId="{865505EB-D7C4-41D2-A651-2491712BFFE3}" destId="{94FC8CAF-DCC2-4F27-8FCB-386C7A8F17C4}" srcOrd="1" destOrd="0" parTransId="{96F2F883-5BEC-4C7D-BB9C-1B7A9372AE85}" sibTransId="{D8FF02EE-C259-496B-AE7A-2B6E03F13984}"/>
    <dgm:cxn modelId="{2CC0AA0F-7596-44C8-8FBD-78C85E4B2152}" srcId="{79F858E0-3E14-43D0-900F-C72779B8A680}" destId="{2C2C0DB1-903E-49FD-95E5-6DD2CF7F7357}" srcOrd="1" destOrd="0" parTransId="{F1EC661F-EC1D-4134-A818-088489AF2F35}" sibTransId="{6EE09A95-57F5-49A6-BC04-50349F5E3664}"/>
    <dgm:cxn modelId="{12453110-0834-4B3E-98A4-E88497FB71E1}" type="presOf" srcId="{13BAAD28-BB81-4DAD-9F74-5D4B7D13557D}" destId="{05E2F79F-9B15-4ECE-BBA5-4A694646DB50}" srcOrd="0" destOrd="1" presId="urn:microsoft.com/office/officeart/2005/8/layout/hList1"/>
    <dgm:cxn modelId="{3800921A-5626-4559-B1ED-509611ABD5A3}" type="presOf" srcId="{D82A4BE2-68D1-46EF-B149-D5D9D5DAF151}" destId="{05E2F79F-9B15-4ECE-BBA5-4A694646DB50}" srcOrd="0" destOrd="0" presId="urn:microsoft.com/office/officeart/2005/8/layout/hList1"/>
    <dgm:cxn modelId="{501BEB20-1F6C-4815-9E75-9CC07CE3AC81}" srcId="{2C2C0DB1-903E-49FD-95E5-6DD2CF7F7357}" destId="{13BAAD28-BB81-4DAD-9F74-5D4B7D13557D}" srcOrd="1" destOrd="0" parTransId="{2A26F172-F477-4DEB-AACB-4C3155E235A1}" sibTransId="{2C30BC8D-6D08-4AD4-9A07-B1813B0F3B7E}"/>
    <dgm:cxn modelId="{9F2DB922-0223-434D-98D4-2DFC4132B0E5}" type="presOf" srcId="{070BE777-AF00-4876-B965-18A531BE646C}" destId="{05E2F79F-9B15-4ECE-BBA5-4A694646DB50}" srcOrd="0" destOrd="3" presId="urn:microsoft.com/office/officeart/2005/8/layout/hList1"/>
    <dgm:cxn modelId="{DC37D432-BEFB-4243-B42F-5E4916D62866}" type="presOf" srcId="{94FC8CAF-DCC2-4F27-8FCB-386C7A8F17C4}" destId="{D91D9FB6-E14E-43B8-91DE-7DBA8BC5BFB8}" srcOrd="0" destOrd="1" presId="urn:microsoft.com/office/officeart/2005/8/layout/hList1"/>
    <dgm:cxn modelId="{C22FA25C-A9C3-4C50-BABA-FCA8F3EA09FD}" srcId="{66362739-8FFB-4371-845A-8E86255AEF26}" destId="{5B171B48-5F7E-4B95-AD32-CD68E289B984}" srcOrd="3" destOrd="0" parTransId="{A99B184E-3452-4548-B6AA-A40211AA3CF7}" sibTransId="{5E32B9AD-024E-4FEE-82D1-A3432821632A}"/>
    <dgm:cxn modelId="{EB0C2960-ECC9-4E78-8517-E9D8FB604F3D}" type="presOf" srcId="{596DC932-1708-459F-8821-BF23E4A91E6F}" destId="{D968D536-C0E9-414C-BBF6-64E7CA3FFE2D}" srcOrd="0" destOrd="0" presId="urn:microsoft.com/office/officeart/2005/8/layout/hList1"/>
    <dgm:cxn modelId="{B9912646-316F-491B-B8DE-2F5C86FE6758}" type="presOf" srcId="{79F858E0-3E14-43D0-900F-C72779B8A680}" destId="{0C572BE5-199C-4589-A238-6830796A96C8}" srcOrd="0" destOrd="0" presId="urn:microsoft.com/office/officeart/2005/8/layout/hList1"/>
    <dgm:cxn modelId="{0F5E9247-C7A2-4AD1-8330-A946B89B4341}" type="presOf" srcId="{A6E8F8DA-CC08-460E-AFB5-8FACDBF519C2}" destId="{D968D536-C0E9-414C-BBF6-64E7CA3FFE2D}" srcOrd="0" destOrd="2" presId="urn:microsoft.com/office/officeart/2005/8/layout/hList1"/>
    <dgm:cxn modelId="{698B3B49-CA2C-46AF-A066-0BB182DF881D}" type="presOf" srcId="{865505EB-D7C4-41D2-A651-2491712BFFE3}" destId="{BECFE885-A796-4CAA-AFA2-82F6120EFDED}" srcOrd="0" destOrd="0" presId="urn:microsoft.com/office/officeart/2005/8/layout/hList1"/>
    <dgm:cxn modelId="{BA6D1A4F-B6D8-435D-AEBD-2F1C4980B5E5}" type="presOf" srcId="{1318E49D-30E9-4BBE-BC92-AE53192FE997}" destId="{D968D536-C0E9-414C-BBF6-64E7CA3FFE2D}" srcOrd="0" destOrd="1" presId="urn:microsoft.com/office/officeart/2005/8/layout/hList1"/>
    <dgm:cxn modelId="{58C7824F-42A8-45DF-A1D7-81B908EC9D61}" type="presOf" srcId="{2C01DCA8-9F62-479D-AB9A-DEB50E13BB68}" destId="{F450D38C-8F1C-480A-AA83-FC1CE0973C95}" srcOrd="0" destOrd="0" presId="urn:microsoft.com/office/officeart/2005/8/layout/hList1"/>
    <dgm:cxn modelId="{8DEEC656-9CB2-40C0-9C1C-422D0E2602DB}" srcId="{2C01DCA8-9F62-479D-AB9A-DEB50E13BB68}" destId="{3BC476FA-244C-4E67-BF98-B01F414F7CDF}" srcOrd="0" destOrd="0" parTransId="{B0C615D0-ED09-434D-BF23-D21FB1FF83DD}" sibTransId="{E5323F95-093C-4EB7-9AC3-1DEE94826DB5}"/>
    <dgm:cxn modelId="{BDAC7E77-8129-4CEA-93EB-19C22CDE9125}" type="presOf" srcId="{666D3340-C0E1-4A7C-877D-BC2CC7723FA3}" destId="{DB21ADF3-0442-425A-8125-A28B7707BF0A}" srcOrd="0" destOrd="1" presId="urn:microsoft.com/office/officeart/2005/8/layout/hList1"/>
    <dgm:cxn modelId="{77E89B79-8F7E-468A-A506-8CBFC11E822A}" srcId="{79F858E0-3E14-43D0-900F-C72779B8A680}" destId="{2C01DCA8-9F62-479D-AB9A-DEB50E13BB68}" srcOrd="2" destOrd="0" parTransId="{AC4F356A-0E2C-4552-99AE-5D163B7AFFA2}" sibTransId="{48539148-8ADF-4140-ADC0-2BD0A577CC42}"/>
    <dgm:cxn modelId="{FE33BF7B-A935-4AF4-885E-A02947ADA150}" type="presOf" srcId="{2C2C0DB1-903E-49FD-95E5-6DD2CF7F7357}" destId="{E26C5DEF-2137-4C57-BE2F-C847197C482E}" srcOrd="0" destOrd="0" presId="urn:microsoft.com/office/officeart/2005/8/layout/hList1"/>
    <dgm:cxn modelId="{6AED1980-1262-464C-81BC-15CF257C78D2}" srcId="{66362739-8FFB-4371-845A-8E86255AEF26}" destId="{596DC932-1708-459F-8821-BF23E4A91E6F}" srcOrd="0" destOrd="0" parTransId="{DD8F9538-F2E1-47C9-978C-D5FE3C9D16E7}" sibTransId="{701870B5-82A6-4B48-95AB-9085A23A6C46}"/>
    <dgm:cxn modelId="{08797683-C0F7-4014-AAE0-31E46F6D0687}" srcId="{2C2C0DB1-903E-49FD-95E5-6DD2CF7F7357}" destId="{2F194BB6-1431-468A-B3AC-08385F201526}" srcOrd="4" destOrd="0" parTransId="{84A6C41C-4DD1-49FC-82F1-F2186F590719}" sibTransId="{C8954446-7F65-4008-8E99-9D4F52F8D1ED}"/>
    <dgm:cxn modelId="{51EA4C87-5293-4CBE-94E5-1304ED74AC93}" srcId="{66362739-8FFB-4371-845A-8E86255AEF26}" destId="{1318E49D-30E9-4BBE-BC92-AE53192FE997}" srcOrd="1" destOrd="0" parTransId="{CF13835C-8DD4-4813-A373-7D4272EF44AA}" sibTransId="{D775131A-91DC-49FD-B1E3-EAF88C4701DC}"/>
    <dgm:cxn modelId="{E2E0718B-7374-4311-B543-780FFF71DFC7}" srcId="{2C2C0DB1-903E-49FD-95E5-6DD2CF7F7357}" destId="{D82A4BE2-68D1-46EF-B149-D5D9D5DAF151}" srcOrd="0" destOrd="0" parTransId="{EFC057D3-DCC3-4DA8-883D-1DCE983B428D}" sibTransId="{AC6D9AD6-DFBF-4501-89FE-929FB04E4EB2}"/>
    <dgm:cxn modelId="{E867F78B-E671-4E53-A871-C19FC6ED825F}" srcId="{66362739-8FFB-4371-845A-8E86255AEF26}" destId="{A6E8F8DA-CC08-460E-AFB5-8FACDBF519C2}" srcOrd="2" destOrd="0" parTransId="{1C05CD2B-F483-475C-97F8-AEC2A31889B9}" sibTransId="{777B9E87-5543-4DD8-A333-D9AE51978DF1}"/>
    <dgm:cxn modelId="{412B5A9A-6515-4F5B-BCA0-1EC9B8A21CBD}" type="presOf" srcId="{0824CB23-1A4A-4614-A395-FB3417B55E5D}" destId="{DB21ADF3-0442-425A-8125-A28B7707BF0A}" srcOrd="0" destOrd="2" presId="urn:microsoft.com/office/officeart/2005/8/layout/hList1"/>
    <dgm:cxn modelId="{8F76D49A-1155-44A7-8EBE-2539BFC88876}" type="presOf" srcId="{3BC476FA-244C-4E67-BF98-B01F414F7CDF}" destId="{DB21ADF3-0442-425A-8125-A28B7707BF0A}" srcOrd="0" destOrd="0" presId="urn:microsoft.com/office/officeart/2005/8/layout/hList1"/>
    <dgm:cxn modelId="{CC487EA3-4443-4705-857D-DCA22E812DE5}" type="presOf" srcId="{B75ED919-CEB5-4B5B-97E0-AB8E86B4C357}" destId="{05E2F79F-9B15-4ECE-BBA5-4A694646DB50}" srcOrd="0" destOrd="2" presId="urn:microsoft.com/office/officeart/2005/8/layout/hList1"/>
    <dgm:cxn modelId="{947FD4A3-1A54-4946-85B5-43DABB89CCF2}" type="presOf" srcId="{5B171B48-5F7E-4B95-AD32-CD68E289B984}" destId="{D968D536-C0E9-414C-BBF6-64E7CA3FFE2D}" srcOrd="0" destOrd="3" presId="urn:microsoft.com/office/officeart/2005/8/layout/hList1"/>
    <dgm:cxn modelId="{E67D57A7-1C3B-41E9-8B84-F65625BB9DFD}" type="presOf" srcId="{66362739-8FFB-4371-845A-8E86255AEF26}" destId="{BBA902FC-2B3D-4EF0-A1B0-B2536B47D500}" srcOrd="0" destOrd="0" presId="urn:microsoft.com/office/officeart/2005/8/layout/hList1"/>
    <dgm:cxn modelId="{F4B818AE-E70D-44F4-B034-7BEE38B042D6}" srcId="{66362739-8FFB-4371-845A-8E86255AEF26}" destId="{2F9FAD2B-0430-441E-BB75-0034EE2D6B4C}" srcOrd="4" destOrd="0" parTransId="{609A63ED-2D74-481A-ADDB-42469FC68AFF}" sibTransId="{3139ECC0-31DF-4A22-9A40-3683A3936E78}"/>
    <dgm:cxn modelId="{51D783AE-6C66-4C23-9F71-35AD17BEBBC6}" srcId="{865505EB-D7C4-41D2-A651-2491712BFFE3}" destId="{6C484329-9DA3-44A0-B4A4-6D861862AC62}" srcOrd="0" destOrd="0" parTransId="{B43ED85A-D076-41BD-8174-C78426DA2544}" sibTransId="{9D0D2CE3-A403-40D8-8551-BFF82C55A8BF}"/>
    <dgm:cxn modelId="{1D2195B5-C031-42AD-A8D1-E5FD7D9137BE}" srcId="{2C01DCA8-9F62-479D-AB9A-DEB50E13BB68}" destId="{666D3340-C0E1-4A7C-877D-BC2CC7723FA3}" srcOrd="1" destOrd="0" parTransId="{2E168DE6-D1FB-461D-A079-5DFB9467C3AD}" sibTransId="{5B72B928-B582-4394-897B-D5D017864839}"/>
    <dgm:cxn modelId="{901950B8-ABC4-4A60-8E87-515E7F198C95}" srcId="{79F858E0-3E14-43D0-900F-C72779B8A680}" destId="{66362739-8FFB-4371-845A-8E86255AEF26}" srcOrd="0" destOrd="0" parTransId="{49A91C47-7789-495F-A004-042606C21DBE}" sibTransId="{7AFD3E77-AA2A-412D-B1D8-174719F7F91A}"/>
    <dgm:cxn modelId="{4B59F6D5-5CFE-4FC1-97E3-5D49D8CBEE42}" srcId="{79F858E0-3E14-43D0-900F-C72779B8A680}" destId="{865505EB-D7C4-41D2-A651-2491712BFFE3}" srcOrd="3" destOrd="0" parTransId="{B6367C42-EFF4-4B67-9589-97495BFE0822}" sibTransId="{C690DAA6-E210-49E6-86F1-0F97C834494B}"/>
    <dgm:cxn modelId="{E3E0DBD7-838B-4D91-BF70-BF196FAE34A2}" type="presOf" srcId="{6C484329-9DA3-44A0-B4A4-6D861862AC62}" destId="{D91D9FB6-E14E-43B8-91DE-7DBA8BC5BFB8}" srcOrd="0" destOrd="0" presId="urn:microsoft.com/office/officeart/2005/8/layout/hList1"/>
    <dgm:cxn modelId="{97F980DF-48E5-4E13-81F2-82D1D1477753}" type="presOf" srcId="{0BCA191E-9A7B-446C-85DA-AC88A6102829}" destId="{05E2F79F-9B15-4ECE-BBA5-4A694646DB50}" srcOrd="0" destOrd="5" presId="urn:microsoft.com/office/officeart/2005/8/layout/hList1"/>
    <dgm:cxn modelId="{BF775DE2-E5D7-4C3C-87B0-2E1E810B9F34}" type="presOf" srcId="{2F194BB6-1431-468A-B3AC-08385F201526}" destId="{05E2F79F-9B15-4ECE-BBA5-4A694646DB50}" srcOrd="0" destOrd="4" presId="urn:microsoft.com/office/officeart/2005/8/layout/hList1"/>
    <dgm:cxn modelId="{244466E2-76F1-4F1D-A15E-020163788E8F}" type="presOf" srcId="{2F9FAD2B-0430-441E-BB75-0034EE2D6B4C}" destId="{D968D536-C0E9-414C-BBF6-64E7CA3FFE2D}" srcOrd="0" destOrd="4" presId="urn:microsoft.com/office/officeart/2005/8/layout/hList1"/>
    <dgm:cxn modelId="{52AC37E4-B71D-47E6-816C-7BD2E94F2075}" srcId="{2C2C0DB1-903E-49FD-95E5-6DD2CF7F7357}" destId="{B75ED919-CEB5-4B5B-97E0-AB8E86B4C357}" srcOrd="2" destOrd="0" parTransId="{D623E372-1D50-4F1F-A6BC-3D5261665F99}" sibTransId="{EA22FCCA-3647-45F8-9913-DA0AA9C0C6AF}"/>
    <dgm:cxn modelId="{4C7E1BE8-1585-48A2-96CD-DFCD6639E42A}" srcId="{2C2C0DB1-903E-49FD-95E5-6DD2CF7F7357}" destId="{070BE777-AF00-4876-B965-18A531BE646C}" srcOrd="3" destOrd="0" parTransId="{5677B5FF-949F-4DC4-A8D0-C330BB57DA07}" sibTransId="{D4353E31-8437-4905-8074-0D32F78DC5DE}"/>
    <dgm:cxn modelId="{127B39E8-A208-4DDA-B64A-89E1980F78D2}" srcId="{2C01DCA8-9F62-479D-AB9A-DEB50E13BB68}" destId="{0824CB23-1A4A-4614-A395-FB3417B55E5D}" srcOrd="2" destOrd="0" parTransId="{2958F3BB-1994-4601-AC58-6355D091DA5A}" sibTransId="{3819EE71-FF66-4FC4-90F4-680C4DADEB49}"/>
    <dgm:cxn modelId="{DB3DABEC-F181-42AE-BC85-EF98D9CCC8AF}" srcId="{2C2C0DB1-903E-49FD-95E5-6DD2CF7F7357}" destId="{0BCA191E-9A7B-446C-85DA-AC88A6102829}" srcOrd="5" destOrd="0" parTransId="{DBD2ADA0-2463-453D-A009-127BC9A20D6D}" sibTransId="{776289C5-EF3E-41BE-B582-1AB3C5AB327D}"/>
    <dgm:cxn modelId="{1FBA5802-1F01-433B-9F6F-925A712C399D}" type="presParOf" srcId="{0C572BE5-199C-4589-A238-6830796A96C8}" destId="{B611E8A5-6DD3-440B-A17E-76C69B5F6315}" srcOrd="0" destOrd="0" presId="urn:microsoft.com/office/officeart/2005/8/layout/hList1"/>
    <dgm:cxn modelId="{095203D8-FCD2-4500-A312-5223325630F3}" type="presParOf" srcId="{B611E8A5-6DD3-440B-A17E-76C69B5F6315}" destId="{BBA902FC-2B3D-4EF0-A1B0-B2536B47D500}" srcOrd="0" destOrd="0" presId="urn:microsoft.com/office/officeart/2005/8/layout/hList1"/>
    <dgm:cxn modelId="{5FFB05AF-3B38-41E2-A052-EADF35969DF5}" type="presParOf" srcId="{B611E8A5-6DD3-440B-A17E-76C69B5F6315}" destId="{D968D536-C0E9-414C-BBF6-64E7CA3FFE2D}" srcOrd="1" destOrd="0" presId="urn:microsoft.com/office/officeart/2005/8/layout/hList1"/>
    <dgm:cxn modelId="{2869B19C-3DDF-49B8-AA1E-CCBD672E68CA}" type="presParOf" srcId="{0C572BE5-199C-4589-A238-6830796A96C8}" destId="{477D2BE3-B2CB-4BA6-9B7C-E79659304E12}" srcOrd="1" destOrd="0" presId="urn:microsoft.com/office/officeart/2005/8/layout/hList1"/>
    <dgm:cxn modelId="{A6DD6707-B95E-4415-AE2E-E69F6B87DDE4}" type="presParOf" srcId="{0C572BE5-199C-4589-A238-6830796A96C8}" destId="{3A17EE7B-1EAF-46C4-AE46-66EF4B8960DE}" srcOrd="2" destOrd="0" presId="urn:microsoft.com/office/officeart/2005/8/layout/hList1"/>
    <dgm:cxn modelId="{881B9F09-3D85-46FD-9647-A01042C228D4}" type="presParOf" srcId="{3A17EE7B-1EAF-46C4-AE46-66EF4B8960DE}" destId="{E26C5DEF-2137-4C57-BE2F-C847197C482E}" srcOrd="0" destOrd="0" presId="urn:microsoft.com/office/officeart/2005/8/layout/hList1"/>
    <dgm:cxn modelId="{017E650B-02CE-41D4-9A96-E0E1F11C805B}" type="presParOf" srcId="{3A17EE7B-1EAF-46C4-AE46-66EF4B8960DE}" destId="{05E2F79F-9B15-4ECE-BBA5-4A694646DB50}" srcOrd="1" destOrd="0" presId="urn:microsoft.com/office/officeart/2005/8/layout/hList1"/>
    <dgm:cxn modelId="{14636306-6783-4BAC-A5D0-80495D355955}" type="presParOf" srcId="{0C572BE5-199C-4589-A238-6830796A96C8}" destId="{648E6686-5748-4BB1-A267-49572DEC29F1}" srcOrd="3" destOrd="0" presId="urn:microsoft.com/office/officeart/2005/8/layout/hList1"/>
    <dgm:cxn modelId="{4C9A7B3E-F1B4-43B5-8E7A-20BBED197357}" type="presParOf" srcId="{0C572BE5-199C-4589-A238-6830796A96C8}" destId="{C4500F07-0063-4F94-A692-83D54DF676C7}" srcOrd="4" destOrd="0" presId="urn:microsoft.com/office/officeart/2005/8/layout/hList1"/>
    <dgm:cxn modelId="{446433BE-4D96-443C-BBB5-04393AA5B24E}" type="presParOf" srcId="{C4500F07-0063-4F94-A692-83D54DF676C7}" destId="{F450D38C-8F1C-480A-AA83-FC1CE0973C95}" srcOrd="0" destOrd="0" presId="urn:microsoft.com/office/officeart/2005/8/layout/hList1"/>
    <dgm:cxn modelId="{176BB298-6FC9-4834-93C2-E27DB45E9D94}" type="presParOf" srcId="{C4500F07-0063-4F94-A692-83D54DF676C7}" destId="{DB21ADF3-0442-425A-8125-A28B7707BF0A}" srcOrd="1" destOrd="0" presId="urn:microsoft.com/office/officeart/2005/8/layout/hList1"/>
    <dgm:cxn modelId="{76893D1F-9982-4362-AD1C-12548F43FF01}" type="presParOf" srcId="{0C572BE5-199C-4589-A238-6830796A96C8}" destId="{F30A1157-09BC-4B29-AD6A-3B6FD0E0D2BE}" srcOrd="5" destOrd="0" presId="urn:microsoft.com/office/officeart/2005/8/layout/hList1"/>
    <dgm:cxn modelId="{39736B6B-57D1-4D20-8654-A796F8AC0D65}" type="presParOf" srcId="{0C572BE5-199C-4589-A238-6830796A96C8}" destId="{DB457C1A-DDAF-4F46-B219-0C2A5C5321C9}" srcOrd="6" destOrd="0" presId="urn:microsoft.com/office/officeart/2005/8/layout/hList1"/>
    <dgm:cxn modelId="{2D038795-24FA-4F24-AB19-E699C9E8381C}" type="presParOf" srcId="{DB457C1A-DDAF-4F46-B219-0C2A5C5321C9}" destId="{BECFE885-A796-4CAA-AFA2-82F6120EFDED}" srcOrd="0" destOrd="0" presId="urn:microsoft.com/office/officeart/2005/8/layout/hList1"/>
    <dgm:cxn modelId="{ECF55189-AAF7-4904-B84C-B4D354E3AB00}" type="presParOf" srcId="{DB457C1A-DDAF-4F46-B219-0C2A5C5321C9}" destId="{D91D9FB6-E14E-43B8-91DE-7DBA8BC5BF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0A54B-9F8A-4669-87A0-616B5E626AC0}">
      <dsp:nvSpPr>
        <dsp:cNvPr id="0" name=""/>
        <dsp:cNvSpPr/>
      </dsp:nvSpPr>
      <dsp:spPr>
        <a:xfrm>
          <a:off x="303293" y="81569"/>
          <a:ext cx="923153" cy="9231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AED41-4F46-4D86-AFEE-3E1DCBADB9A6}">
      <dsp:nvSpPr>
        <dsp:cNvPr id="0" name=""/>
        <dsp:cNvSpPr/>
      </dsp:nvSpPr>
      <dsp:spPr>
        <a:xfrm>
          <a:off x="497156" y="275431"/>
          <a:ext cx="535429" cy="5354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0A30A-5E3E-4C4B-BE51-B487BB93D3A2}">
      <dsp:nvSpPr>
        <dsp:cNvPr id="0" name=""/>
        <dsp:cNvSpPr/>
      </dsp:nvSpPr>
      <dsp:spPr>
        <a:xfrm>
          <a:off x="1424266" y="81569"/>
          <a:ext cx="2176005" cy="923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Que se refleje la real importancia y prioridad que tiene la producción de alimentos.</a:t>
          </a:r>
          <a:endParaRPr lang="en-US" sz="1400" kern="1200" dirty="0"/>
        </a:p>
      </dsp:txBody>
      <dsp:txXfrm>
        <a:off x="1424266" y="81569"/>
        <a:ext cx="2176005" cy="923153"/>
      </dsp:txXfrm>
    </dsp:sp>
    <dsp:sp modelId="{B68B5020-0E94-4A23-897B-0A29651B0C8D}">
      <dsp:nvSpPr>
        <dsp:cNvPr id="0" name=""/>
        <dsp:cNvSpPr/>
      </dsp:nvSpPr>
      <dsp:spPr>
        <a:xfrm>
          <a:off x="3979424" y="81569"/>
          <a:ext cx="923153" cy="9231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0E885-932D-4151-8DFC-29C78A3179D7}">
      <dsp:nvSpPr>
        <dsp:cNvPr id="0" name=""/>
        <dsp:cNvSpPr/>
      </dsp:nvSpPr>
      <dsp:spPr>
        <a:xfrm>
          <a:off x="4173287" y="275431"/>
          <a:ext cx="535429" cy="5354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7C111-A235-48CF-9D88-816B693595CA}">
      <dsp:nvSpPr>
        <dsp:cNvPr id="0" name=""/>
        <dsp:cNvSpPr/>
      </dsp:nvSpPr>
      <dsp:spPr>
        <a:xfrm>
          <a:off x="5100397" y="81569"/>
          <a:ext cx="2176005" cy="923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El fortalecimiento de nuestras instituciones.</a:t>
          </a:r>
          <a:endParaRPr lang="en-US" sz="1400" kern="1200" dirty="0"/>
        </a:p>
      </dsp:txBody>
      <dsp:txXfrm>
        <a:off x="5100397" y="81569"/>
        <a:ext cx="2176005" cy="923153"/>
      </dsp:txXfrm>
    </dsp:sp>
    <dsp:sp modelId="{7C4E77B2-F5D1-4892-BB9C-AB593CCBB111}">
      <dsp:nvSpPr>
        <dsp:cNvPr id="0" name=""/>
        <dsp:cNvSpPr/>
      </dsp:nvSpPr>
      <dsp:spPr>
        <a:xfrm>
          <a:off x="7655555" y="81569"/>
          <a:ext cx="923153" cy="9231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7C2B3-E18B-4B41-BD6C-305996BB821E}">
      <dsp:nvSpPr>
        <dsp:cNvPr id="0" name=""/>
        <dsp:cNvSpPr/>
      </dsp:nvSpPr>
      <dsp:spPr>
        <a:xfrm>
          <a:off x="7849418" y="275431"/>
          <a:ext cx="535429" cy="5354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D7BFA-6690-475F-9915-5B9B95AEA7D7}">
      <dsp:nvSpPr>
        <dsp:cNvPr id="0" name=""/>
        <dsp:cNvSpPr/>
      </dsp:nvSpPr>
      <dsp:spPr>
        <a:xfrm>
          <a:off x="8776528" y="81569"/>
          <a:ext cx="2176005" cy="923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Generar políticas públicas que den certidumbre a todos, pequeños, medianos y grandes productores.</a:t>
          </a:r>
          <a:endParaRPr lang="en-US" sz="1400" kern="1200" dirty="0"/>
        </a:p>
      </dsp:txBody>
      <dsp:txXfrm>
        <a:off x="8776528" y="81569"/>
        <a:ext cx="2176005" cy="923153"/>
      </dsp:txXfrm>
    </dsp:sp>
    <dsp:sp modelId="{11C0288A-7655-4A7C-84FB-3FE569C6F8AE}">
      <dsp:nvSpPr>
        <dsp:cNvPr id="0" name=""/>
        <dsp:cNvSpPr/>
      </dsp:nvSpPr>
      <dsp:spPr>
        <a:xfrm>
          <a:off x="303293" y="1416296"/>
          <a:ext cx="923153" cy="9231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BFC09-9F44-42B5-BDAE-4C320EE67B0F}">
      <dsp:nvSpPr>
        <dsp:cNvPr id="0" name=""/>
        <dsp:cNvSpPr/>
      </dsp:nvSpPr>
      <dsp:spPr>
        <a:xfrm>
          <a:off x="497156" y="1610159"/>
          <a:ext cx="535429" cy="5354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0007C-288A-494C-83B5-B218B301B7CD}">
      <dsp:nvSpPr>
        <dsp:cNvPr id="0" name=""/>
        <dsp:cNvSpPr/>
      </dsp:nvSpPr>
      <dsp:spPr>
        <a:xfrm>
          <a:off x="1424266" y="1416296"/>
          <a:ext cx="2176005" cy="923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Que se considere el tema de la salud animal y la sanidad vegetal como un patrimonio y un gran activo nacional.</a:t>
          </a:r>
          <a:endParaRPr lang="en-US" sz="1400" kern="1200" dirty="0"/>
        </a:p>
      </dsp:txBody>
      <dsp:txXfrm>
        <a:off x="1424266" y="1416296"/>
        <a:ext cx="2176005" cy="923153"/>
      </dsp:txXfrm>
    </dsp:sp>
    <dsp:sp modelId="{E7D24CC9-3E54-4999-8A4E-8433C33FDE19}">
      <dsp:nvSpPr>
        <dsp:cNvPr id="0" name=""/>
        <dsp:cNvSpPr/>
      </dsp:nvSpPr>
      <dsp:spPr>
        <a:xfrm>
          <a:off x="3979424" y="1416296"/>
          <a:ext cx="923153" cy="92315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C0960-D42A-4560-ADF5-743335553460}">
      <dsp:nvSpPr>
        <dsp:cNvPr id="0" name=""/>
        <dsp:cNvSpPr/>
      </dsp:nvSpPr>
      <dsp:spPr>
        <a:xfrm>
          <a:off x="4173287" y="1610159"/>
          <a:ext cx="535429" cy="53542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67008-4550-4C0D-9C46-A8B82F57C28C}">
      <dsp:nvSpPr>
        <dsp:cNvPr id="0" name=""/>
        <dsp:cNvSpPr/>
      </dsp:nvSpPr>
      <dsp:spPr>
        <a:xfrm>
          <a:off x="5100397" y="1416296"/>
          <a:ext cx="2176005" cy="923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Que se otorguen suficientes recursos para seguir conservando el estatus fitozoosanitario.</a:t>
          </a:r>
          <a:endParaRPr lang="en-US" sz="1400" kern="1200" dirty="0"/>
        </a:p>
      </dsp:txBody>
      <dsp:txXfrm>
        <a:off x="5100397" y="1416296"/>
        <a:ext cx="2176005" cy="923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36FDD-D68E-4DD1-8F26-54B135A52CAD}">
      <dsp:nvSpPr>
        <dsp:cNvPr id="0" name=""/>
        <dsp:cNvSpPr/>
      </dsp:nvSpPr>
      <dsp:spPr>
        <a:xfrm>
          <a:off x="9749" y="0"/>
          <a:ext cx="5827946" cy="923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+mj-lt"/>
            </a:rPr>
            <a:t>Implementación del Convenio CNA / SENASICA </a:t>
          </a:r>
          <a:r>
            <a:rPr lang="es-MX" sz="2000" b="1" i="1" kern="1200" dirty="0">
              <a:solidFill>
                <a:schemeClr val="tx1"/>
              </a:solidFill>
              <a:latin typeface="+mj-lt"/>
            </a:rPr>
            <a:t>(firmado en noviembre de 2020)</a:t>
          </a:r>
          <a:endParaRPr lang="es-MX" sz="2000" kern="1200" dirty="0">
            <a:solidFill>
              <a:schemeClr val="tx1"/>
            </a:solidFill>
            <a:latin typeface="+mj-lt"/>
          </a:endParaRPr>
        </a:p>
      </dsp:txBody>
      <dsp:txXfrm>
        <a:off x="471415" y="0"/>
        <a:ext cx="4904615" cy="923331"/>
      </dsp:txXfrm>
    </dsp:sp>
    <dsp:sp modelId="{5378FDE3-4951-4090-95B4-2F91C9741D0A}">
      <dsp:nvSpPr>
        <dsp:cNvPr id="0" name=""/>
        <dsp:cNvSpPr/>
      </dsp:nvSpPr>
      <dsp:spPr>
        <a:xfrm>
          <a:off x="5254901" y="0"/>
          <a:ext cx="5827946" cy="923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+mj-lt"/>
            </a:rPr>
            <a:t>Instalación de la Comisión de Seguimiento</a:t>
          </a:r>
          <a:br>
            <a:rPr lang="es-MX" sz="2000" b="1" kern="1200" dirty="0">
              <a:solidFill>
                <a:schemeClr val="tx1"/>
              </a:solidFill>
              <a:latin typeface="+mj-lt"/>
            </a:rPr>
          </a:br>
          <a:r>
            <a:rPr lang="es-MX" sz="2000" b="1" kern="1200" dirty="0">
              <a:solidFill>
                <a:schemeClr val="tx1"/>
              </a:solidFill>
              <a:latin typeface="+mj-lt"/>
            </a:rPr>
            <a:t>(13 de septiembre de 2022)</a:t>
          </a:r>
          <a:endParaRPr lang="es-MX" sz="2000" kern="1200" dirty="0">
            <a:solidFill>
              <a:schemeClr val="tx1"/>
            </a:solidFill>
            <a:latin typeface="+mj-lt"/>
          </a:endParaRPr>
        </a:p>
      </dsp:txBody>
      <dsp:txXfrm>
        <a:off x="5716567" y="0"/>
        <a:ext cx="4904615" cy="92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2B535-1FD1-40CC-91D4-32DF8E4D408A}">
      <dsp:nvSpPr>
        <dsp:cNvPr id="0" name=""/>
        <dsp:cNvSpPr/>
      </dsp:nvSpPr>
      <dsp:spPr>
        <a:xfrm>
          <a:off x="3210669" y="933903"/>
          <a:ext cx="195885" cy="85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164"/>
              </a:lnTo>
              <a:lnTo>
                <a:pt x="195885" y="8581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63379-717E-46FB-9AD6-8EECBB676683}">
      <dsp:nvSpPr>
        <dsp:cNvPr id="0" name=""/>
        <dsp:cNvSpPr/>
      </dsp:nvSpPr>
      <dsp:spPr>
        <a:xfrm>
          <a:off x="3014784" y="933903"/>
          <a:ext cx="195885" cy="858164"/>
        </a:xfrm>
        <a:custGeom>
          <a:avLst/>
          <a:gdLst/>
          <a:ahLst/>
          <a:cxnLst/>
          <a:rect l="0" t="0" r="0" b="0"/>
          <a:pathLst>
            <a:path>
              <a:moveTo>
                <a:pt x="195885" y="0"/>
              </a:moveTo>
              <a:lnTo>
                <a:pt x="195885" y="858164"/>
              </a:lnTo>
              <a:lnTo>
                <a:pt x="0" y="8581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03918-DCE7-4E67-914C-A6E77FDA92E8}">
      <dsp:nvSpPr>
        <dsp:cNvPr id="0" name=""/>
        <dsp:cNvSpPr/>
      </dsp:nvSpPr>
      <dsp:spPr>
        <a:xfrm>
          <a:off x="3210669" y="933903"/>
          <a:ext cx="1337579" cy="1716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0443"/>
              </a:lnTo>
              <a:lnTo>
                <a:pt x="1337579" y="1520443"/>
              </a:lnTo>
              <a:lnTo>
                <a:pt x="1337579" y="17163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B79E0-095B-493B-8DEB-FE05B7185B70}">
      <dsp:nvSpPr>
        <dsp:cNvPr id="0" name=""/>
        <dsp:cNvSpPr/>
      </dsp:nvSpPr>
      <dsp:spPr>
        <a:xfrm>
          <a:off x="1873089" y="933903"/>
          <a:ext cx="1337579" cy="1716328"/>
        </a:xfrm>
        <a:custGeom>
          <a:avLst/>
          <a:gdLst/>
          <a:ahLst/>
          <a:cxnLst/>
          <a:rect l="0" t="0" r="0" b="0"/>
          <a:pathLst>
            <a:path>
              <a:moveTo>
                <a:pt x="1337579" y="0"/>
              </a:moveTo>
              <a:lnTo>
                <a:pt x="1337579" y="1520443"/>
              </a:lnTo>
              <a:lnTo>
                <a:pt x="0" y="1520443"/>
              </a:lnTo>
              <a:lnTo>
                <a:pt x="0" y="17163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4AEE0-6562-45DF-BEB5-165620D00436}">
      <dsp:nvSpPr>
        <dsp:cNvPr id="0" name=""/>
        <dsp:cNvSpPr/>
      </dsp:nvSpPr>
      <dsp:spPr>
        <a:xfrm>
          <a:off x="1917024" y="1115"/>
          <a:ext cx="2587290" cy="932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</a:rPr>
            <a:t>Comisión de Seguimiento del Convenio CNA-SENASICA</a:t>
          </a:r>
        </a:p>
      </dsp:txBody>
      <dsp:txXfrm>
        <a:off x="1917024" y="1115"/>
        <a:ext cx="2587290" cy="932787"/>
      </dsp:txXfrm>
    </dsp:sp>
    <dsp:sp modelId="{8B4E376C-9F4E-44F7-99FA-F94EEE3FEEF3}">
      <dsp:nvSpPr>
        <dsp:cNvPr id="0" name=""/>
        <dsp:cNvSpPr/>
      </dsp:nvSpPr>
      <dsp:spPr>
        <a:xfrm>
          <a:off x="731395" y="2650231"/>
          <a:ext cx="2283388" cy="932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</a:rPr>
            <a:t>GT de Sanidad e Inocuidad Vegetal</a:t>
          </a:r>
        </a:p>
      </dsp:txBody>
      <dsp:txXfrm>
        <a:off x="731395" y="2650231"/>
        <a:ext cx="2283388" cy="932787"/>
      </dsp:txXfrm>
    </dsp:sp>
    <dsp:sp modelId="{DE213B0F-D08B-4643-93B2-DB6B71F61596}">
      <dsp:nvSpPr>
        <dsp:cNvPr id="0" name=""/>
        <dsp:cNvSpPr/>
      </dsp:nvSpPr>
      <dsp:spPr>
        <a:xfrm>
          <a:off x="3406554" y="2650231"/>
          <a:ext cx="2283388" cy="932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</a:rPr>
            <a:t>GT de Sanidad e Inocuidad Pecuaria, Acuícola y Pesquera</a:t>
          </a:r>
        </a:p>
      </dsp:txBody>
      <dsp:txXfrm>
        <a:off x="3406554" y="2650231"/>
        <a:ext cx="2283388" cy="932787"/>
      </dsp:txXfrm>
    </dsp:sp>
    <dsp:sp modelId="{E9F6FB7D-C661-4C59-8787-48D5C2328860}">
      <dsp:nvSpPr>
        <dsp:cNvPr id="0" name=""/>
        <dsp:cNvSpPr/>
      </dsp:nvSpPr>
      <dsp:spPr>
        <a:xfrm>
          <a:off x="731395" y="1325673"/>
          <a:ext cx="2283388" cy="932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</a:rPr>
            <a:t>VPSIA CNA Coordinador</a:t>
          </a:r>
        </a:p>
      </dsp:txBody>
      <dsp:txXfrm>
        <a:off x="731395" y="1325673"/>
        <a:ext cx="2283388" cy="932787"/>
      </dsp:txXfrm>
    </dsp:sp>
    <dsp:sp modelId="{97330FE6-171F-4758-B1CC-FC917F9BAF9D}">
      <dsp:nvSpPr>
        <dsp:cNvPr id="0" name=""/>
        <dsp:cNvSpPr/>
      </dsp:nvSpPr>
      <dsp:spPr>
        <a:xfrm>
          <a:off x="3406554" y="1325673"/>
          <a:ext cx="2213280" cy="932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+mj-lt"/>
            </a:rPr>
            <a:t>DG Salud Animal</a:t>
          </a:r>
          <a:br>
            <a:rPr lang="es-MX" sz="1600" b="1" kern="1200" dirty="0">
              <a:solidFill>
                <a:schemeClr val="tx1"/>
              </a:solidFill>
              <a:latin typeface="+mj-lt"/>
            </a:rPr>
          </a:br>
          <a:r>
            <a:rPr lang="es-MX" sz="1600" b="1" kern="1200" dirty="0">
              <a:solidFill>
                <a:schemeClr val="tx1"/>
              </a:solidFill>
              <a:latin typeface="+mj-lt"/>
            </a:rPr>
            <a:t>DG Sanidad Vegetal</a:t>
          </a:r>
          <a:br>
            <a:rPr lang="es-MX" sz="1600" b="1" kern="1200" dirty="0">
              <a:solidFill>
                <a:schemeClr val="tx1"/>
              </a:solidFill>
              <a:latin typeface="+mj-lt"/>
            </a:rPr>
          </a:br>
          <a:r>
            <a:rPr lang="es-MX" sz="1600" b="1" kern="1200" dirty="0">
              <a:solidFill>
                <a:schemeClr val="tx1"/>
              </a:solidFill>
              <a:latin typeface="+mj-lt"/>
            </a:rPr>
            <a:t>DG Inocuidad</a:t>
          </a:r>
          <a:br>
            <a:rPr lang="es-MX" sz="1600" b="1" kern="1200" dirty="0">
              <a:solidFill>
                <a:schemeClr val="tx1"/>
              </a:solidFill>
              <a:latin typeface="+mj-lt"/>
            </a:rPr>
          </a:br>
          <a:r>
            <a:rPr lang="es-MX" sz="1600" b="1" kern="1200" dirty="0">
              <a:solidFill>
                <a:schemeClr val="tx1"/>
              </a:solidFill>
              <a:latin typeface="+mj-lt"/>
            </a:rPr>
            <a:t>DG Inspección</a:t>
          </a:r>
        </a:p>
      </dsp:txBody>
      <dsp:txXfrm>
        <a:off x="3406554" y="1325673"/>
        <a:ext cx="2213280" cy="932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902FC-2B3D-4EF0-A1B0-B2536B47D500}">
      <dsp:nvSpPr>
        <dsp:cNvPr id="0" name=""/>
        <dsp:cNvSpPr/>
      </dsp:nvSpPr>
      <dsp:spPr>
        <a:xfrm>
          <a:off x="4332" y="200754"/>
          <a:ext cx="2605413" cy="8948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Erradicación de plagas y enfermedades</a:t>
          </a:r>
          <a:endParaRPr lang="es-MX" sz="1800" kern="1200" dirty="0"/>
        </a:p>
      </dsp:txBody>
      <dsp:txXfrm>
        <a:off x="4332" y="200754"/>
        <a:ext cx="2605413" cy="894856"/>
      </dsp:txXfrm>
    </dsp:sp>
    <dsp:sp modelId="{D968D536-C0E9-414C-BBF6-64E7CA3FFE2D}">
      <dsp:nvSpPr>
        <dsp:cNvPr id="0" name=""/>
        <dsp:cNvSpPr/>
      </dsp:nvSpPr>
      <dsp:spPr>
        <a:xfrm>
          <a:off x="4332" y="1095611"/>
          <a:ext cx="2605413" cy="37072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Mosca de la Fruta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Virus rugoso café del tomate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HLB en cítricos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Mosca del mediterráneo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Moho azul del tabaco</a:t>
          </a:r>
          <a:endParaRPr lang="es-MX" sz="1800" kern="1200" dirty="0"/>
        </a:p>
      </dsp:txBody>
      <dsp:txXfrm>
        <a:off x="4332" y="1095611"/>
        <a:ext cx="2605413" cy="3707294"/>
      </dsp:txXfrm>
    </dsp:sp>
    <dsp:sp modelId="{E26C5DEF-2137-4C57-BE2F-C847197C482E}">
      <dsp:nvSpPr>
        <dsp:cNvPr id="0" name=""/>
        <dsp:cNvSpPr/>
      </dsp:nvSpPr>
      <dsp:spPr>
        <a:xfrm>
          <a:off x="2974504" y="200754"/>
          <a:ext cx="2605413" cy="8948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Protocolo fitosanitario para exportación y apertura de mercados</a:t>
          </a:r>
          <a:endParaRPr lang="es-MX" sz="1800" kern="1200" dirty="0"/>
        </a:p>
      </dsp:txBody>
      <dsp:txXfrm>
        <a:off x="2974504" y="200754"/>
        <a:ext cx="2605413" cy="894856"/>
      </dsp:txXfrm>
    </dsp:sp>
    <dsp:sp modelId="{05E2F79F-9B15-4ECE-BBA5-4A694646DB50}">
      <dsp:nvSpPr>
        <dsp:cNvPr id="0" name=""/>
        <dsp:cNvSpPr/>
      </dsp:nvSpPr>
      <dsp:spPr>
        <a:xfrm>
          <a:off x="2974504" y="1095611"/>
          <a:ext cx="2605413" cy="37072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Chile Bell a Japón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Espárrago a China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Mango a Corea del Sur y China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Aguacate y berries a Malasia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Aguacate a Corea del Sur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Material propagativo de plantas de zarzamora y frambuesa a Unión Europea y UK</a:t>
          </a:r>
          <a:endParaRPr lang="es-MX" sz="1800" kern="1200" dirty="0"/>
        </a:p>
      </dsp:txBody>
      <dsp:txXfrm>
        <a:off x="2974504" y="1095611"/>
        <a:ext cx="2605413" cy="3707294"/>
      </dsp:txXfrm>
    </dsp:sp>
    <dsp:sp modelId="{F450D38C-8F1C-480A-AA83-FC1CE0973C95}">
      <dsp:nvSpPr>
        <dsp:cNvPr id="0" name=""/>
        <dsp:cNvSpPr/>
      </dsp:nvSpPr>
      <dsp:spPr>
        <a:xfrm>
          <a:off x="5944675" y="200754"/>
          <a:ext cx="2605413" cy="8948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Otros</a:t>
          </a:r>
          <a:endParaRPr lang="es-MX" sz="1800" kern="1200" dirty="0"/>
        </a:p>
      </dsp:txBody>
      <dsp:txXfrm>
        <a:off x="5944675" y="200754"/>
        <a:ext cx="2605413" cy="894856"/>
      </dsp:txXfrm>
    </dsp:sp>
    <dsp:sp modelId="{DB21ADF3-0442-425A-8125-A28B7707BF0A}">
      <dsp:nvSpPr>
        <dsp:cNvPr id="0" name=""/>
        <dsp:cNvSpPr/>
      </dsp:nvSpPr>
      <dsp:spPr>
        <a:xfrm>
          <a:off x="5944675" y="1095611"/>
          <a:ext cx="2605413" cy="37072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Reforzamiento de número de inspectores en Michoacán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Regulaciones de exportaciones, SRRC y certificaciones internacionales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Certificación electrónica en materia fitosanitaria con la Unión Europea y Japón</a:t>
          </a:r>
          <a:endParaRPr lang="es-MX" sz="1800" kern="1200" dirty="0"/>
        </a:p>
      </dsp:txBody>
      <dsp:txXfrm>
        <a:off x="5944675" y="1095611"/>
        <a:ext cx="2605413" cy="3707294"/>
      </dsp:txXfrm>
    </dsp:sp>
    <dsp:sp modelId="{BECFE885-A796-4CAA-AFA2-82F6120EFDED}">
      <dsp:nvSpPr>
        <dsp:cNvPr id="0" name=""/>
        <dsp:cNvSpPr/>
      </dsp:nvSpPr>
      <dsp:spPr>
        <a:xfrm>
          <a:off x="8914846" y="200754"/>
          <a:ext cx="2605413" cy="8948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Importaciones</a:t>
          </a:r>
          <a:endParaRPr lang="es-MX" sz="1800" kern="1200" dirty="0"/>
        </a:p>
      </dsp:txBody>
      <dsp:txXfrm>
        <a:off x="8914846" y="200754"/>
        <a:ext cx="2605413" cy="894856"/>
      </dsp:txXfrm>
    </dsp:sp>
    <dsp:sp modelId="{D91D9FB6-E14E-43B8-91DE-7DBA8BC5BFB8}">
      <dsp:nvSpPr>
        <dsp:cNvPr id="0" name=""/>
        <dsp:cNvSpPr/>
      </dsp:nvSpPr>
      <dsp:spPr>
        <a:xfrm>
          <a:off x="8914846" y="1095611"/>
          <a:ext cx="2605413" cy="37072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Auditorías a los programas de importación de manzanas 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Requisitos fitosanitarios para importación de fibra y borra de algodón de Colombia</a:t>
          </a:r>
          <a:endParaRPr lang="es-MX" sz="1800" kern="1200" dirty="0"/>
        </a:p>
      </dsp:txBody>
      <dsp:txXfrm>
        <a:off x="8914846" y="1095611"/>
        <a:ext cx="2605413" cy="3707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0.28539</cdr:x>
      <cdr:y>0.34092</cdr:y>
    </cdr:from>
    <cdr:to>
      <cdr:x>0.62029</cdr:x>
      <cdr:y>0.5421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C1A02F6B-CDD8-4601-9DFF-DF953A0EBE51}"/>
            </a:ext>
          </a:extLst>
        </cdr:cNvPr>
        <cdr:cNvCxnSpPr/>
      </cdr:nvCxnSpPr>
      <cdr:spPr>
        <a:xfrm xmlns:a="http://schemas.openxmlformats.org/drawingml/2006/main" flipV="1">
          <a:off x="1918043" y="1334980"/>
          <a:ext cx="2250831" cy="787791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0.25709</cdr:x>
      <cdr:y>0.36453</cdr:y>
    </cdr:from>
    <cdr:to>
      <cdr:x>0.6244</cdr:x>
      <cdr:y>0.46749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0F6C8B9E-57D0-4CEF-976C-307AB1F9CF55}"/>
            </a:ext>
          </a:extLst>
        </cdr:cNvPr>
        <cdr:cNvSpPr txBox="1"/>
      </cdr:nvSpPr>
      <cdr:spPr>
        <a:xfrm xmlns:a="http://schemas.openxmlformats.org/drawingml/2006/main" rot="20503484">
          <a:off x="1727886" y="1427433"/>
          <a:ext cx="2468627" cy="403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1800" b="1" dirty="0"/>
            <a:t>TCMA 1994-2022= 10%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FBFCCF-37C2-43EF-8CB6-ACF954F4E22A}" type="datetimeFigureOut">
              <a:rPr lang="es-MX" smtClean="0"/>
              <a:t>04/12/2023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57FA48-79C6-4180-B4DD-2310AF9C7B1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08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4" name="Google Shape;7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0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37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5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2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2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30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6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80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2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27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19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36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03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14189" y="274638"/>
            <a:ext cx="9977811" cy="8419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4" name="Marcador de texto 10"/>
          <p:cNvSpPr>
            <a:spLocks noGrp="1"/>
          </p:cNvSpPr>
          <p:nvPr>
            <p:ph type="body" sz="quarter" idx="11"/>
          </p:nvPr>
        </p:nvSpPr>
        <p:spPr>
          <a:xfrm>
            <a:off x="3465919" y="6484728"/>
            <a:ext cx="5295388" cy="383967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s-ES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97879" y="64997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8C155976-BA9D-3146-8CCF-6E083750E9A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3275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267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14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5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49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86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77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9"/>
            <a:ext cx="4937760" cy="29685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76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4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8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41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15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42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40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73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66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14189" y="274638"/>
            <a:ext cx="9977811" cy="8419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089557" y="6474036"/>
            <a:ext cx="8277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ctr"/>
            <a:endParaRPr lang="es-ES" dirty="0"/>
          </a:p>
        </p:txBody>
      </p:sp>
      <p:sp>
        <p:nvSpPr>
          <p:cNvPr id="4" name="Marcador de texto 10"/>
          <p:cNvSpPr>
            <a:spLocks noGrp="1"/>
          </p:cNvSpPr>
          <p:nvPr>
            <p:ph type="body" sz="quarter" idx="11"/>
          </p:nvPr>
        </p:nvSpPr>
        <p:spPr>
          <a:xfrm>
            <a:off x="3465919" y="6484730"/>
            <a:ext cx="5295388" cy="383967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8656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106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5" y="1981207"/>
            <a:ext cx="10075084" cy="4144963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60329" y="642359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941" y="6423592"/>
            <a:ext cx="8163859" cy="365125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242241"/>
            <a:ext cx="738717" cy="365125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fld id="{F990F28C-27E5-E546-9925-8BFEE9D05E5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25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42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14189" y="274638"/>
            <a:ext cx="9977811" cy="8419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089557" y="6474036"/>
            <a:ext cx="827763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algn="ctr"/>
            <a:endParaRPr lang="es-ES" dirty="0"/>
          </a:p>
        </p:txBody>
      </p:sp>
      <p:sp>
        <p:nvSpPr>
          <p:cNvPr id="4" name="Marcador de texto 10"/>
          <p:cNvSpPr>
            <a:spLocks noGrp="1"/>
          </p:cNvSpPr>
          <p:nvPr>
            <p:ph type="body" sz="quarter" idx="11"/>
          </p:nvPr>
        </p:nvSpPr>
        <p:spPr>
          <a:xfrm>
            <a:off x="3465919" y="6484730"/>
            <a:ext cx="5295388" cy="383967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571500" y="1595441"/>
            <a:ext cx="11005240" cy="441483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8995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4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84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4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4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4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84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84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557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32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ólo el título">
  <p:cSld name="3_Sólo el título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4"/>
          <p:cNvSpPr txBox="1">
            <a:spLocks noGrp="1"/>
          </p:cNvSpPr>
          <p:nvPr>
            <p:ph type="title"/>
          </p:nvPr>
        </p:nvSpPr>
        <p:spPr>
          <a:xfrm>
            <a:off x="2214189" y="274638"/>
            <a:ext cx="9977811" cy="84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4"/>
          <p:cNvSpPr txBox="1">
            <a:spLocks noGrp="1"/>
          </p:cNvSpPr>
          <p:nvPr>
            <p:ph type="body" idx="1"/>
          </p:nvPr>
        </p:nvSpPr>
        <p:spPr>
          <a:xfrm>
            <a:off x="3465919" y="6484728"/>
            <a:ext cx="5295388" cy="38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94"/>
          <p:cNvSpPr txBox="1">
            <a:spLocks noGrp="1"/>
          </p:cNvSpPr>
          <p:nvPr>
            <p:ph type="sldNum" idx="12"/>
          </p:nvPr>
        </p:nvSpPr>
        <p:spPr>
          <a:xfrm>
            <a:off x="8997879" y="649979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53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5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95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5"/>
          <p:cNvSpPr txBox="1"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1252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409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2"/>
          <p:cNvSpPr txBox="1"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venir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2"/>
          <p:cNvSpPr txBox="1"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12"/>
          <p:cNvSpPr txBox="1">
            <a:spLocks noGrp="1"/>
          </p:cNvSpPr>
          <p:nvPr>
            <p:ph type="dt" idx="10"/>
          </p:nvPr>
        </p:nvSpPr>
        <p:spPr>
          <a:xfrm>
            <a:off x="57607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9" name="Google Shape;119;p112"/>
          <p:cNvSpPr txBox="1">
            <a:spLocks noGrp="1"/>
          </p:cNvSpPr>
          <p:nvPr>
            <p:ph type="sldNum" idx="12"/>
          </p:nvPr>
        </p:nvSpPr>
        <p:spPr>
          <a:xfrm>
            <a:off x="8869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  <p:sp>
        <p:nvSpPr>
          <p:cNvPr id="120" name="Google Shape;120;p112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2"/>
          <p:cNvSpPr/>
          <p:nvPr/>
        </p:nvSpPr>
        <p:spPr>
          <a:xfrm rot="10800000" flipH="1">
            <a:off x="578652" y="4501201"/>
            <a:ext cx="11034696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876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3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13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13"/>
          <p:cNvSpPr txBox="1"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13"/>
          <p:cNvSpPr txBox="1"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8" name="Google Shape;128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92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4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14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4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4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4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14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14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8" name="Google Shape;138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114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8771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5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5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5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15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15"/>
          <p:cNvSpPr txBox="1"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115"/>
          <p:cNvSpPr txBox="1">
            <a:spLocks noGrp="1"/>
          </p:cNvSpPr>
          <p:nvPr>
            <p:ph type="body" idx="2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15"/>
          <p:cNvSpPr txBox="1">
            <a:spLocks noGrp="1"/>
          </p:cNvSpPr>
          <p:nvPr>
            <p:ph type="body" idx="3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115"/>
          <p:cNvSpPr txBox="1">
            <a:spLocks noGrp="1"/>
          </p:cNvSpPr>
          <p:nvPr>
            <p:ph type="body" idx="4"/>
          </p:nvPr>
        </p:nvSpPr>
        <p:spPr>
          <a:xfrm>
            <a:off x="6345936" y="3203687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15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0" name="Google Shape;150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1" name="Google Shape;151;p115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437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6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6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6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16"/>
          <p:cNvSpPr txBox="1">
            <a:spLocks noGrp="1"/>
          </p:cNvSpPr>
          <p:nvPr>
            <p:ph type="body" idx="1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116"/>
          <p:cNvSpPr txBox="1">
            <a:spLocks noGrp="1"/>
          </p:cNvSpPr>
          <p:nvPr>
            <p:ph type="body" idx="2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8" name="Google Shape;158;p116"/>
          <p:cNvSpPr txBox="1">
            <a:spLocks noGrp="1"/>
          </p:cNvSpPr>
          <p:nvPr>
            <p:ph type="dt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9" name="Google Shape;159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0" name="Google Shape;160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6584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7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7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7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17"/>
          <p:cNvSpPr>
            <a:spLocks noGrp="1"/>
          </p:cNvSpPr>
          <p:nvPr>
            <p:ph type="pic" idx="2"/>
          </p:nvPr>
        </p:nvSpPr>
        <p:spPr>
          <a:xfrm>
            <a:off x="4965192" y="1161288"/>
            <a:ext cx="6729984" cy="4645152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17"/>
          <p:cNvSpPr txBox="1">
            <a:spLocks noGrp="1"/>
          </p:cNvSpPr>
          <p:nvPr>
            <p:ph type="body" idx="1"/>
          </p:nvPr>
        </p:nvSpPr>
        <p:spPr>
          <a:xfrm>
            <a:off x="868680" y="3438144"/>
            <a:ext cx="309981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117"/>
          <p:cNvSpPr txBox="1">
            <a:spLocks noGrp="1"/>
          </p:cNvSpPr>
          <p:nvPr>
            <p:ph type="dt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8" name="Google Shape;168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9" name="Google Shape;169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7844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5" name="Google Shape;175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226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3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0" name="Google Shape;180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1" name="Google Shape;181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7719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1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5" name="Google Shape;185;p1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6" name="Google Shape;186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  <p:sp>
        <p:nvSpPr>
          <p:cNvPr id="187" name="Google Shape;187;p120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98955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ólo el título">
  <p:cSld name="1_Sólo el título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1"/>
          <p:cNvSpPr txBox="1">
            <a:spLocks noGrp="1"/>
          </p:cNvSpPr>
          <p:nvPr>
            <p:ph type="title"/>
          </p:nvPr>
        </p:nvSpPr>
        <p:spPr>
          <a:xfrm>
            <a:off x="2214189" y="274638"/>
            <a:ext cx="9977811" cy="84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21"/>
          <p:cNvSpPr txBox="1">
            <a:spLocks noGrp="1"/>
          </p:cNvSpPr>
          <p:nvPr>
            <p:ph type="sldNum" idx="12"/>
          </p:nvPr>
        </p:nvSpPr>
        <p:spPr>
          <a:xfrm>
            <a:off x="11089557" y="6474036"/>
            <a:ext cx="8277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121"/>
          <p:cNvSpPr txBox="1">
            <a:spLocks noGrp="1"/>
          </p:cNvSpPr>
          <p:nvPr>
            <p:ph type="body" idx="1"/>
          </p:nvPr>
        </p:nvSpPr>
        <p:spPr>
          <a:xfrm>
            <a:off x="3465919" y="6484730"/>
            <a:ext cx="5295388" cy="38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121"/>
          <p:cNvSpPr txBox="1">
            <a:spLocks noGrp="1"/>
          </p:cNvSpPr>
          <p:nvPr>
            <p:ph type="body" idx="2"/>
          </p:nvPr>
        </p:nvSpPr>
        <p:spPr>
          <a:xfrm>
            <a:off x="571500" y="1595441"/>
            <a:ext cx="11005240" cy="441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4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3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6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4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4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6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7" name="Google Shape;87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88" name="Google Shape;88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89" name="Google Shape;89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092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3.png"/><Relationship Id="rId21" Type="http://schemas.openxmlformats.org/officeDocument/2006/relationships/image" Target="../media/image31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20" Type="http://schemas.openxmlformats.org/officeDocument/2006/relationships/image" Target="../media/image30.jpg"/><Relationship Id="rId29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jp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jpg"/><Relationship Id="rId28" Type="http://schemas.openxmlformats.org/officeDocument/2006/relationships/image" Target="../media/image38.jpeg"/><Relationship Id="rId10" Type="http://schemas.openxmlformats.org/officeDocument/2006/relationships/image" Target="../media/image20.png"/><Relationship Id="rId19" Type="http://schemas.openxmlformats.org/officeDocument/2006/relationships/image" Target="../media/image29.jp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g"/><Relationship Id="rId27" Type="http://schemas.openxmlformats.org/officeDocument/2006/relationships/image" Target="../media/image37.png"/><Relationship Id="rId30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C2675C39-4728-49A6-A9CA-10867D503D86}"/>
              </a:ext>
            </a:extLst>
          </p:cNvPr>
          <p:cNvSpPr txBox="1">
            <a:spLocks/>
          </p:cNvSpPr>
          <p:nvPr/>
        </p:nvSpPr>
        <p:spPr>
          <a:xfrm>
            <a:off x="798786" y="1450428"/>
            <a:ext cx="5410200" cy="257112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3600" b="1" i="0" u="none" strike="noStrike" cap="none" spc="0" normalizeH="0" baseline="0" noProof="0" dirty="0">
                <a:ln>
                  <a:noFill/>
                </a:ln>
                <a:solidFill>
                  <a:srgbClr val="3B8F42"/>
                </a:solidFill>
                <a:effectLst/>
                <a:uLnTx/>
                <a:uFillTx/>
              </a:rPr>
              <a:t>INFORMES DE LA INDUSTRIA DE LA NAPPO POR PAÍS</a:t>
            </a:r>
          </a:p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endParaRPr kumimoji="0" lang="es-ES" sz="3600" b="1" i="0" u="none" strike="noStrike" cap="none" spc="0" normalizeH="0" baseline="0" noProof="0" dirty="0">
              <a:ln>
                <a:noFill/>
              </a:ln>
              <a:solidFill>
                <a:srgbClr val="3B8F42"/>
              </a:solidFill>
              <a:effectLst/>
              <a:uLnTx/>
              <a:uFillTx/>
            </a:endParaRPr>
          </a:p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3600" b="1" i="0" u="none" strike="noStrike" cap="none" spc="0" normalizeH="0" baseline="0" noProof="0" dirty="0">
                <a:ln>
                  <a:noFill/>
                </a:ln>
                <a:solidFill>
                  <a:srgbClr val="3B8F42"/>
                </a:solidFill>
                <a:effectLst/>
                <a:uLnTx/>
                <a:uFillTx/>
              </a:rPr>
              <a:t>- MÉXICO – </a:t>
            </a:r>
            <a:endParaRPr kumimoji="0" lang="es-MX" sz="3600" b="1" i="0" u="none" strike="noStrike" cap="none" spc="0" normalizeH="0" baseline="0" noProof="0" dirty="0">
              <a:ln>
                <a:noFill/>
              </a:ln>
              <a:solidFill>
                <a:srgbClr val="3B8F42"/>
              </a:solidFill>
              <a:effectLst/>
              <a:uLnTx/>
              <a:uFillTx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75076EC-0BDC-4401-A1F5-9CE7933589CF}"/>
              </a:ext>
            </a:extLst>
          </p:cNvPr>
          <p:cNvSpPr/>
          <p:nvPr/>
        </p:nvSpPr>
        <p:spPr>
          <a:xfrm>
            <a:off x="2370495" y="6107281"/>
            <a:ext cx="215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rgbClr val="D52027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Noviembre 2023</a:t>
            </a:r>
          </a:p>
        </p:txBody>
      </p:sp>
      <p:pic>
        <p:nvPicPr>
          <p:cNvPr id="14" name="Imagen 13" descr="Imagen que contiene reloj&#10;&#10;Descripción generada automáticamente">
            <a:extLst>
              <a:ext uri="{FF2B5EF4-FFF2-40B4-BE49-F238E27FC236}">
                <a16:creationId xmlns:a16="http://schemas.microsoft.com/office/drawing/2014/main" id="{58248F80-12B7-4DB6-9C11-4161F6B22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36" y="4984062"/>
            <a:ext cx="3710326" cy="13078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6312DF6-BD66-4F30-B190-5460CEE9A5D3}"/>
              </a:ext>
            </a:extLst>
          </p:cNvPr>
          <p:cNvSpPr txBox="1"/>
          <p:nvPr/>
        </p:nvSpPr>
        <p:spPr>
          <a:xfrm>
            <a:off x="798786" y="4984062"/>
            <a:ext cx="5297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F5890"/>
                </a:solidFill>
              </a:rPr>
              <a:t>Mario Puente Raya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FDFDAB-B1F1-0B24-9412-FFE86CD22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0" t="4843" r="18858" b="3403"/>
          <a:stretch/>
        </p:blipFill>
        <p:spPr>
          <a:xfrm>
            <a:off x="7273198" y="158447"/>
            <a:ext cx="4309202" cy="41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77DAF-E3AE-FB5F-2940-0CBFF00D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75" y="390985"/>
            <a:ext cx="10393260" cy="1179576"/>
          </a:xfrm>
        </p:spPr>
        <p:txBody>
          <a:bodyPr>
            <a:noAutofit/>
          </a:bodyPr>
          <a:lstStyle/>
          <a:p>
            <a:r>
              <a:rPr lang="es-ES" sz="2800" b="1" dirty="0"/>
              <a:t>TEMAS TRABAJADOS CONJUNTAMENTE CON SENASICA EN EL GRUPO DE TRABAJO DE SANIDAD VEGETAL</a:t>
            </a:r>
            <a:endParaRPr lang="es-MX" sz="2800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F8092D7-5278-4244-7A8D-3AD337BD4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269270"/>
              </p:ext>
            </p:extLst>
          </p:nvPr>
        </p:nvGraphicFramePr>
        <p:xfrm>
          <a:off x="315310" y="1728217"/>
          <a:ext cx="11524593" cy="5003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89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C15DDAF-2C81-9059-0AFF-EBF022DA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25" y="3512890"/>
            <a:ext cx="5302430" cy="30752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sz="2400" dirty="0"/>
              <a:t>SENASICA en conjunto con CNA y la IP, ha logrado la erradicación del brote y dispersión de la mosca del mediterráneo en Colima, Cancún y el resto del territorio nacional, protegiendo -a escala nacional- alrededor de </a:t>
            </a:r>
            <a:r>
              <a:rPr lang="es-ES" sz="2400" b="1" dirty="0"/>
              <a:t>1.9 millones de hectáreas de los principales cultivos hortofrutícolas que la plaga podría afectar y que tienen un valor superior a 189 mil 470 millones de pesos. </a:t>
            </a:r>
            <a:endParaRPr lang="es-ES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EA2344-8B35-1B2F-F5DA-99BEA280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635"/>
            <a:ext cx="3714750" cy="12287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90354C-9DA4-A480-43E1-CA11517C4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1" r="6663"/>
          <a:stretch/>
        </p:blipFill>
        <p:spPr>
          <a:xfrm>
            <a:off x="3704747" y="1967474"/>
            <a:ext cx="1546242" cy="12287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832DF8-F7DF-D9C4-B359-113395E87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112" y="1962313"/>
            <a:ext cx="2063473" cy="12225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47585C-2CB3-3A3D-8A79-C2676C53C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203" y="1955856"/>
            <a:ext cx="2896915" cy="12289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3645101-8DBB-EC56-8C93-C9BD7D2A9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517" y="1967474"/>
            <a:ext cx="2522483" cy="12232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03E151-8378-6990-19F2-A269BD2CC1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815"/>
          <a:stretch/>
        </p:blipFill>
        <p:spPr>
          <a:xfrm>
            <a:off x="8593541" y="1955856"/>
            <a:ext cx="1662241" cy="122899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D2ED0CA-1B80-0D9A-2C13-CF75EA67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549275"/>
            <a:ext cx="10167937" cy="1179513"/>
          </a:xfrm>
        </p:spPr>
        <p:txBody>
          <a:bodyPr>
            <a:noAutofit/>
          </a:bodyPr>
          <a:lstStyle/>
          <a:p>
            <a:r>
              <a:rPr lang="es-ES" sz="2800" b="1" dirty="0"/>
              <a:t>CASO DE ÉXITO DE TRABAJO CONJUNTO </a:t>
            </a:r>
            <a:br>
              <a:rPr lang="es-ES" sz="2800" b="1" dirty="0"/>
            </a:br>
            <a:r>
              <a:rPr lang="es-ES" sz="2800" b="1" dirty="0"/>
              <a:t>MÉXICO: PAÍS LIBRE DE MOSCA DEL MEDITERRÁNEO</a:t>
            </a:r>
            <a:endParaRPr lang="es-MX" sz="28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BCCD179-7973-7395-BF5F-8A8AC0252FFF}"/>
              </a:ext>
            </a:extLst>
          </p:cNvPr>
          <p:cNvSpPr txBox="1"/>
          <p:nvPr/>
        </p:nvSpPr>
        <p:spPr>
          <a:xfrm>
            <a:off x="5952193" y="3512890"/>
            <a:ext cx="6046785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/>
              <a:t>Organismos como CNA en coordinación con ANEBERRIES, APEAM, APEAJAL, CESAVECOL, Consejo Estatal de Melón y Hortalizas, Consejo de Papaya de Jalisco, EMEX, Proexport Papaya, y el Sistema Producto Mango del Estado de Colima, se sumaron a esta iniciativa, aportando más de 2 millones de pesos para la contratación de personal especializado, más de 3 mil litros de proteína hidrolizada, además de 20 vehículos, </a:t>
            </a:r>
            <a:r>
              <a:rPr lang="es-ES" dirty="0" err="1"/>
              <a:t>perihuelas</a:t>
            </a:r>
            <a:r>
              <a:rPr lang="es-ES" dirty="0"/>
              <a:t>, aspersores, y demás equipo técnico necesario para combatir la dispersión de dicha plaga en ese y más Estados.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84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72D4A-CAB4-BAD7-B303-8A17BF59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97" y="457040"/>
            <a:ext cx="10168128" cy="1179576"/>
          </a:xfrm>
        </p:spPr>
        <p:txBody>
          <a:bodyPr>
            <a:noAutofit/>
          </a:bodyPr>
          <a:lstStyle/>
          <a:p>
            <a:r>
              <a:rPr lang="es-ES" sz="2800" b="1" dirty="0"/>
              <a:t>CASO DE ÉXITO DE TRABAJO CONJUNTO </a:t>
            </a:r>
            <a:br>
              <a:rPr lang="es-ES" sz="2800" b="1" dirty="0"/>
            </a:br>
            <a:r>
              <a:rPr lang="es-ES" sz="2800" b="1" dirty="0"/>
              <a:t>MÉXICO: PAÍS LIBRE DE MOSCA DEL MEDITERRÁNEO</a:t>
            </a:r>
            <a:endParaRPr lang="es-MX" sz="28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DBA281-6A96-57E1-A2B1-A2F506E16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23"/>
          <a:stretch/>
        </p:blipFill>
        <p:spPr>
          <a:xfrm>
            <a:off x="5781448" y="1795290"/>
            <a:ext cx="6186646" cy="17711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E97EF5-F7AE-7EA7-6E03-808D76A8C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67" y="3969253"/>
            <a:ext cx="4680274" cy="27595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A3AE6D2-7D50-DB98-974D-A28A786FD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447" y="3635467"/>
            <a:ext cx="6186647" cy="309332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BED5DF9-BED5-793F-2B46-906410720C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07" b="83537" l="22403" r="86364">
                        <a14:foregroundMark x1="32792" y1="18902" x2="27922" y2="32317"/>
                        <a14:foregroundMark x1="27597" y1="25610" x2="24351" y2="26220"/>
                        <a14:foregroundMark x1="25325" y1="23171" x2="24675" y2="24390"/>
                        <a14:foregroundMark x1="24026" y1="26220" x2="22727" y2="26829"/>
                        <a14:foregroundMark x1="33766" y1="42683" x2="30195" y2="43293"/>
                        <a14:foregroundMark x1="29221" y1="46341" x2="24351" y2="51829"/>
                        <a14:foregroundMark x1="38312" y1="50000" x2="37987" y2="53049"/>
                        <a14:foregroundMark x1="37987" y1="57317" x2="37987" y2="57317"/>
                        <a14:foregroundMark x1="38961" y1="59146" x2="37662" y2="66463"/>
                        <a14:foregroundMark x1="36039" y1="56707" x2="33766" y2="57317"/>
                        <a14:foregroundMark x1="25325" y1="53659" x2="24351" y2="54878"/>
                        <a14:foregroundMark x1="54221" y1="53659" x2="55844" y2="68902"/>
                        <a14:foregroundMark x1="50325" y1="51829" x2="50325" y2="68293"/>
                        <a14:foregroundMark x1="74026" y1="51829" x2="76948" y2="63415"/>
                        <a14:foregroundMark x1="76623" y1="42683" x2="84416" y2="59146"/>
                        <a14:foregroundMark x1="84091" y1="64634" x2="85390" y2="74390"/>
                        <a14:foregroundMark x1="81169" y1="75000" x2="82792" y2="82927"/>
                        <a14:foregroundMark x1="86688" y1="76829" x2="86364" y2="83537"/>
                        <a14:foregroundMark x1="62662" y1="26829" x2="63312" y2="37195"/>
                        <a14:foregroundMark x1="53571" y1="10976" x2="43506" y2="12195"/>
                        <a14:foregroundMark x1="47078" y1="7317" x2="50974" y2="6707"/>
                      </a14:backgroundRemoval>
                    </a14:imgEffect>
                  </a14:imgLayer>
                </a14:imgProps>
              </a:ext>
            </a:extLst>
          </a:blip>
          <a:srcRect l="20013" t="4103" r="10237" b="14877"/>
          <a:stretch/>
        </p:blipFill>
        <p:spPr>
          <a:xfrm>
            <a:off x="10202356" y="92132"/>
            <a:ext cx="1765738" cy="10921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5A2BAD2-4ECC-E3FE-1DD6-F1188A8E8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0134" y="1715446"/>
            <a:ext cx="2377940" cy="21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5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89795C-C27C-9C98-1FB2-3B3BACC7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s-MX" sz="2800" b="1"/>
              <a:t>TEMAS DE INTERES PARA LA INDUSTRIA DE MÉXICO PARA EL PROGRAMA DE TRABAJO DE LA NAPPO</a:t>
            </a:r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AF9802-1581-5D07-AC28-C122335EA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HLB y otras plagas cuarentenarias de cítricos.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0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Ambrosiales</a:t>
            </a:r>
            <a:r>
              <a:rPr lang="es-MX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aguacate.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s-MX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Taller regional/diplomado NAPPO de ARP.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s-MX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Documento de discusión/técnico sobre medidas de manejo de riesgo en semillas.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s-MX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Certificación fitosanitaria electrónica en toda la región (MX-CAN).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s-MX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Muestreo basado en riesgo. ¿Qué sigue?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s-MX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Armonización de protocolos de diagnóstico en semillas (otras plagas).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s-MX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Análisis de la implementación de los productos NAPPO en la región.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s-MX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</a:pPr>
            <a:endParaRPr lang="es-MX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MX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79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8" name="Rectangle 11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79CF93-F0B4-40D7-93A2-3920070F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sng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¡MUCHAS GRACIAS!</a:t>
            </a:r>
          </a:p>
        </p:txBody>
      </p:sp>
      <p:sp>
        <p:nvSpPr>
          <p:cNvPr id="69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417779-6032-D509-C47E-D539A868B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0" t="4843" r="18858" b="3403"/>
          <a:stretch/>
        </p:blipFill>
        <p:spPr>
          <a:xfrm>
            <a:off x="5461365" y="625683"/>
            <a:ext cx="5652849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7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4">
            <a:extLst>
              <a:ext uri="{FF2B5EF4-FFF2-40B4-BE49-F238E27FC236}">
                <a16:creationId xmlns:a16="http://schemas.microsoft.com/office/drawing/2014/main" id="{E90E9FA4-0F7D-42BB-A378-9ED17F54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65" y="674448"/>
            <a:ext cx="10683002" cy="841902"/>
          </a:xfrm>
        </p:spPr>
        <p:txBody>
          <a:bodyPr>
            <a:noAutofit/>
          </a:bodyPr>
          <a:lstStyle/>
          <a:p>
            <a:r>
              <a:rPr lang="es-MX" sz="2800" b="1" dirty="0"/>
              <a:t>ESTADOS UNIDOS Y CANADÁ SON NUESTROS PRINCIPALES SOCIOS COMERCIALES AGROALIMENTARIOS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C4849EEF-EB66-4B8C-B296-348A6B6F529A}"/>
              </a:ext>
            </a:extLst>
          </p:cNvPr>
          <p:cNvSpPr txBox="1">
            <a:spLocks/>
          </p:cNvSpPr>
          <p:nvPr/>
        </p:nvSpPr>
        <p:spPr>
          <a:xfrm>
            <a:off x="219075" y="6258353"/>
            <a:ext cx="10470777" cy="380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s-MX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Fuente: Elaboración de la Dirección de Comercio Exterior del CNA, con datos del SAT, BANXICO, SE, SADER, FAS-USDA y Trade Data Monitor. Fecha de consulta: junio de 2023.</a:t>
            </a:r>
          </a:p>
        </p:txBody>
      </p:sp>
      <p:sp>
        <p:nvSpPr>
          <p:cNvPr id="15" name="Marcador de número de diapositiva 3">
            <a:extLst>
              <a:ext uri="{FF2B5EF4-FFF2-40B4-BE49-F238E27FC236}">
                <a16:creationId xmlns:a16="http://schemas.microsoft.com/office/drawing/2014/main" id="{F60D1DA2-B086-417A-B661-F5A1D4657C24}"/>
              </a:ext>
            </a:extLst>
          </p:cNvPr>
          <p:cNvSpPr txBox="1">
            <a:spLocks/>
          </p:cNvSpPr>
          <p:nvPr/>
        </p:nvSpPr>
        <p:spPr>
          <a:xfrm>
            <a:off x="11639524" y="6486767"/>
            <a:ext cx="552476" cy="33250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27282-3266-E048-984E-70C02EF630F3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2" name="Picture 6" descr="Resultado de imagen para canada map png">
            <a:extLst>
              <a:ext uri="{FF2B5EF4-FFF2-40B4-BE49-F238E27FC236}">
                <a16:creationId xmlns:a16="http://schemas.microsoft.com/office/drawing/2014/main" id="{B0D234B5-C916-4C90-892A-F64D7DA29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/>
          <a:stretch/>
        </p:blipFill>
        <p:spPr bwMode="auto">
          <a:xfrm>
            <a:off x="8642204" y="1554901"/>
            <a:ext cx="3549796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estados unidos png">
            <a:extLst>
              <a:ext uri="{FF2B5EF4-FFF2-40B4-BE49-F238E27FC236}">
                <a16:creationId xmlns:a16="http://schemas.microsoft.com/office/drawing/2014/main" id="{1E3EA0B3-3E0A-48DA-A4E5-185DA71B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116" y="4271108"/>
            <a:ext cx="3027628" cy="19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431D5E7-5EAC-4330-92A7-F50DFFFD0C86}"/>
              </a:ext>
            </a:extLst>
          </p:cNvPr>
          <p:cNvSpPr txBox="1"/>
          <p:nvPr/>
        </p:nvSpPr>
        <p:spPr>
          <a:xfrm>
            <a:off x="5974207" y="2904947"/>
            <a:ext cx="29082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EUA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Canadá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 80%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Times New Roman" panose="02020603050405020304" pitchFamily="18" charset="0"/>
              </a:rPr>
              <a:t>($</a:t>
            </a:r>
            <a:r>
              <a:rPr lang="es-MX" sz="2800" b="1" dirty="0">
                <a:solidFill>
                  <a:srgbClr val="000000"/>
                </a:solidFill>
                <a:latin typeface="Avenir Next LT Pro"/>
                <a:cs typeface="Times New Roman" panose="02020603050405020304" pitchFamily="18" charset="0"/>
              </a:rPr>
              <a:t>75,570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Times New Roman" panose="02020603050405020304" pitchFamily="18" charset="0"/>
              </a:rPr>
              <a:t> MDD)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E1CACB-5965-E1F7-381F-92AB3F42B6E7}"/>
              </a:ext>
            </a:extLst>
          </p:cNvPr>
          <p:cNvGraphicFramePr>
            <a:graphicFrameLocks noGrp="1"/>
          </p:cNvGraphicFramePr>
          <p:nvPr/>
        </p:nvGraphicFramePr>
        <p:xfrm>
          <a:off x="219075" y="2143760"/>
          <a:ext cx="5737226" cy="4048686"/>
        </p:xfrm>
        <a:graphic>
          <a:graphicData uri="http://schemas.openxmlformats.org/drawingml/2006/table">
            <a:tbl>
              <a:tblPr/>
              <a:tblGrid>
                <a:gridCol w="725805">
                  <a:extLst>
                    <a:ext uri="{9D8B030D-6E8A-4147-A177-3AD203B41FA5}">
                      <a16:colId xmlns:a16="http://schemas.microsoft.com/office/drawing/2014/main" val="3183100494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3740661671"/>
                    </a:ext>
                  </a:extLst>
                </a:gridCol>
                <a:gridCol w="1808480">
                  <a:extLst>
                    <a:ext uri="{9D8B030D-6E8A-4147-A177-3AD203B41FA5}">
                      <a16:colId xmlns:a16="http://schemas.microsoft.com/office/drawing/2014/main" val="1260095357"/>
                    </a:ext>
                  </a:extLst>
                </a:gridCol>
                <a:gridCol w="1871981">
                  <a:extLst>
                    <a:ext uri="{9D8B030D-6E8A-4147-A177-3AD203B41FA5}">
                      <a16:colId xmlns:a16="http://schemas.microsoft.com/office/drawing/2014/main" val="2568091092"/>
                    </a:ext>
                  </a:extLst>
                </a:gridCol>
              </a:tblGrid>
              <a:tr h="2880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Top - Ten Socios Comerciales Agroalimentarios de México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04762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País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Exp. MDD 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706952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Mundo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$ 94,460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0431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EE.UU.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$ 71,684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75.9%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77660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Canadá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$ 3,886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141914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Brasil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$ 1,883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92990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Japón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$ 1,369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608847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China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$ 1,295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12280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España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$ 1,195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20930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Chile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$ 1,127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540826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Guatemala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$899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45746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Países Bajos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$582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275236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Perú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$545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80265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Los demás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$ 9,995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46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63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15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5942167" y="3146657"/>
            <a:ext cx="3919379" cy="15418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7" name="Google Shape;757;p15"/>
          <p:cNvGraphicFramePr/>
          <p:nvPr>
            <p:extLst>
              <p:ext uri="{D42A27DB-BD31-4B8C-83A1-F6EECF244321}">
                <p14:modId xmlns:p14="http://schemas.microsoft.com/office/powerpoint/2010/main" val="3746589289"/>
              </p:ext>
            </p:extLst>
          </p:nvPr>
        </p:nvGraphicFramePr>
        <p:xfrm>
          <a:off x="4853353" y="2541395"/>
          <a:ext cx="7180238" cy="391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58" name="Google Shape;758;p15"/>
          <p:cNvSpPr txBox="1">
            <a:spLocks noGrp="1"/>
          </p:cNvSpPr>
          <p:nvPr>
            <p:ph type="title"/>
          </p:nvPr>
        </p:nvSpPr>
        <p:spPr>
          <a:xfrm>
            <a:off x="1116013" y="549275"/>
            <a:ext cx="10167937" cy="117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rPr lang="es-MX" sz="2800" b="1" dirty="0">
                <a:latin typeface="Avenir Next LT Pro" panose="020B0504020202020204" pitchFamily="34" charset="0"/>
              </a:rPr>
              <a:t>LA PRODUCCIÓN Y EXPORTACIÓN HORTOFRUTÍCOLA EN MÉXICO ES UN CASO DE ÉXITO GRACIAS AL T-MEC Y A LA SANIDAD E INOCUIDAD EN LA PRODUCCIÓN</a:t>
            </a:r>
            <a:endParaRPr sz="2800" b="1" dirty="0">
              <a:latin typeface="Avenir Next LT Pro" panose="020B0504020202020204" pitchFamily="34" charset="0"/>
            </a:endParaRPr>
          </a:p>
        </p:txBody>
      </p:sp>
      <p:sp>
        <p:nvSpPr>
          <p:cNvPr id="759" name="Google Shape;759;p15"/>
          <p:cNvSpPr/>
          <p:nvPr/>
        </p:nvSpPr>
        <p:spPr>
          <a:xfrm>
            <a:off x="0" y="2017145"/>
            <a:ext cx="12192000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La actividad hortofrutícola aporta alrededor del 40 % del valor total de la producción agrícola de México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cs typeface="Arial"/>
              <a:sym typeface="Arial"/>
            </a:endParaRPr>
          </a:p>
        </p:txBody>
      </p:sp>
      <p:sp>
        <p:nvSpPr>
          <p:cNvPr id="760" name="Google Shape;760;p15"/>
          <p:cNvSpPr/>
          <p:nvPr/>
        </p:nvSpPr>
        <p:spPr>
          <a:xfrm>
            <a:off x="284536" y="2965396"/>
            <a:ext cx="449122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Genera alrededor de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1.6 millones de empleos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 de jornaleros.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Contribuye a la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balanza comercial superavitaria con 17 mil mdd.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cs typeface="Arial"/>
              <a:sym typeface="Arial"/>
            </a:endParaRPr>
          </a:p>
        </p:txBody>
      </p:sp>
      <p:sp>
        <p:nvSpPr>
          <p:cNvPr id="761" name="Google Shape;761;p15"/>
          <p:cNvSpPr/>
          <p:nvPr/>
        </p:nvSpPr>
        <p:spPr>
          <a:xfrm>
            <a:off x="284535" y="4874627"/>
            <a:ext cx="44912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Sin duda, este subsector se puede considerar un caso de éxito, el cual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ha incrementado sus envíos en más del </a:t>
            </a:r>
            <a:r>
              <a:rPr lang="es-MX" b="1" kern="0" dirty="0">
                <a:solidFill>
                  <a:srgbClr val="000000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1,203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% en los últimos 27 años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cs typeface="Arial"/>
              <a:sym typeface="Arial"/>
            </a:endParaRPr>
          </a:p>
        </p:txBody>
      </p:sp>
      <p:sp>
        <p:nvSpPr>
          <p:cNvPr id="762" name="Google Shape;762;p15"/>
          <p:cNvSpPr txBox="1"/>
          <p:nvPr/>
        </p:nvSpPr>
        <p:spPr>
          <a:xfrm>
            <a:off x="158410" y="6617306"/>
            <a:ext cx="1034142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venir"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Fuente: Elaborado por la Dirección de Comercio Exterior del CNA con Datos del U.S. Census Bureau Trade Data, FAS, USDA. Fecha de consulta: abril 2022.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084CF1D-C762-5F2D-FE93-3D68EF2043C8}"/>
              </a:ext>
            </a:extLst>
          </p:cNvPr>
          <p:cNvSpPr/>
          <p:nvPr/>
        </p:nvSpPr>
        <p:spPr>
          <a:xfrm>
            <a:off x="110609" y="6577248"/>
            <a:ext cx="116169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Fuente: SIAP/SADER y SE-Washington e información de USDA.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78A26268-AD98-0238-8393-E5164E298AB1}"/>
              </a:ext>
            </a:extLst>
          </p:cNvPr>
          <p:cNvSpPr txBox="1">
            <a:spLocks/>
          </p:cNvSpPr>
          <p:nvPr/>
        </p:nvSpPr>
        <p:spPr>
          <a:xfrm>
            <a:off x="822898" y="394032"/>
            <a:ext cx="6078142" cy="841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j-ea"/>
                <a:cs typeface="Arial" panose="020B0604020202020204" pitchFamily="34" charset="0"/>
              </a:rPr>
              <a:t>MÉXICO CUENTA CON SÓLIDAS BASES NORMATIVAS EN MATERIA FITOSANITARIA:</a:t>
            </a: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E9BF8B91-ECC8-4EFE-8896-E65DF409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32" y="1636544"/>
            <a:ext cx="6388790" cy="4843889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1800" dirty="0">
                <a:solidFill>
                  <a:schemeClr val="tx1"/>
                </a:solidFill>
                <a:latin typeface="+mj-lt"/>
              </a:rPr>
              <a:t>Acuerdo sobre MSF de la OMC</a:t>
            </a: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r>
              <a:rPr lang="es-MX" sz="1800" dirty="0">
                <a:solidFill>
                  <a:schemeClr val="tx1"/>
                </a:solidFill>
                <a:latin typeface="+mj-lt"/>
              </a:rPr>
              <a:t>Convención Internacional de Protección Fitosanitaria que involucra a 171 naciones.</a:t>
            </a: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r>
              <a:rPr lang="es-MX" sz="1800" dirty="0">
                <a:solidFill>
                  <a:schemeClr val="tx1"/>
                </a:solidFill>
                <a:latin typeface="+mj-lt"/>
              </a:rPr>
              <a:t>“Prevenir la diseminación e introducción de plagas de plantas y productos vegetales y promover las medidas apropiadas para combatirlas”</a:t>
            </a: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r>
              <a:rPr lang="es-MX" sz="1800" dirty="0">
                <a:solidFill>
                  <a:schemeClr val="tx1"/>
                </a:solidFill>
                <a:latin typeface="+mj-lt"/>
              </a:rPr>
              <a:t>Ley Federal de Sanidad Vegetal</a:t>
            </a: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r>
              <a:rPr lang="es-MX" sz="1800" dirty="0">
                <a:solidFill>
                  <a:schemeClr val="tx1"/>
                </a:solidFill>
                <a:latin typeface="+mj-lt"/>
              </a:rPr>
              <a:t>SENASICA</a:t>
            </a: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r>
              <a:rPr lang="es-MX" sz="1800" dirty="0">
                <a:solidFill>
                  <a:schemeClr val="tx1"/>
                </a:solidFill>
                <a:latin typeface="+mj-lt"/>
              </a:rPr>
              <a:t>IICA</a:t>
            </a: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r>
              <a:rPr lang="es-MX" sz="1800" dirty="0">
                <a:solidFill>
                  <a:schemeClr val="tx1"/>
                </a:solidFill>
                <a:latin typeface="+mj-lt"/>
              </a:rPr>
              <a:t>OIRSA</a:t>
            </a: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br>
              <a:rPr lang="es-MX" sz="1800" dirty="0">
                <a:solidFill>
                  <a:schemeClr val="tx1"/>
                </a:solidFill>
                <a:latin typeface="+mj-lt"/>
              </a:rPr>
            </a:br>
            <a:r>
              <a:rPr lang="es-MX" sz="1800" dirty="0">
                <a:solidFill>
                  <a:schemeClr val="tx1"/>
                </a:solidFill>
                <a:latin typeface="+mj-lt"/>
              </a:rPr>
              <a:t>NAPPO</a:t>
            </a:r>
          </a:p>
        </p:txBody>
      </p:sp>
      <p:pic>
        <p:nvPicPr>
          <p:cNvPr id="13" name="Picture 4" descr="OIRSA (@OIRSAoficial) | Twitter">
            <a:extLst>
              <a:ext uri="{FF2B5EF4-FFF2-40B4-BE49-F238E27FC236}">
                <a16:creationId xmlns:a16="http://schemas.microsoft.com/office/drawing/2014/main" id="{C69DF081-735F-DE5C-C9A9-E4FC4CFC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45" y="4933890"/>
            <a:ext cx="690173" cy="6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NAPPO - North American Plan Protection Organization | LinkedIn">
            <a:extLst>
              <a:ext uri="{FF2B5EF4-FFF2-40B4-BE49-F238E27FC236}">
                <a16:creationId xmlns:a16="http://schemas.microsoft.com/office/drawing/2014/main" id="{25ED1503-CCE8-8304-5ADC-E414B13C0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69" y="5650256"/>
            <a:ext cx="846730" cy="8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2">
            <a:extLst>
              <a:ext uri="{FF2B5EF4-FFF2-40B4-BE49-F238E27FC236}">
                <a16:creationId xmlns:a16="http://schemas.microsoft.com/office/drawing/2014/main" id="{67D01D5F-2F13-790D-8A9A-7CAD46F0BA97}"/>
              </a:ext>
            </a:extLst>
          </p:cNvPr>
          <p:cNvSpPr txBox="1">
            <a:spLocks/>
          </p:cNvSpPr>
          <p:nvPr/>
        </p:nvSpPr>
        <p:spPr>
          <a:xfrm>
            <a:off x="7046568" y="4284233"/>
            <a:ext cx="4876800" cy="84190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j-ea"/>
                <a:cs typeface="Arial" panose="020B0604020202020204" pitchFamily="34" charset="0"/>
              </a:rPr>
              <a:t>Por lo tanto, el buen estatus fitosanitario es un bien público</a:t>
            </a:r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92810CD0-1734-BB41-A0B5-D5A7E01FC2DF}"/>
              </a:ext>
            </a:extLst>
          </p:cNvPr>
          <p:cNvSpPr txBox="1">
            <a:spLocks/>
          </p:cNvSpPr>
          <p:nvPr/>
        </p:nvSpPr>
        <p:spPr>
          <a:xfrm>
            <a:off x="6708915" y="5351880"/>
            <a:ext cx="5372476" cy="1230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j-ea"/>
                <a:cs typeface="Arial"/>
              </a:rPr>
              <a:t>De las más de 1,000 plagas reglamentadas, México está libre de más de 900…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MX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j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j-ea"/>
                <a:cs typeface="Arial"/>
              </a:rPr>
              <a:t>Ej.: Mosca del mediterráneo y gorgojo khapra.</a:t>
            </a:r>
          </a:p>
        </p:txBody>
      </p:sp>
      <p:pic>
        <p:nvPicPr>
          <p:cNvPr id="17" name="Picture 2" descr="Bienvenido 2020: Año Internacional de la Sanidad Vegetal. Por la salud de  las plantas - Ciencia UNAM">
            <a:extLst>
              <a:ext uri="{FF2B5EF4-FFF2-40B4-BE49-F238E27FC236}">
                <a16:creationId xmlns:a16="http://schemas.microsoft.com/office/drawing/2014/main" id="{C6B633C1-FC2E-442E-6ECA-EF5F52F97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68" y="400888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C16A0F3-003B-8C29-4EB0-1C0BD2273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55" y="3856351"/>
            <a:ext cx="682440" cy="8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83E0EBC-C8C8-F3FF-698C-5BD08B814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7508" y="4881567"/>
            <a:ext cx="784805" cy="693982"/>
          </a:xfrm>
          <a:prstGeom prst="rect">
            <a:avLst/>
          </a:prstGeom>
        </p:spPr>
      </p:pic>
      <p:pic>
        <p:nvPicPr>
          <p:cNvPr id="20" name="Picture 2" descr="IICA México | Mexico City">
            <a:extLst>
              <a:ext uri="{FF2B5EF4-FFF2-40B4-BE49-F238E27FC236}">
                <a16:creationId xmlns:a16="http://schemas.microsoft.com/office/drawing/2014/main" id="{F8CA8C49-8593-2BFE-7D0A-8E7F51BA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7" y="5551783"/>
            <a:ext cx="76676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8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CC4CC2D-1E44-4E18-832E-170CCCB3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81" y="262389"/>
            <a:ext cx="10168128" cy="1179576"/>
          </a:xfrm>
        </p:spPr>
        <p:txBody>
          <a:bodyPr>
            <a:noAutofit/>
          </a:bodyPr>
          <a:lstStyle/>
          <a:p>
            <a:r>
              <a:rPr lang="es-MX" sz="2400" b="1" dirty="0"/>
              <a:t>CERTIFICACIONES: EN SANIDAD, INOCUIDAD, CALIDAD ENTRE OTROS TEMAS (RESPONSABILIDAD SOCIAL, SEGURIDAD, ETC.) CON LOS MÁS ALTOS ESTÁNDARES MUNDIALES.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B06197D1-E68A-4E02-8DD9-D206A7109C06}"/>
              </a:ext>
            </a:extLst>
          </p:cNvPr>
          <p:cNvSpPr txBox="1"/>
          <p:nvPr/>
        </p:nvSpPr>
        <p:spPr>
          <a:xfrm>
            <a:off x="2917892" y="4832855"/>
            <a:ext cx="93885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lvl="0" indent="-4445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MP 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SRRC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5CCE456-76F4-4564-A327-4FD935CD2DA8}"/>
              </a:ext>
            </a:extLst>
          </p:cNvPr>
          <p:cNvSpPr txBox="1"/>
          <p:nvPr/>
        </p:nvSpPr>
        <p:spPr>
          <a:xfrm>
            <a:off x="4091570" y="4842887"/>
            <a:ext cx="9208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-1270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GAP 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23A67322-779D-4EBF-AC54-17A93F4F1BD9}"/>
              </a:ext>
            </a:extLst>
          </p:cNvPr>
          <p:cNvSpPr/>
          <p:nvPr/>
        </p:nvSpPr>
        <p:spPr>
          <a:xfrm>
            <a:off x="2044640" y="4363398"/>
            <a:ext cx="425196" cy="60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42D514CC-79C0-4190-ADDC-51766F152867}"/>
              </a:ext>
            </a:extLst>
          </p:cNvPr>
          <p:cNvSpPr txBox="1"/>
          <p:nvPr/>
        </p:nvSpPr>
        <p:spPr>
          <a:xfrm>
            <a:off x="100994" y="3275602"/>
            <a:ext cx="2493261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914400">
              <a:spcBef>
                <a:spcPts val="100"/>
              </a:spcBef>
              <a:defRPr/>
            </a:pPr>
            <a:r>
              <a:rPr kumimoji="0" lang="es-MX" sz="18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CERTIFICACIONES</a:t>
            </a:r>
            <a:r>
              <a:rPr kumimoji="0" lang="es-MX" sz="1800" b="1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 </a:t>
            </a:r>
            <a:r>
              <a:rPr kumimoji="0" lang="es-MX" sz="1800" b="1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OBLIGATORIAS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ENTRE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GOBIERNOS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8301B388-2024-4F98-B9B9-F4C7F7F21967}"/>
              </a:ext>
            </a:extLst>
          </p:cNvPr>
          <p:cNvSpPr/>
          <p:nvPr/>
        </p:nvSpPr>
        <p:spPr>
          <a:xfrm>
            <a:off x="114833" y="5086722"/>
            <a:ext cx="2210295" cy="1675130"/>
          </a:xfrm>
          <a:custGeom>
            <a:avLst/>
            <a:gdLst/>
            <a:ahLst/>
            <a:cxnLst/>
            <a:rect l="l" t="t" r="r" b="b"/>
            <a:pathLst>
              <a:path w="1525905" h="1675129">
                <a:moveTo>
                  <a:pt x="1271270" y="0"/>
                </a:moveTo>
                <a:lnTo>
                  <a:pt x="254253" y="0"/>
                </a:lnTo>
                <a:lnTo>
                  <a:pt x="208540" y="4095"/>
                </a:lnTo>
                <a:lnTo>
                  <a:pt x="165519" y="15902"/>
                </a:lnTo>
                <a:lnTo>
                  <a:pt x="125908" y="34703"/>
                </a:lnTo>
                <a:lnTo>
                  <a:pt x="90424" y="59783"/>
                </a:lnTo>
                <a:lnTo>
                  <a:pt x="59783" y="90424"/>
                </a:lnTo>
                <a:lnTo>
                  <a:pt x="34703" y="125908"/>
                </a:lnTo>
                <a:lnTo>
                  <a:pt x="15902" y="165519"/>
                </a:lnTo>
                <a:lnTo>
                  <a:pt x="4095" y="208540"/>
                </a:lnTo>
                <a:lnTo>
                  <a:pt x="0" y="254254"/>
                </a:lnTo>
                <a:lnTo>
                  <a:pt x="0" y="1420622"/>
                </a:lnTo>
                <a:lnTo>
                  <a:pt x="4095" y="1466335"/>
                </a:lnTo>
                <a:lnTo>
                  <a:pt x="15902" y="1509356"/>
                </a:lnTo>
                <a:lnTo>
                  <a:pt x="34703" y="1548967"/>
                </a:lnTo>
                <a:lnTo>
                  <a:pt x="59783" y="1584451"/>
                </a:lnTo>
                <a:lnTo>
                  <a:pt x="90424" y="1615092"/>
                </a:lnTo>
                <a:lnTo>
                  <a:pt x="125908" y="1640172"/>
                </a:lnTo>
                <a:lnTo>
                  <a:pt x="165519" y="1658973"/>
                </a:lnTo>
                <a:lnTo>
                  <a:pt x="208540" y="1670780"/>
                </a:lnTo>
                <a:lnTo>
                  <a:pt x="254253" y="1674876"/>
                </a:lnTo>
                <a:lnTo>
                  <a:pt x="1271270" y="1674876"/>
                </a:lnTo>
                <a:lnTo>
                  <a:pt x="1316983" y="1670780"/>
                </a:lnTo>
                <a:lnTo>
                  <a:pt x="1360004" y="1658973"/>
                </a:lnTo>
                <a:lnTo>
                  <a:pt x="1399615" y="1640172"/>
                </a:lnTo>
                <a:lnTo>
                  <a:pt x="1435099" y="1615092"/>
                </a:lnTo>
                <a:lnTo>
                  <a:pt x="1465740" y="1584451"/>
                </a:lnTo>
                <a:lnTo>
                  <a:pt x="1490820" y="1548967"/>
                </a:lnTo>
                <a:lnTo>
                  <a:pt x="1509621" y="1509356"/>
                </a:lnTo>
                <a:lnTo>
                  <a:pt x="1521428" y="1466335"/>
                </a:lnTo>
                <a:lnTo>
                  <a:pt x="1525523" y="1420622"/>
                </a:lnTo>
                <a:lnTo>
                  <a:pt x="1525523" y="254254"/>
                </a:lnTo>
                <a:lnTo>
                  <a:pt x="1521428" y="208540"/>
                </a:lnTo>
                <a:lnTo>
                  <a:pt x="1509621" y="165519"/>
                </a:lnTo>
                <a:lnTo>
                  <a:pt x="1490820" y="125908"/>
                </a:lnTo>
                <a:lnTo>
                  <a:pt x="1465740" y="90424"/>
                </a:lnTo>
                <a:lnTo>
                  <a:pt x="1435099" y="59783"/>
                </a:lnTo>
                <a:lnTo>
                  <a:pt x="1399615" y="34703"/>
                </a:lnTo>
                <a:lnTo>
                  <a:pt x="1360004" y="15902"/>
                </a:lnTo>
                <a:lnTo>
                  <a:pt x="1316983" y="4095"/>
                </a:lnTo>
                <a:lnTo>
                  <a:pt x="127127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2971EC1E-BD11-4F93-9EA5-184DCC31A49B}"/>
              </a:ext>
            </a:extLst>
          </p:cNvPr>
          <p:cNvSpPr txBox="1"/>
          <p:nvPr/>
        </p:nvSpPr>
        <p:spPr>
          <a:xfrm>
            <a:off x="177684" y="5221138"/>
            <a:ext cx="2101596" cy="146283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4925" marR="27305" lvl="0" indent="-635" algn="ctr" defTabSz="914400" rtl="0" eaLnBrk="1" fontAlgn="auto" latinLnBrk="0" hangingPunct="1">
              <a:lnSpc>
                <a:spcPts val="151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Nivel  adecuado</a:t>
            </a:r>
            <a:r>
              <a:rPr kumimoji="0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de 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protección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  <a:p>
            <a:pPr marL="12700" marR="5080" lvl="0" indent="-2540" algn="ctr" defTabSz="914400" rtl="0" eaLnBrk="1" fontAlgn="auto" latinLnBrk="0" hangingPunct="1">
              <a:lnSpc>
                <a:spcPct val="901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Medidas  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obligatorias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 </a:t>
            </a:r>
            <a:endParaRPr kumimoji="0" lang="es-MX" sz="16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  <a:p>
            <a:pPr marL="12700" marR="5080" lvl="0" indent="-2540" algn="ctr" defTabSz="914400" rtl="0" eaLnBrk="1" fontAlgn="auto" latinLnBrk="0" hangingPunct="1">
              <a:lnSpc>
                <a:spcPct val="901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(nuevas 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r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egula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cion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e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s)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D1FEE58C-1E95-4A30-AB02-E5ED81173FDB}"/>
              </a:ext>
            </a:extLst>
          </p:cNvPr>
          <p:cNvSpPr/>
          <p:nvPr/>
        </p:nvSpPr>
        <p:spPr>
          <a:xfrm>
            <a:off x="2798553" y="3474596"/>
            <a:ext cx="784860" cy="711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A6225A96-0B06-4A9D-8DFD-7878D92B2688}"/>
              </a:ext>
            </a:extLst>
          </p:cNvPr>
          <p:cNvSpPr/>
          <p:nvPr/>
        </p:nvSpPr>
        <p:spPr>
          <a:xfrm>
            <a:off x="2757182" y="5387337"/>
            <a:ext cx="2537460" cy="1089660"/>
          </a:xfrm>
          <a:custGeom>
            <a:avLst/>
            <a:gdLst/>
            <a:ahLst/>
            <a:cxnLst/>
            <a:rect l="l" t="t" r="r" b="b"/>
            <a:pathLst>
              <a:path w="2537460" h="1089660">
                <a:moveTo>
                  <a:pt x="2355850" y="0"/>
                </a:moveTo>
                <a:lnTo>
                  <a:pt x="181610" y="0"/>
                </a:lnTo>
                <a:lnTo>
                  <a:pt x="133320" y="6485"/>
                </a:lnTo>
                <a:lnTo>
                  <a:pt x="89934" y="24788"/>
                </a:lnTo>
                <a:lnTo>
                  <a:pt x="53181" y="53181"/>
                </a:lnTo>
                <a:lnTo>
                  <a:pt x="24788" y="89934"/>
                </a:lnTo>
                <a:lnTo>
                  <a:pt x="6485" y="133320"/>
                </a:lnTo>
                <a:lnTo>
                  <a:pt x="0" y="181610"/>
                </a:lnTo>
                <a:lnTo>
                  <a:pt x="0" y="908050"/>
                </a:lnTo>
                <a:lnTo>
                  <a:pt x="6485" y="956330"/>
                </a:lnTo>
                <a:lnTo>
                  <a:pt x="24788" y="999713"/>
                </a:lnTo>
                <a:lnTo>
                  <a:pt x="53181" y="1036469"/>
                </a:lnTo>
                <a:lnTo>
                  <a:pt x="89934" y="1064865"/>
                </a:lnTo>
                <a:lnTo>
                  <a:pt x="133320" y="1083173"/>
                </a:lnTo>
                <a:lnTo>
                  <a:pt x="181610" y="1089660"/>
                </a:lnTo>
                <a:lnTo>
                  <a:pt x="2355850" y="1089660"/>
                </a:lnTo>
                <a:lnTo>
                  <a:pt x="2404139" y="1083173"/>
                </a:lnTo>
                <a:lnTo>
                  <a:pt x="2447525" y="1064865"/>
                </a:lnTo>
                <a:lnTo>
                  <a:pt x="2484278" y="1036469"/>
                </a:lnTo>
                <a:lnTo>
                  <a:pt x="2512671" y="999713"/>
                </a:lnTo>
                <a:lnTo>
                  <a:pt x="2530974" y="956330"/>
                </a:lnTo>
                <a:lnTo>
                  <a:pt x="2537460" y="908050"/>
                </a:lnTo>
                <a:lnTo>
                  <a:pt x="2537460" y="181610"/>
                </a:lnTo>
                <a:lnTo>
                  <a:pt x="2530974" y="133320"/>
                </a:lnTo>
                <a:lnTo>
                  <a:pt x="2512671" y="89934"/>
                </a:lnTo>
                <a:lnTo>
                  <a:pt x="2484278" y="53181"/>
                </a:lnTo>
                <a:lnTo>
                  <a:pt x="2447525" y="24788"/>
                </a:lnTo>
                <a:lnTo>
                  <a:pt x="2404139" y="6485"/>
                </a:lnTo>
                <a:lnTo>
                  <a:pt x="235585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7F425F73-5CF0-4A09-8FB4-6A7C2C048675}"/>
              </a:ext>
            </a:extLst>
          </p:cNvPr>
          <p:cNvSpPr/>
          <p:nvPr/>
        </p:nvSpPr>
        <p:spPr>
          <a:xfrm>
            <a:off x="2757182" y="5387337"/>
            <a:ext cx="2537460" cy="1089660"/>
          </a:xfrm>
          <a:custGeom>
            <a:avLst/>
            <a:gdLst/>
            <a:ahLst/>
            <a:cxnLst/>
            <a:rect l="l" t="t" r="r" b="b"/>
            <a:pathLst>
              <a:path w="2537460" h="1089660">
                <a:moveTo>
                  <a:pt x="0" y="181610"/>
                </a:moveTo>
                <a:lnTo>
                  <a:pt x="6485" y="133320"/>
                </a:lnTo>
                <a:lnTo>
                  <a:pt x="24788" y="89934"/>
                </a:lnTo>
                <a:lnTo>
                  <a:pt x="53181" y="53181"/>
                </a:lnTo>
                <a:lnTo>
                  <a:pt x="89934" y="24788"/>
                </a:lnTo>
                <a:lnTo>
                  <a:pt x="133320" y="6485"/>
                </a:lnTo>
                <a:lnTo>
                  <a:pt x="181610" y="0"/>
                </a:lnTo>
                <a:lnTo>
                  <a:pt x="2355850" y="0"/>
                </a:lnTo>
                <a:lnTo>
                  <a:pt x="2404139" y="6485"/>
                </a:lnTo>
                <a:lnTo>
                  <a:pt x="2447525" y="24788"/>
                </a:lnTo>
                <a:lnTo>
                  <a:pt x="2484278" y="53181"/>
                </a:lnTo>
                <a:lnTo>
                  <a:pt x="2512671" y="89934"/>
                </a:lnTo>
                <a:lnTo>
                  <a:pt x="2530974" y="133320"/>
                </a:lnTo>
                <a:lnTo>
                  <a:pt x="2537460" y="181610"/>
                </a:lnTo>
                <a:lnTo>
                  <a:pt x="2537460" y="908050"/>
                </a:lnTo>
                <a:lnTo>
                  <a:pt x="2530974" y="956330"/>
                </a:lnTo>
                <a:lnTo>
                  <a:pt x="2512671" y="999713"/>
                </a:lnTo>
                <a:lnTo>
                  <a:pt x="2484278" y="1036469"/>
                </a:lnTo>
                <a:lnTo>
                  <a:pt x="2447525" y="1064865"/>
                </a:lnTo>
                <a:lnTo>
                  <a:pt x="2404139" y="1083173"/>
                </a:lnTo>
                <a:lnTo>
                  <a:pt x="2355850" y="1089660"/>
                </a:lnTo>
                <a:lnTo>
                  <a:pt x="181610" y="1089660"/>
                </a:lnTo>
                <a:lnTo>
                  <a:pt x="133320" y="1083173"/>
                </a:lnTo>
                <a:lnTo>
                  <a:pt x="89934" y="1064865"/>
                </a:lnTo>
                <a:lnTo>
                  <a:pt x="53181" y="1036469"/>
                </a:lnTo>
                <a:lnTo>
                  <a:pt x="24788" y="999713"/>
                </a:lnTo>
                <a:lnTo>
                  <a:pt x="6485" y="956330"/>
                </a:lnTo>
                <a:lnTo>
                  <a:pt x="0" y="908050"/>
                </a:lnTo>
                <a:lnTo>
                  <a:pt x="0" y="18161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EB546682-1400-4535-B755-21E64D7D318F}"/>
              </a:ext>
            </a:extLst>
          </p:cNvPr>
          <p:cNvSpPr txBox="1"/>
          <p:nvPr/>
        </p:nvSpPr>
        <p:spPr>
          <a:xfrm>
            <a:off x="2831845" y="5465314"/>
            <a:ext cx="2381491" cy="89026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151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Sistemas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de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Reducción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de 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Riesgos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de</a:t>
            </a:r>
            <a:r>
              <a:rPr kumimoji="0" sz="14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Contaminación  (SRRC)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Medidas</a:t>
            </a:r>
            <a:r>
              <a:rPr kumimoji="0" sz="1400" b="1" i="0" u="none" strike="noStrike" kern="1200" cap="none" spc="2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Voluntarias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28" name="object 22">
            <a:extLst>
              <a:ext uri="{FF2B5EF4-FFF2-40B4-BE49-F238E27FC236}">
                <a16:creationId xmlns:a16="http://schemas.microsoft.com/office/drawing/2014/main" id="{8758E06E-29A9-478F-A347-54884C0C6BF9}"/>
              </a:ext>
            </a:extLst>
          </p:cNvPr>
          <p:cNvSpPr/>
          <p:nvPr/>
        </p:nvSpPr>
        <p:spPr>
          <a:xfrm>
            <a:off x="7821320" y="5490212"/>
            <a:ext cx="180610" cy="139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object 34">
            <a:extLst>
              <a:ext uri="{FF2B5EF4-FFF2-40B4-BE49-F238E27FC236}">
                <a16:creationId xmlns:a16="http://schemas.microsoft.com/office/drawing/2014/main" id="{17CA0CA8-1FB1-4EBD-8BDD-4DFE6237C5B1}"/>
              </a:ext>
            </a:extLst>
          </p:cNvPr>
          <p:cNvSpPr/>
          <p:nvPr/>
        </p:nvSpPr>
        <p:spPr>
          <a:xfrm>
            <a:off x="7556144" y="5583177"/>
            <a:ext cx="1885025" cy="3832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object 35">
            <a:extLst>
              <a:ext uri="{FF2B5EF4-FFF2-40B4-BE49-F238E27FC236}">
                <a16:creationId xmlns:a16="http://schemas.microsoft.com/office/drawing/2014/main" id="{E06E4528-5B14-4AB7-B8A1-2BFDF06CFBF0}"/>
              </a:ext>
            </a:extLst>
          </p:cNvPr>
          <p:cNvSpPr txBox="1"/>
          <p:nvPr/>
        </p:nvSpPr>
        <p:spPr>
          <a:xfrm>
            <a:off x="8336574" y="5676175"/>
            <a:ext cx="53706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Cali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dad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42" name="object 36">
            <a:extLst>
              <a:ext uri="{FF2B5EF4-FFF2-40B4-BE49-F238E27FC236}">
                <a16:creationId xmlns:a16="http://schemas.microsoft.com/office/drawing/2014/main" id="{FE7BFA44-4DD8-4F03-ABB2-B2437826C29E}"/>
              </a:ext>
            </a:extLst>
          </p:cNvPr>
          <p:cNvSpPr/>
          <p:nvPr/>
        </p:nvSpPr>
        <p:spPr>
          <a:xfrm>
            <a:off x="7289444" y="5308844"/>
            <a:ext cx="672140" cy="5204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object 37">
            <a:extLst>
              <a:ext uri="{FF2B5EF4-FFF2-40B4-BE49-F238E27FC236}">
                <a16:creationId xmlns:a16="http://schemas.microsoft.com/office/drawing/2014/main" id="{0D04F8B1-7DCC-4E63-9E6D-4377AA3CDED2}"/>
              </a:ext>
            </a:extLst>
          </p:cNvPr>
          <p:cNvSpPr/>
          <p:nvPr/>
        </p:nvSpPr>
        <p:spPr>
          <a:xfrm>
            <a:off x="8958941" y="5200663"/>
            <a:ext cx="1733737" cy="3832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object 38">
            <a:extLst>
              <a:ext uri="{FF2B5EF4-FFF2-40B4-BE49-F238E27FC236}">
                <a16:creationId xmlns:a16="http://schemas.microsoft.com/office/drawing/2014/main" id="{9BD76568-F03D-4F36-8DCF-97C12E1305DA}"/>
              </a:ext>
            </a:extLst>
          </p:cNvPr>
          <p:cNvSpPr txBox="1"/>
          <p:nvPr/>
        </p:nvSpPr>
        <p:spPr>
          <a:xfrm>
            <a:off x="9426613" y="5286598"/>
            <a:ext cx="86522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Trazabilidad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45" name="object 39">
            <a:extLst>
              <a:ext uri="{FF2B5EF4-FFF2-40B4-BE49-F238E27FC236}">
                <a16:creationId xmlns:a16="http://schemas.microsoft.com/office/drawing/2014/main" id="{EF4E8302-1004-40C3-8A76-43441FC4397D}"/>
              </a:ext>
            </a:extLst>
          </p:cNvPr>
          <p:cNvSpPr/>
          <p:nvPr/>
        </p:nvSpPr>
        <p:spPr>
          <a:xfrm>
            <a:off x="8169614" y="5008149"/>
            <a:ext cx="674097" cy="5204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6" name="object 40">
            <a:extLst>
              <a:ext uri="{FF2B5EF4-FFF2-40B4-BE49-F238E27FC236}">
                <a16:creationId xmlns:a16="http://schemas.microsoft.com/office/drawing/2014/main" id="{7DA4B7D7-C7D2-405C-B4FC-E3E188BDA1C6}"/>
              </a:ext>
            </a:extLst>
          </p:cNvPr>
          <p:cNvSpPr/>
          <p:nvPr/>
        </p:nvSpPr>
        <p:spPr>
          <a:xfrm>
            <a:off x="9397136" y="4643097"/>
            <a:ext cx="1792392" cy="4549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7" name="object 41">
            <a:extLst>
              <a:ext uri="{FF2B5EF4-FFF2-40B4-BE49-F238E27FC236}">
                <a16:creationId xmlns:a16="http://schemas.microsoft.com/office/drawing/2014/main" id="{C6C8F93E-B9D9-4EFE-9911-5822CB9C7571}"/>
              </a:ext>
            </a:extLst>
          </p:cNvPr>
          <p:cNvSpPr txBox="1"/>
          <p:nvPr/>
        </p:nvSpPr>
        <p:spPr>
          <a:xfrm>
            <a:off x="9685259" y="4742622"/>
            <a:ext cx="1158284" cy="15388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Cadena</a:t>
            </a:r>
            <a:r>
              <a:rPr kumimoji="0" sz="9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de  Custodia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48" name="object 42">
            <a:extLst>
              <a:ext uri="{FF2B5EF4-FFF2-40B4-BE49-F238E27FC236}">
                <a16:creationId xmlns:a16="http://schemas.microsoft.com/office/drawing/2014/main" id="{FDFBB53C-7CD8-4F5B-ABAB-197A725D4695}"/>
              </a:ext>
            </a:extLst>
          </p:cNvPr>
          <p:cNvSpPr/>
          <p:nvPr/>
        </p:nvSpPr>
        <p:spPr>
          <a:xfrm>
            <a:off x="8796914" y="4465851"/>
            <a:ext cx="672108" cy="5189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9" name="object 43">
            <a:extLst>
              <a:ext uri="{FF2B5EF4-FFF2-40B4-BE49-F238E27FC236}">
                <a16:creationId xmlns:a16="http://schemas.microsoft.com/office/drawing/2014/main" id="{136AD6ED-C3B7-47B4-8031-60575BF96793}"/>
              </a:ext>
            </a:extLst>
          </p:cNvPr>
          <p:cNvSpPr/>
          <p:nvPr/>
        </p:nvSpPr>
        <p:spPr>
          <a:xfrm>
            <a:off x="9680591" y="4120124"/>
            <a:ext cx="1838651" cy="3832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0" name="object 44">
            <a:extLst>
              <a:ext uri="{FF2B5EF4-FFF2-40B4-BE49-F238E27FC236}">
                <a16:creationId xmlns:a16="http://schemas.microsoft.com/office/drawing/2014/main" id="{2C78ADE7-CF3E-4F82-A501-FDE539EB9B2E}"/>
              </a:ext>
            </a:extLst>
          </p:cNvPr>
          <p:cNvSpPr txBox="1"/>
          <p:nvPr/>
        </p:nvSpPr>
        <p:spPr>
          <a:xfrm>
            <a:off x="10237513" y="4205313"/>
            <a:ext cx="8084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Procesados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51" name="object 45">
            <a:extLst>
              <a:ext uri="{FF2B5EF4-FFF2-40B4-BE49-F238E27FC236}">
                <a16:creationId xmlns:a16="http://schemas.microsoft.com/office/drawing/2014/main" id="{0B0A8946-2E39-4687-881F-B3269DBDD272}"/>
              </a:ext>
            </a:extLst>
          </p:cNvPr>
          <p:cNvSpPr/>
          <p:nvPr/>
        </p:nvSpPr>
        <p:spPr>
          <a:xfrm>
            <a:off x="9124825" y="3921388"/>
            <a:ext cx="674097" cy="5204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2" name="object 46">
            <a:extLst>
              <a:ext uri="{FF2B5EF4-FFF2-40B4-BE49-F238E27FC236}">
                <a16:creationId xmlns:a16="http://schemas.microsoft.com/office/drawing/2014/main" id="{8180787B-6CF4-4F93-BB43-D8B55101BEFB}"/>
              </a:ext>
            </a:extLst>
          </p:cNvPr>
          <p:cNvSpPr/>
          <p:nvPr/>
        </p:nvSpPr>
        <p:spPr>
          <a:xfrm>
            <a:off x="10011866" y="3513677"/>
            <a:ext cx="1795347" cy="4168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object 47">
            <a:extLst>
              <a:ext uri="{FF2B5EF4-FFF2-40B4-BE49-F238E27FC236}">
                <a16:creationId xmlns:a16="http://schemas.microsoft.com/office/drawing/2014/main" id="{BD168C22-593B-4076-8DBF-49151AAF3E12}"/>
              </a:ext>
            </a:extLst>
          </p:cNvPr>
          <p:cNvSpPr txBox="1"/>
          <p:nvPr/>
        </p:nvSpPr>
        <p:spPr>
          <a:xfrm>
            <a:off x="10236316" y="3630012"/>
            <a:ext cx="1337159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89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Responsab</a:t>
            </a:r>
            <a:r>
              <a:rPr kumimoji="0" sz="9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ili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dad  </a:t>
            </a: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Social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54" name="object 48">
            <a:extLst>
              <a:ext uri="{FF2B5EF4-FFF2-40B4-BE49-F238E27FC236}">
                <a16:creationId xmlns:a16="http://schemas.microsoft.com/office/drawing/2014/main" id="{054AB698-C570-4848-9F8E-D2398BCFCDFA}"/>
              </a:ext>
            </a:extLst>
          </p:cNvPr>
          <p:cNvSpPr/>
          <p:nvPr/>
        </p:nvSpPr>
        <p:spPr>
          <a:xfrm>
            <a:off x="9393447" y="3327703"/>
            <a:ext cx="672140" cy="5204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object 49">
            <a:extLst>
              <a:ext uri="{FF2B5EF4-FFF2-40B4-BE49-F238E27FC236}">
                <a16:creationId xmlns:a16="http://schemas.microsoft.com/office/drawing/2014/main" id="{79E63FAD-3963-4865-A574-5A4DE6DF15EE}"/>
              </a:ext>
            </a:extLst>
          </p:cNvPr>
          <p:cNvSpPr/>
          <p:nvPr/>
        </p:nvSpPr>
        <p:spPr>
          <a:xfrm>
            <a:off x="10355788" y="2873797"/>
            <a:ext cx="1534711" cy="4107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6" name="object 50">
            <a:extLst>
              <a:ext uri="{FF2B5EF4-FFF2-40B4-BE49-F238E27FC236}">
                <a16:creationId xmlns:a16="http://schemas.microsoft.com/office/drawing/2014/main" id="{C09E4939-485F-4BD5-922C-A774D55BE797}"/>
              </a:ext>
            </a:extLst>
          </p:cNvPr>
          <p:cNvSpPr txBox="1"/>
          <p:nvPr/>
        </p:nvSpPr>
        <p:spPr>
          <a:xfrm>
            <a:off x="10692679" y="2937836"/>
            <a:ext cx="8265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Orgánicos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57" name="object 51">
            <a:extLst>
              <a:ext uri="{FF2B5EF4-FFF2-40B4-BE49-F238E27FC236}">
                <a16:creationId xmlns:a16="http://schemas.microsoft.com/office/drawing/2014/main" id="{29CD24F8-4DFE-4C81-A3D9-698923EE72C6}"/>
              </a:ext>
            </a:extLst>
          </p:cNvPr>
          <p:cNvSpPr/>
          <p:nvPr/>
        </p:nvSpPr>
        <p:spPr>
          <a:xfrm>
            <a:off x="9701157" y="2646536"/>
            <a:ext cx="672108" cy="5204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8" name="object 52">
            <a:extLst>
              <a:ext uri="{FF2B5EF4-FFF2-40B4-BE49-F238E27FC236}">
                <a16:creationId xmlns:a16="http://schemas.microsoft.com/office/drawing/2014/main" id="{D7C6589F-1F78-4A31-84E2-C5DA60F0F0D1}"/>
              </a:ext>
            </a:extLst>
          </p:cNvPr>
          <p:cNvSpPr/>
          <p:nvPr/>
        </p:nvSpPr>
        <p:spPr>
          <a:xfrm>
            <a:off x="7654667" y="6075616"/>
            <a:ext cx="1243547" cy="2057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F70F7235-57C7-4012-86C7-62D3F15A5304}"/>
              </a:ext>
            </a:extLst>
          </p:cNvPr>
          <p:cNvSpPr txBox="1"/>
          <p:nvPr/>
        </p:nvSpPr>
        <p:spPr>
          <a:xfrm>
            <a:off x="6211306" y="3200021"/>
            <a:ext cx="2584370" cy="2211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4820" marR="5080" lvl="0" indent="-452755" algn="l" defTabSz="914400" rtl="0" eaLnBrk="1" fontAlgn="auto" latinLnBrk="0" hangingPunct="1">
              <a:lnSpc>
                <a:spcPct val="100699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RESPONSABILIDAD 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SOCIAL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60" name="object 54">
            <a:extLst>
              <a:ext uri="{FF2B5EF4-FFF2-40B4-BE49-F238E27FC236}">
                <a16:creationId xmlns:a16="http://schemas.microsoft.com/office/drawing/2014/main" id="{38B4ABF6-FB96-4F64-9CB9-5B1524B296CA}"/>
              </a:ext>
            </a:extLst>
          </p:cNvPr>
          <p:cNvSpPr txBox="1"/>
          <p:nvPr/>
        </p:nvSpPr>
        <p:spPr>
          <a:xfrm>
            <a:off x="7258972" y="4885907"/>
            <a:ext cx="885781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CALIDAD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61" name="object 55">
            <a:extLst>
              <a:ext uri="{FF2B5EF4-FFF2-40B4-BE49-F238E27FC236}">
                <a16:creationId xmlns:a16="http://schemas.microsoft.com/office/drawing/2014/main" id="{5FAC6945-9147-4666-B0A2-4C191896D6E4}"/>
              </a:ext>
            </a:extLst>
          </p:cNvPr>
          <p:cNvSpPr/>
          <p:nvPr/>
        </p:nvSpPr>
        <p:spPr>
          <a:xfrm>
            <a:off x="8628246" y="2624974"/>
            <a:ext cx="833627" cy="3566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2" name="object 56">
            <a:extLst>
              <a:ext uri="{FF2B5EF4-FFF2-40B4-BE49-F238E27FC236}">
                <a16:creationId xmlns:a16="http://schemas.microsoft.com/office/drawing/2014/main" id="{CE0070E9-A05C-44A4-B93D-75382AEE0E55}"/>
              </a:ext>
            </a:extLst>
          </p:cNvPr>
          <p:cNvSpPr/>
          <p:nvPr/>
        </p:nvSpPr>
        <p:spPr>
          <a:xfrm>
            <a:off x="8042328" y="2647293"/>
            <a:ext cx="335559" cy="4023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3" name="object 57">
            <a:extLst>
              <a:ext uri="{FF2B5EF4-FFF2-40B4-BE49-F238E27FC236}">
                <a16:creationId xmlns:a16="http://schemas.microsoft.com/office/drawing/2014/main" id="{09C6F7EF-625A-4807-93A1-DD5083C503F8}"/>
              </a:ext>
            </a:extLst>
          </p:cNvPr>
          <p:cNvSpPr/>
          <p:nvPr/>
        </p:nvSpPr>
        <p:spPr>
          <a:xfrm>
            <a:off x="5701606" y="3717525"/>
            <a:ext cx="525779" cy="5105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4" name="object 58">
            <a:extLst>
              <a:ext uri="{FF2B5EF4-FFF2-40B4-BE49-F238E27FC236}">
                <a16:creationId xmlns:a16="http://schemas.microsoft.com/office/drawing/2014/main" id="{B2475138-F798-4D52-8309-38C9B9789BC9}"/>
              </a:ext>
            </a:extLst>
          </p:cNvPr>
          <p:cNvSpPr/>
          <p:nvPr/>
        </p:nvSpPr>
        <p:spPr>
          <a:xfrm>
            <a:off x="6066755" y="4377369"/>
            <a:ext cx="592165" cy="5120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5" name="object 59">
            <a:extLst>
              <a:ext uri="{FF2B5EF4-FFF2-40B4-BE49-F238E27FC236}">
                <a16:creationId xmlns:a16="http://schemas.microsoft.com/office/drawing/2014/main" id="{2FAF394F-5ADE-4452-BD5F-A58B6ED1BC84}"/>
              </a:ext>
            </a:extLst>
          </p:cNvPr>
          <p:cNvSpPr/>
          <p:nvPr/>
        </p:nvSpPr>
        <p:spPr>
          <a:xfrm>
            <a:off x="6251929" y="3513987"/>
            <a:ext cx="685840" cy="62487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6" name="object 60">
            <a:extLst>
              <a:ext uri="{FF2B5EF4-FFF2-40B4-BE49-F238E27FC236}">
                <a16:creationId xmlns:a16="http://schemas.microsoft.com/office/drawing/2014/main" id="{956BBFF9-3CAE-44D6-BC6F-FCEA02EA71DE}"/>
              </a:ext>
            </a:extLst>
          </p:cNvPr>
          <p:cNvSpPr/>
          <p:nvPr/>
        </p:nvSpPr>
        <p:spPr>
          <a:xfrm>
            <a:off x="6536283" y="4757530"/>
            <a:ext cx="579120" cy="5943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7" name="object 61">
            <a:extLst>
              <a:ext uri="{FF2B5EF4-FFF2-40B4-BE49-F238E27FC236}">
                <a16:creationId xmlns:a16="http://schemas.microsoft.com/office/drawing/2014/main" id="{1883E00E-8735-467C-8BF1-1DB0DDD91100}"/>
              </a:ext>
            </a:extLst>
          </p:cNvPr>
          <p:cNvSpPr txBox="1"/>
          <p:nvPr/>
        </p:nvSpPr>
        <p:spPr>
          <a:xfrm>
            <a:off x="6668882" y="1718995"/>
            <a:ext cx="5100766" cy="62901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3335" rIns="0" bIns="0" rtlCol="0">
            <a:spAutoFit/>
          </a:bodyPr>
          <a:lstStyle/>
          <a:p>
            <a:pPr marR="5080" lvl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CERTIFICACIONES 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COMPLEMENTARIAS 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PARA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EL 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/>
              </a:rPr>
              <a:t>COMERCIO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A0278D93-EBAC-410E-B619-C7DE52AE0253}"/>
              </a:ext>
            </a:extLst>
          </p:cNvPr>
          <p:cNvSpPr txBox="1"/>
          <p:nvPr/>
        </p:nvSpPr>
        <p:spPr>
          <a:xfrm>
            <a:off x="6082092" y="5831820"/>
            <a:ext cx="1296790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ORGÁNICAS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70" name="object 64">
            <a:extLst>
              <a:ext uri="{FF2B5EF4-FFF2-40B4-BE49-F238E27FC236}">
                <a16:creationId xmlns:a16="http://schemas.microsoft.com/office/drawing/2014/main" id="{D7F184AC-CBEB-4165-B4CD-3AFF62EDAA4D}"/>
              </a:ext>
            </a:extLst>
          </p:cNvPr>
          <p:cNvSpPr txBox="1"/>
          <p:nvPr/>
        </p:nvSpPr>
        <p:spPr>
          <a:xfrm>
            <a:off x="10382239" y="5761207"/>
            <a:ext cx="1174461" cy="2301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SEGURIDAD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71" name="object 65">
            <a:extLst>
              <a:ext uri="{FF2B5EF4-FFF2-40B4-BE49-F238E27FC236}">
                <a16:creationId xmlns:a16="http://schemas.microsoft.com/office/drawing/2014/main" id="{5254B851-788D-4A0B-AC98-1C0D333F2768}"/>
              </a:ext>
            </a:extLst>
          </p:cNvPr>
          <p:cNvSpPr/>
          <p:nvPr/>
        </p:nvSpPr>
        <p:spPr>
          <a:xfrm>
            <a:off x="5858993" y="6062010"/>
            <a:ext cx="492785" cy="6251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2" name="object 66">
            <a:extLst>
              <a:ext uri="{FF2B5EF4-FFF2-40B4-BE49-F238E27FC236}">
                <a16:creationId xmlns:a16="http://schemas.microsoft.com/office/drawing/2014/main" id="{54E91E70-3967-46CA-B3DB-6B70E7448E28}"/>
              </a:ext>
            </a:extLst>
          </p:cNvPr>
          <p:cNvSpPr/>
          <p:nvPr/>
        </p:nvSpPr>
        <p:spPr>
          <a:xfrm>
            <a:off x="6537281" y="6266012"/>
            <a:ext cx="960120" cy="25069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3" name="object 67">
            <a:extLst>
              <a:ext uri="{FF2B5EF4-FFF2-40B4-BE49-F238E27FC236}">
                <a16:creationId xmlns:a16="http://schemas.microsoft.com/office/drawing/2014/main" id="{E4A84CB2-4FCF-47C9-8C9B-107D83F3FF17}"/>
              </a:ext>
            </a:extLst>
          </p:cNvPr>
          <p:cNvSpPr/>
          <p:nvPr/>
        </p:nvSpPr>
        <p:spPr>
          <a:xfrm>
            <a:off x="10395193" y="6080290"/>
            <a:ext cx="1059335" cy="4207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AEB2E9-6A14-1947-11AC-C7E2F98B9718}"/>
              </a:ext>
            </a:extLst>
          </p:cNvPr>
          <p:cNvSpPr txBox="1"/>
          <p:nvPr/>
        </p:nvSpPr>
        <p:spPr>
          <a:xfrm>
            <a:off x="189558" y="1741244"/>
            <a:ext cx="64793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b="0" i="0" dirty="0">
                <a:solidFill>
                  <a:srgbClr val="404041"/>
                </a:solidFill>
                <a:effectLst/>
                <a:latin typeface="+mj-lt"/>
              </a:rPr>
              <a:t>Una certificación se obtiene luego de que un organismo acreditado, se asegura de que un producto, proceso o servicio cumple con los requisitos especificados para obtener una garantía por escrito.</a:t>
            </a:r>
          </a:p>
        </p:txBody>
      </p:sp>
      <p:pic>
        <p:nvPicPr>
          <p:cNvPr id="14338" name="Picture 2" descr="CERTIFICACIONES ORGÁNICAS - FoodChain ID Mexico">
            <a:extLst>
              <a:ext uri="{FF2B5EF4-FFF2-40B4-BE49-F238E27FC236}">
                <a16:creationId xmlns:a16="http://schemas.microsoft.com/office/drawing/2014/main" id="{093C2AE6-5344-EDA1-CD0E-8072319B5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92" y="4300907"/>
            <a:ext cx="692526" cy="7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ertificación TIF, un sinónimo de excelencia y calidad">
            <a:extLst>
              <a:ext uri="{FF2B5EF4-FFF2-40B4-BE49-F238E27FC236}">
                <a16:creationId xmlns:a16="http://schemas.microsoft.com/office/drawing/2014/main" id="{0C48B0C9-0186-2740-B1B9-68539F2A8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6" y="4342863"/>
            <a:ext cx="678745" cy="6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ruz 3">
            <a:extLst>
              <a:ext uri="{FF2B5EF4-FFF2-40B4-BE49-F238E27FC236}">
                <a16:creationId xmlns:a16="http://schemas.microsoft.com/office/drawing/2014/main" id="{D7FA767B-0FAF-2E55-AE78-76079D91B143}"/>
              </a:ext>
            </a:extLst>
          </p:cNvPr>
          <p:cNvSpPr/>
          <p:nvPr/>
        </p:nvSpPr>
        <p:spPr>
          <a:xfrm>
            <a:off x="5287999" y="4705132"/>
            <a:ext cx="551513" cy="566954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+mj-lt"/>
            </a:endParaRPr>
          </a:p>
        </p:txBody>
      </p:sp>
      <p:pic>
        <p:nvPicPr>
          <p:cNvPr id="14344" name="Picture 8" descr="Publicaciones – Ahifores">
            <a:extLst>
              <a:ext uri="{FF2B5EF4-FFF2-40B4-BE49-F238E27FC236}">
                <a16:creationId xmlns:a16="http://schemas.microsoft.com/office/drawing/2014/main" id="{6D407C8B-AAC7-54DB-C42A-D80821057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29811" r="7277" b="41064"/>
          <a:stretch/>
        </p:blipFill>
        <p:spPr bwMode="auto">
          <a:xfrm>
            <a:off x="8172133" y="3591798"/>
            <a:ext cx="940367" cy="41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🎯🎯 Auditoría SMETA - Comercio ético - Emas Consultors">
            <a:extLst>
              <a:ext uri="{FF2B5EF4-FFF2-40B4-BE49-F238E27FC236}">
                <a16:creationId xmlns:a16="http://schemas.microsoft.com/office/drawing/2014/main" id="{30112131-D3BC-BAAC-AF14-1559461D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55" y="4187488"/>
            <a:ext cx="1270748" cy="47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erramientas – Ahifores">
            <a:extLst>
              <a:ext uri="{FF2B5EF4-FFF2-40B4-BE49-F238E27FC236}">
                <a16:creationId xmlns:a16="http://schemas.microsoft.com/office/drawing/2014/main" id="{7DB94DE5-3794-B029-D452-9CD0CCAB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21" y="3607471"/>
            <a:ext cx="1020946" cy="4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8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23DAA-521A-4E29-8E14-D226A6B9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162" y="302185"/>
            <a:ext cx="10709985" cy="1179576"/>
          </a:xfrm>
        </p:spPr>
        <p:txBody>
          <a:bodyPr>
            <a:noAutofit/>
          </a:bodyPr>
          <a:lstStyle/>
          <a:p>
            <a:r>
              <a:rPr lang="es-MX" sz="2400" b="1" dirty="0"/>
              <a:t>SE DEBE CONTINUAR FORTALECIENDO A LA INSTITUCIÓN GUBERNAMENTAL ENCARGADA DE PROMOVER Y SALVAGUARDAR EL BUEN ESTATUS SANITARIO DEL QUE GOZA EL PAÍS:</a:t>
            </a:r>
            <a:endParaRPr lang="es-MX" sz="2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2D480-F090-4E9B-9E8D-5D3EB695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975693"/>
            <a:ext cx="8033657" cy="2043386"/>
          </a:xfrm>
        </p:spPr>
        <p:txBody>
          <a:bodyPr>
            <a:normAutofit/>
          </a:bodyPr>
          <a:lstStyle/>
          <a:p>
            <a:r>
              <a:rPr lang="es-MX" sz="1800" dirty="0"/>
              <a:t>Con recursos económicos para el cumplimiento de sus objetivos.</a:t>
            </a:r>
          </a:p>
          <a:p>
            <a:r>
              <a:rPr lang="es-MX" sz="1800" dirty="0"/>
              <a:t>Con recursos materiales y de infraestructura.</a:t>
            </a:r>
          </a:p>
          <a:p>
            <a:r>
              <a:rPr lang="es-MX" sz="1800" dirty="0"/>
              <a:t>Con mayores recursos humanos , reconociendo que cuenta con personal altamente capacitado y profesional y que realizan una gran labor.</a:t>
            </a:r>
          </a:p>
          <a:p>
            <a:r>
              <a:rPr lang="es-MX" sz="1800" dirty="0"/>
              <a:t>Es un gran activo que tenemos como País.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DA642D06-7AA5-4761-6574-2F1FA55F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94" y="1158739"/>
            <a:ext cx="2460171" cy="64604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6346BE4-7DF4-2EBA-3DA9-3DE3ED7DCEC6}"/>
              </a:ext>
            </a:extLst>
          </p:cNvPr>
          <p:cNvSpPr txBox="1">
            <a:spLocks/>
          </p:cNvSpPr>
          <p:nvPr/>
        </p:nvSpPr>
        <p:spPr>
          <a:xfrm>
            <a:off x="468086" y="4005942"/>
            <a:ext cx="4234543" cy="431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2000" b="1" dirty="0"/>
              <a:t>PARA ELLO ES FUNDAMENTAL:</a:t>
            </a:r>
          </a:p>
        </p:txBody>
      </p:sp>
      <p:pic>
        <p:nvPicPr>
          <p:cNvPr id="11" name="Imagen 10" descr="Imagen que contiene pasto, foto, colorido, verde&#10;&#10;Descripción generada automáticamente">
            <a:extLst>
              <a:ext uri="{FF2B5EF4-FFF2-40B4-BE49-F238E27FC236}">
                <a16:creationId xmlns:a16="http://schemas.microsoft.com/office/drawing/2014/main" id="{0A0529A9-B268-C919-5CBE-6791F00D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214" y="2182781"/>
            <a:ext cx="2460171" cy="1957594"/>
          </a:xfrm>
          <a:prstGeom prst="rect">
            <a:avLst/>
          </a:prstGeom>
        </p:spPr>
      </p:pic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C5B36317-C51A-9C65-B484-C926101C3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720578"/>
              </p:ext>
            </p:extLst>
          </p:nvPr>
        </p:nvGraphicFramePr>
        <p:xfrm>
          <a:off x="468086" y="4436980"/>
          <a:ext cx="11255828" cy="242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086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7E4B489-2029-B3D8-1270-E4E22FDA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8" y="1812681"/>
            <a:ext cx="5682457" cy="4972972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6AE0E290-0830-7985-C3B5-412877F0162F}"/>
              </a:ext>
            </a:extLst>
          </p:cNvPr>
          <p:cNvSpPr txBox="1">
            <a:spLocks/>
          </p:cNvSpPr>
          <p:nvPr/>
        </p:nvSpPr>
        <p:spPr>
          <a:xfrm>
            <a:off x="1502145" y="0"/>
            <a:ext cx="10440201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/>
              <a:t>COMO CNA, ESTAMOS PROMOVIENDO LAS ALIANZAS PUBLICO PRIVADAS CON SADER Y SENASICA</a:t>
            </a:r>
            <a:endParaRPr lang="en-U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24E3EA-E427-4767-233F-63CE09BE9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120" y="1685155"/>
            <a:ext cx="2308290" cy="222510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78F7F8-1F82-CCBB-A050-44F8C306D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1" b="2525"/>
          <a:stretch/>
        </p:blipFill>
        <p:spPr bwMode="auto">
          <a:xfrm>
            <a:off x="6374767" y="4073555"/>
            <a:ext cx="5630643" cy="2712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01C940-83D8-EA4D-CC4E-93B75BE06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33" y="1823805"/>
            <a:ext cx="2730504" cy="2086458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26735A-82FC-6DF3-2EC8-008026D0078C}"/>
              </a:ext>
            </a:extLst>
          </p:cNvPr>
          <p:cNvSpPr txBox="1"/>
          <p:nvPr/>
        </p:nvSpPr>
        <p:spPr>
          <a:xfrm>
            <a:off x="-2628" y="1002468"/>
            <a:ext cx="12192000" cy="6826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800" b="1" dirty="0"/>
              <a:t>Promoción conjunta del 1er Congreso Nacional de Sanidad e Inocuidad Agroalimentaria, realizado el 6 y 7 de septiembre, en CDMX.</a:t>
            </a:r>
          </a:p>
        </p:txBody>
      </p:sp>
    </p:spTree>
    <p:extLst>
      <p:ext uri="{BB962C8B-B14F-4D97-AF65-F5344CB8AC3E}">
        <p14:creationId xmlns:p14="http://schemas.microsoft.com/office/powerpoint/2010/main" val="68149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444D4C4-691B-1213-4056-852E6115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12" y="359453"/>
            <a:ext cx="10168128" cy="1179576"/>
          </a:xfrm>
        </p:spPr>
        <p:txBody>
          <a:bodyPr>
            <a:noAutofit/>
          </a:bodyPr>
          <a:lstStyle/>
          <a:p>
            <a:r>
              <a:rPr lang="es-ES" sz="2400" b="1" dirty="0">
                <a:latin typeface="Avenir Next LT Pro"/>
                <a:ea typeface="+mn-ea"/>
                <a:cs typeface="+mn-cs"/>
              </a:rPr>
              <a:t>RETOMAMOS LOS TRABAJOS AL AMPARO DE CONVENIO DE CONCERTACIÓN CNA-SENASICA CON EL ING. JAVIER CALDERÓN, NUEVO DIRECTOR EN JEFE DEL SENASICA</a:t>
            </a:r>
            <a:endParaRPr lang="es-MX" sz="2400" dirty="0"/>
          </a:p>
        </p:txBody>
      </p:sp>
      <p:pic>
        <p:nvPicPr>
          <p:cNvPr id="19" name="Imagen 18" descr="Un hombre con traje y corbata posando para una foto&#10;&#10;Descripción generada automáticamente">
            <a:extLst>
              <a:ext uri="{FF2B5EF4-FFF2-40B4-BE49-F238E27FC236}">
                <a16:creationId xmlns:a16="http://schemas.microsoft.com/office/drawing/2014/main" id="{8961E0E7-1A7C-6132-64F3-F8D0752C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07" y="2886718"/>
            <a:ext cx="5295041" cy="3971281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E897DFE-6C67-62DA-0A99-AB7D121961E1}"/>
              </a:ext>
            </a:extLst>
          </p:cNvPr>
          <p:cNvGraphicFramePr/>
          <p:nvPr/>
        </p:nvGraphicFramePr>
        <p:xfrm>
          <a:off x="624078" y="1959774"/>
          <a:ext cx="11092597" cy="92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F70F3FD-748F-1564-73C3-2F2B91521E1E}"/>
              </a:ext>
            </a:extLst>
          </p:cNvPr>
          <p:cNvGraphicFramePr/>
          <p:nvPr/>
        </p:nvGraphicFramePr>
        <p:xfrm>
          <a:off x="-1" y="3114663"/>
          <a:ext cx="6421339" cy="358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0212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444D4C4-691B-1213-4056-852E6115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752" y="352902"/>
            <a:ext cx="10795158" cy="1179576"/>
          </a:xfrm>
        </p:spPr>
        <p:txBody>
          <a:bodyPr>
            <a:noAutofit/>
          </a:bodyPr>
          <a:lstStyle/>
          <a:p>
            <a:r>
              <a:rPr lang="es-ES" sz="2400" b="1" dirty="0">
                <a:latin typeface="Avenir Next LT Pro"/>
                <a:ea typeface="+mn-ea"/>
                <a:cs typeface="+mn-cs"/>
              </a:rPr>
              <a:t>LOGRANDO IMPORTANTES AVANCES EN MATERIA DE SANIDAD E INOCUIDAD, AGRÍCOLA, PECUARIA, ACUÍCOLA Y PESQUERA  A TRAVÉS DE NUTRIDAS REUNIONES CON LOS GRUPOS DE TRABAJO</a:t>
            </a:r>
            <a:endParaRPr lang="es-MX" sz="2400" dirty="0"/>
          </a:p>
        </p:txBody>
      </p:sp>
      <p:pic>
        <p:nvPicPr>
          <p:cNvPr id="6" name="Imagen 5" descr="Un grupo de personas en un salón de clases&#10;&#10;Descripción generada automáticamente">
            <a:extLst>
              <a:ext uri="{FF2B5EF4-FFF2-40B4-BE49-F238E27FC236}">
                <a16:creationId xmlns:a16="http://schemas.microsoft.com/office/drawing/2014/main" id="{C1385CA8-6CCF-522B-8BC7-6D0202314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b="17966"/>
          <a:stretch/>
        </p:blipFill>
        <p:spPr>
          <a:xfrm>
            <a:off x="7964027" y="4462285"/>
            <a:ext cx="4219257" cy="2138234"/>
          </a:xfrm>
          <a:prstGeom prst="rect">
            <a:avLst/>
          </a:prstGeom>
        </p:spPr>
      </p:pic>
      <p:pic>
        <p:nvPicPr>
          <p:cNvPr id="23" name="Imagen 22" descr="Un grupo de personas en un mostrador&#10;&#10;Descripción generada automáticamente con confianza media">
            <a:extLst>
              <a:ext uri="{FF2B5EF4-FFF2-40B4-BE49-F238E27FC236}">
                <a16:creationId xmlns:a16="http://schemas.microsoft.com/office/drawing/2014/main" id="{0188ED18-24FB-BBB9-A690-B453D0B0D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3" b="10455"/>
          <a:stretch/>
        </p:blipFill>
        <p:spPr>
          <a:xfrm>
            <a:off x="3754832" y="1928264"/>
            <a:ext cx="4938213" cy="2138234"/>
          </a:xfrm>
          <a:prstGeom prst="rect">
            <a:avLst/>
          </a:prstGeom>
        </p:spPr>
      </p:pic>
      <p:pic>
        <p:nvPicPr>
          <p:cNvPr id="13" name="Imagen 12" descr="Un par de personas de pie en una habitación&#10;&#10;Descripción generada automáticamente con confianza baja">
            <a:extLst>
              <a:ext uri="{FF2B5EF4-FFF2-40B4-BE49-F238E27FC236}">
                <a16:creationId xmlns:a16="http://schemas.microsoft.com/office/drawing/2014/main" id="{EB30977F-560F-22A1-B7D0-9FC07D56A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" y="4475321"/>
            <a:ext cx="3789292" cy="2131477"/>
          </a:xfrm>
          <a:prstGeom prst="rect">
            <a:avLst/>
          </a:prstGeom>
        </p:spPr>
      </p:pic>
      <p:pic>
        <p:nvPicPr>
          <p:cNvPr id="15" name="Imagen 14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7640845B-12AB-3DA1-1CBE-97776E071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045" y="1921043"/>
            <a:ext cx="3498955" cy="2152678"/>
          </a:xfrm>
          <a:prstGeom prst="rect">
            <a:avLst/>
          </a:prstGeom>
        </p:spPr>
      </p:pic>
      <p:pic>
        <p:nvPicPr>
          <p:cNvPr id="17" name="Imagen 16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5E580074-79AA-4C9C-462A-8395275CD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042"/>
            <a:ext cx="3821344" cy="2149507"/>
          </a:xfrm>
          <a:prstGeom prst="rect">
            <a:avLst/>
          </a:prstGeom>
        </p:spPr>
      </p:pic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FD3E209B-C61A-1595-E210-92614BEC3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8"/>
          <a:stretch/>
        </p:blipFill>
        <p:spPr bwMode="auto">
          <a:xfrm>
            <a:off x="3821344" y="4475321"/>
            <a:ext cx="4142683" cy="213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9757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1_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2_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4.xml><?xml version="1.0" encoding="utf-8"?>
<a:theme xmlns:a="http://schemas.openxmlformats.org/drawingml/2006/main" name="5_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7" ma:contentTypeDescription="Create a new document." ma:contentTypeScope="" ma:versionID="2cf014eec87e321491f6db0268c355a0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9f62aef419bee5a4ccecbcaa16c224e0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49CA77-9191-4D78-BEB9-F78A762BF898}"/>
</file>

<file path=customXml/itemProps2.xml><?xml version="1.0" encoding="utf-8"?>
<ds:datastoreItem xmlns:ds="http://schemas.openxmlformats.org/officeDocument/2006/customXml" ds:itemID="{FC5A7E14-114A-4C10-9821-0CE1B1A3184E}"/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1271</Words>
  <Application>Microsoft Office PowerPoint</Application>
  <PresentationFormat>Panorámica</PresentationFormat>
  <Paragraphs>163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Avenir</vt:lpstr>
      <vt:lpstr>Avenir Next LT Pro</vt:lpstr>
      <vt:lpstr>Calibri</vt:lpstr>
      <vt:lpstr>Wingdings</vt:lpstr>
      <vt:lpstr>AccentBoxVTI</vt:lpstr>
      <vt:lpstr>1_AccentBoxVTI</vt:lpstr>
      <vt:lpstr>2_AccentBoxVTI</vt:lpstr>
      <vt:lpstr>5_AccentBoxVTI</vt:lpstr>
      <vt:lpstr>Presentación de PowerPoint</vt:lpstr>
      <vt:lpstr>ESTADOS UNIDOS Y CANADÁ SON NUESTROS PRINCIPALES SOCIOS COMERCIALES AGROALIMENTARIOS</vt:lpstr>
      <vt:lpstr>LA PRODUCCIÓN Y EXPORTACIÓN HORTOFRUTÍCOLA EN MÉXICO ES UN CASO DE ÉXITO GRACIAS AL T-MEC Y A LA SANIDAD E INOCUIDAD EN LA PRODUCCIÓN</vt:lpstr>
      <vt:lpstr>Acuerdo sobre MSF de la OMC  Convención Internacional de Protección Fitosanitaria que involucra a 171 naciones.  “Prevenir la diseminación e introducción de plagas de plantas y productos vegetales y promover las medidas apropiadas para combatirlas”  Ley Federal de Sanidad Vegetal  SENASICA  IICA  OIRSA  NAPPO</vt:lpstr>
      <vt:lpstr>CERTIFICACIONES: EN SANIDAD, INOCUIDAD, CALIDAD ENTRE OTROS TEMAS (RESPONSABILIDAD SOCIAL, SEGURIDAD, ETC.) CON LOS MÁS ALTOS ESTÁNDARES MUNDIALES.</vt:lpstr>
      <vt:lpstr>SE DEBE CONTINUAR FORTALECIENDO A LA INSTITUCIÓN GUBERNAMENTAL ENCARGADA DE PROMOVER Y SALVAGUARDAR EL BUEN ESTATUS SANITARIO DEL QUE GOZA EL PAÍS:</vt:lpstr>
      <vt:lpstr>Presentación de PowerPoint</vt:lpstr>
      <vt:lpstr>RETOMAMOS LOS TRABAJOS AL AMPARO DE CONVENIO DE CONCERTACIÓN CNA-SENASICA CON EL ING. JAVIER CALDERÓN, NUEVO DIRECTOR EN JEFE DEL SENASICA</vt:lpstr>
      <vt:lpstr>LOGRANDO IMPORTANTES AVANCES EN MATERIA DE SANIDAD E INOCUIDAD, AGRÍCOLA, PECUARIA, ACUÍCOLA Y PESQUERA  A TRAVÉS DE NUTRIDAS REUNIONES CON LOS GRUPOS DE TRABAJO</vt:lpstr>
      <vt:lpstr>TEMAS TRABAJADOS CONJUNTAMENTE CON SENASICA EN EL GRUPO DE TRABAJO DE SANIDAD VEGETAL</vt:lpstr>
      <vt:lpstr>CASO DE ÉXITO DE TRABAJO CONJUNTO  MÉXICO: PAÍS LIBRE DE MOSCA DEL MEDITERRÁNEO</vt:lpstr>
      <vt:lpstr>CASO DE ÉXITO DE TRABAJO CONJUNTO  MÉXICO: PAÍS LIBRE DE MOSCA DEL MEDITERRÁNEO</vt:lpstr>
      <vt:lpstr>TEMAS DE INTERES PARA LA INDUSTRIA DE MÉXICO PARA EL PROGRAMA DE TRABAJO DE LA NAPPO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Comercio Exterior CNA</dc:creator>
  <cp:lastModifiedBy>Mario Puente</cp:lastModifiedBy>
  <cp:revision>54</cp:revision>
  <dcterms:created xsi:type="dcterms:W3CDTF">2020-09-07T00:32:46Z</dcterms:created>
  <dcterms:modified xsi:type="dcterms:W3CDTF">2023-12-05T15:59:28Z</dcterms:modified>
</cp:coreProperties>
</file>