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0" r:id="rId2"/>
    <p:sldId id="532" r:id="rId3"/>
    <p:sldId id="531" r:id="rId4"/>
    <p:sldId id="528" r:id="rId5"/>
    <p:sldId id="529" r:id="rId6"/>
    <p:sldId id="530" r:id="rId7"/>
    <p:sldId id="511" r:id="rId8"/>
    <p:sldId id="514" r:id="rId9"/>
    <p:sldId id="518" r:id="rId10"/>
    <p:sldId id="522" r:id="rId11"/>
    <p:sldId id="314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4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thal, Gregory J - APHIS" initials="RGJA" lastIdx="1" clrIdx="0">
    <p:extLst>
      <p:ext uri="{19B8F6BF-5375-455C-9EA6-DF929625EA0E}">
        <p15:presenceInfo xmlns:p15="http://schemas.microsoft.com/office/powerpoint/2012/main" userId="S::gregoryj.rosenthal@usda.gov::b89e8fda-f316-455c-a713-a8fb334bd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D01"/>
    <a:srgbClr val="2E3756"/>
    <a:srgbClr val="E6E6E6"/>
    <a:srgbClr val="9B7A51"/>
    <a:srgbClr val="323D5D"/>
    <a:srgbClr val="B4861D"/>
    <a:srgbClr val="308B62"/>
    <a:srgbClr val="E16E44"/>
    <a:srgbClr val="0172A9"/>
    <a:srgbClr val="55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5226" autoAdjust="0"/>
  </p:normalViewPr>
  <p:slideViewPr>
    <p:cSldViewPr snapToGrid="0" showGuides="1">
      <p:cViewPr varScale="1">
        <p:scale>
          <a:sx n="86" d="100"/>
          <a:sy n="86" d="100"/>
        </p:scale>
        <p:origin x="422" y="58"/>
      </p:cViewPr>
      <p:guideLst>
        <p:guide orient="horz" pos="1440"/>
        <p:guide pos="4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7B8868-689D-4B22-81A9-9C9B2BC12EA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0D5CF2-E4B0-4A7E-A5D0-1AD32EB2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0D380-9F5E-40E2-AF03-289D629FB66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0D380-9F5E-40E2-AF03-289D629FB66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E8A4-09E8-4226-9325-BFB323FA0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3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7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9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7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11/8/2023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5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973" y="3335482"/>
            <a:ext cx="8046027" cy="352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145973" y="0"/>
            <a:ext cx="8046027" cy="32591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EA4EED4-0668-436B-80A8-8D04D79892E5}"/>
              </a:ext>
            </a:extLst>
          </p:cNvPr>
          <p:cNvSpPr/>
          <p:nvPr/>
        </p:nvSpPr>
        <p:spPr>
          <a:xfrm>
            <a:off x="955964" y="0"/>
            <a:ext cx="6346773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823" y="4493924"/>
            <a:ext cx="4883543" cy="69034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46</a:t>
            </a:r>
            <a:r>
              <a:rPr lang="en-US" sz="1600" b="1" baseline="30000" dirty="0"/>
              <a:t>th</a:t>
            </a:r>
            <a:r>
              <a:rPr lang="en-US" sz="1600" b="1" dirty="0"/>
              <a:t> Annual Meeting</a:t>
            </a:r>
          </a:p>
          <a:p>
            <a:pPr algn="l"/>
            <a:r>
              <a:rPr lang="en-US" sz="1600" b="1" dirty="0"/>
              <a:t>North American Plant Protection Organization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271CE34-403A-4B11-9F7E-CFD7E40B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20" y="2280950"/>
            <a:ext cx="5381085" cy="2212974"/>
          </a:xfrm>
        </p:spPr>
        <p:txBody>
          <a:bodyPr>
            <a:normAutofit/>
          </a:bodyPr>
          <a:lstStyle/>
          <a:p>
            <a:r>
              <a:rPr lang="en-US" sz="3600" b="0" dirty="0"/>
              <a:t>Safeguarding Agriculture, Facilitating Safe Trade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D3B23-8649-4209-8D6A-88263F51478A}"/>
              </a:ext>
            </a:extLst>
          </p:cNvPr>
          <p:cNvSpPr/>
          <p:nvPr/>
        </p:nvSpPr>
        <p:spPr>
          <a:xfrm>
            <a:off x="437823" y="1870363"/>
            <a:ext cx="1411758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A795D0B-1639-4D1E-8F10-E1FFDD2104AB}"/>
              </a:ext>
            </a:extLst>
          </p:cNvPr>
          <p:cNvSpPr txBox="1">
            <a:spLocks/>
          </p:cNvSpPr>
          <p:nvPr/>
        </p:nvSpPr>
        <p:spPr>
          <a:xfrm>
            <a:off x="437824" y="5411574"/>
            <a:ext cx="4883543" cy="115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Dr. Mark L Davidson</a:t>
            </a:r>
          </a:p>
          <a:p>
            <a:pPr algn="l"/>
            <a:r>
              <a:rPr lang="en-US" sz="1600" b="1" dirty="0"/>
              <a:t>Deputy Administrator</a:t>
            </a:r>
          </a:p>
          <a:p>
            <a:pPr algn="l"/>
            <a:r>
              <a:rPr lang="en-US" sz="1600" b="1" dirty="0"/>
              <a:t>Plant Protection and Quarantine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FABB0E-6C7D-47D8-B0F7-F70E0D16F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3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077A9-C8FF-A4AB-41BF-887C232A6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/>
          <a:stretch/>
        </p:blipFill>
        <p:spPr>
          <a:xfrm>
            <a:off x="0" y="1950542"/>
            <a:ext cx="7444726" cy="4907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Tomato Brown Rugose Fruit Virus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5281" y="1142747"/>
            <a:ext cx="3513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Regulatory Options: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Continue to regulate the virus as a quarantine pest, but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 the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 restrictions for tomato and pepper fruit for consumption.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Categorize the virus as a non-quarantine pest and rescind the import Federal Order.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Continue to regulate the virus as a quarantine pest and implement the requirements in the existing import Federal Order without 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1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973" y="3335482"/>
            <a:ext cx="8046027" cy="352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145973" y="0"/>
            <a:ext cx="8046027" cy="32591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EA4EED4-0668-436B-80A8-8D04D79892E5}"/>
              </a:ext>
            </a:extLst>
          </p:cNvPr>
          <p:cNvSpPr/>
          <p:nvPr/>
        </p:nvSpPr>
        <p:spPr>
          <a:xfrm>
            <a:off x="955964" y="0"/>
            <a:ext cx="6346773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823" y="4493924"/>
            <a:ext cx="4883543" cy="69034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46</a:t>
            </a:r>
            <a:r>
              <a:rPr lang="en-US" sz="1600" b="1" baseline="30000" dirty="0"/>
              <a:t>th</a:t>
            </a:r>
            <a:r>
              <a:rPr lang="en-US" sz="1600" b="1" dirty="0"/>
              <a:t> Annual Meeting</a:t>
            </a:r>
          </a:p>
          <a:p>
            <a:pPr algn="l"/>
            <a:r>
              <a:rPr lang="en-US" sz="1600" b="1" dirty="0"/>
              <a:t>North American Plant Protection Organization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271CE34-403A-4B11-9F7E-CFD7E40B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20" y="2280950"/>
            <a:ext cx="5381085" cy="2212974"/>
          </a:xfrm>
        </p:spPr>
        <p:txBody>
          <a:bodyPr>
            <a:normAutofit/>
          </a:bodyPr>
          <a:lstStyle/>
          <a:p>
            <a:r>
              <a:rPr lang="en-US" sz="3600" b="0" dirty="0"/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D3B23-8649-4209-8D6A-88263F51478A}"/>
              </a:ext>
            </a:extLst>
          </p:cNvPr>
          <p:cNvSpPr/>
          <p:nvPr/>
        </p:nvSpPr>
        <p:spPr>
          <a:xfrm>
            <a:off x="437823" y="1870363"/>
            <a:ext cx="1411758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A795D0B-1639-4D1E-8F10-E1FFDD2104AB}"/>
              </a:ext>
            </a:extLst>
          </p:cNvPr>
          <p:cNvSpPr txBox="1">
            <a:spLocks/>
          </p:cNvSpPr>
          <p:nvPr/>
        </p:nvSpPr>
        <p:spPr>
          <a:xfrm>
            <a:off x="437824" y="5411574"/>
            <a:ext cx="4883543" cy="115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Dr. Mark L Davidson</a:t>
            </a:r>
          </a:p>
          <a:p>
            <a:pPr algn="l"/>
            <a:r>
              <a:rPr lang="en-US" sz="1600" b="1" dirty="0"/>
              <a:t>Deputy Administrator</a:t>
            </a:r>
          </a:p>
          <a:p>
            <a:pPr algn="l"/>
            <a:r>
              <a:rPr lang="en-US" sz="1600" b="1" dirty="0"/>
              <a:t>Plant Protection and Quarantine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FABB0E-6C7D-47D8-B0F7-F70E0D16F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9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B0E45E33-9D50-86BD-2C00-8F5F0A39C7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7463" b="478"/>
          <a:stretch/>
        </p:blipFill>
        <p:spPr>
          <a:xfrm>
            <a:off x="2188739" y="4687100"/>
            <a:ext cx="710507" cy="1021169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A8293B-7426-4D8D-9CCE-D53C86A50AEF}"/>
              </a:ext>
            </a:extLst>
          </p:cNvPr>
          <p:cNvCxnSpPr>
            <a:cxnSpLocks/>
          </p:cNvCxnSpPr>
          <p:nvPr/>
        </p:nvCxnSpPr>
        <p:spPr>
          <a:xfrm flipV="1">
            <a:off x="10919196" y="3560119"/>
            <a:ext cx="0" cy="1118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2373A4-AAFC-4056-B4D6-847F16F03ABB}"/>
              </a:ext>
            </a:extLst>
          </p:cNvPr>
          <p:cNvCxnSpPr>
            <a:cxnSpLocks/>
          </p:cNvCxnSpPr>
          <p:nvPr/>
        </p:nvCxnSpPr>
        <p:spPr>
          <a:xfrm flipV="1">
            <a:off x="1155754" y="3571039"/>
            <a:ext cx="0" cy="1118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BEA3E6-BCF6-4FAE-A716-C886ABD1229A}"/>
              </a:ext>
            </a:extLst>
          </p:cNvPr>
          <p:cNvCxnSpPr>
            <a:cxnSpLocks/>
          </p:cNvCxnSpPr>
          <p:nvPr/>
        </p:nvCxnSpPr>
        <p:spPr>
          <a:xfrm flipV="1">
            <a:off x="5076034" y="3571040"/>
            <a:ext cx="0" cy="1118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84339D0-4FBF-4DDA-8BBA-F7F9858E576A}"/>
              </a:ext>
            </a:extLst>
          </p:cNvPr>
          <p:cNvCxnSpPr>
            <a:cxnSpLocks/>
          </p:cNvCxnSpPr>
          <p:nvPr/>
        </p:nvCxnSpPr>
        <p:spPr>
          <a:xfrm flipV="1">
            <a:off x="3115102" y="3571040"/>
            <a:ext cx="0" cy="1118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96DF2B6-D0EB-4674-9AD9-F938E31A4E6D}"/>
              </a:ext>
            </a:extLst>
          </p:cNvPr>
          <p:cNvCxnSpPr>
            <a:cxnSpLocks/>
          </p:cNvCxnSpPr>
          <p:nvPr/>
        </p:nvCxnSpPr>
        <p:spPr>
          <a:xfrm flipV="1">
            <a:off x="7015062" y="3571040"/>
            <a:ext cx="0" cy="1118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4465AF-8CEC-4C17-9F25-28990922E880}"/>
              </a:ext>
            </a:extLst>
          </p:cNvPr>
          <p:cNvCxnSpPr>
            <a:cxnSpLocks/>
          </p:cNvCxnSpPr>
          <p:nvPr/>
        </p:nvCxnSpPr>
        <p:spPr>
          <a:xfrm flipV="1">
            <a:off x="8936387" y="3562659"/>
            <a:ext cx="0" cy="1118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61B65698-71C1-438B-94AD-E0C2E65373F1}"/>
              </a:ext>
            </a:extLst>
          </p:cNvPr>
          <p:cNvSpPr/>
          <p:nvPr/>
        </p:nvSpPr>
        <p:spPr>
          <a:xfrm>
            <a:off x="4535900" y="1309849"/>
            <a:ext cx="364435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Plant Protection </a:t>
            </a:r>
            <a:br>
              <a:rPr lang="en-US" sz="1400" dirty="0"/>
            </a:br>
            <a:r>
              <a:rPr lang="en-US" sz="1400" dirty="0"/>
              <a:t>and Quarantine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DCBA555-9223-484C-9289-173C1D8F3D63}"/>
              </a:ext>
            </a:extLst>
          </p:cNvPr>
          <p:cNvSpPr/>
          <p:nvPr/>
        </p:nvSpPr>
        <p:spPr>
          <a:xfrm>
            <a:off x="2894774" y="4682792"/>
            <a:ext cx="1123415" cy="1025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Nicole Russo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Associate Deputy Administrator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8A8EB0-1308-4309-90F7-7BECD4FE3577}"/>
              </a:ext>
            </a:extLst>
          </p:cNvPr>
          <p:cNvSpPr/>
          <p:nvPr/>
        </p:nvSpPr>
        <p:spPr>
          <a:xfrm>
            <a:off x="2189390" y="3773357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Emergency and Domestic Programs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1D2AFF-9C4F-DF20-52A0-BC825710F714}"/>
              </a:ext>
            </a:extLst>
          </p:cNvPr>
          <p:cNvGrpSpPr/>
          <p:nvPr/>
        </p:nvGrpSpPr>
        <p:grpSpPr>
          <a:xfrm>
            <a:off x="4138947" y="4675825"/>
            <a:ext cx="1829810" cy="1025478"/>
            <a:chOff x="4215147" y="4963211"/>
            <a:chExt cx="1829810" cy="1025478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8620A6E-4686-47CC-BD86-498B6C20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147" y="4963211"/>
              <a:ext cx="703101" cy="1025478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D255FCC-1BA2-47F3-A219-0B1167F44784}"/>
                </a:ext>
              </a:extLst>
            </p:cNvPr>
            <p:cNvSpPr/>
            <p:nvPr/>
          </p:nvSpPr>
          <p:spPr>
            <a:xfrm>
              <a:off x="4916013" y="4970179"/>
              <a:ext cx="1128944" cy="10185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Carlos Martinez </a:t>
              </a:r>
              <a:r>
                <a:rPr lang="en-US" sz="1000" dirty="0">
                  <a:solidFill>
                    <a:schemeClr val="tx1"/>
                  </a:solidFill>
                </a:rPr>
                <a:t>Associate Deputy Administrator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0DEBDDD-C70B-4F3B-B138-A91DBB2A92C1}"/>
              </a:ext>
            </a:extLst>
          </p:cNvPr>
          <p:cNvSpPr/>
          <p:nvPr/>
        </p:nvSpPr>
        <p:spPr>
          <a:xfrm>
            <a:off x="4137230" y="3773357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Field</a:t>
            </a:r>
            <a:br>
              <a:rPr lang="en-US" sz="1400"/>
            </a:br>
            <a:r>
              <a:rPr lang="en-US" sz="1400"/>
              <a:t> Operations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0C99E94-34B2-48E7-88EF-470C0A01F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61" y="4680259"/>
            <a:ext cx="745876" cy="102104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B75F9226-D176-45B4-A162-1316152EE5D6}"/>
              </a:ext>
            </a:extLst>
          </p:cNvPr>
          <p:cNvSpPr/>
          <p:nvPr/>
        </p:nvSpPr>
        <p:spPr>
          <a:xfrm>
            <a:off x="8734833" y="4682793"/>
            <a:ext cx="1131728" cy="1018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Matt Rhoads </a:t>
            </a:r>
            <a:r>
              <a:rPr lang="en-US" sz="1000">
                <a:solidFill>
                  <a:schemeClr val="tx1"/>
                </a:solidFill>
              </a:rPr>
              <a:t>Associate Deputy Administrator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4AFAED-3243-4C29-980C-C0482D177D16}"/>
              </a:ext>
            </a:extLst>
          </p:cNvPr>
          <p:cNvSpPr/>
          <p:nvPr/>
        </p:nvSpPr>
        <p:spPr>
          <a:xfrm>
            <a:off x="8037761" y="3773357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Pest Exclusion and Import Programs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7DE8B-65C0-4D08-AC89-64AEAE95D601}"/>
              </a:ext>
            </a:extLst>
          </p:cNvPr>
          <p:cNvGrpSpPr/>
          <p:nvPr/>
        </p:nvGrpSpPr>
        <p:grpSpPr>
          <a:xfrm>
            <a:off x="9985605" y="3773357"/>
            <a:ext cx="1950087" cy="1927946"/>
            <a:chOff x="10277704" y="4731904"/>
            <a:chExt cx="1830247" cy="1927946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AF931BF-C1EC-4099-BA96-393A2EE1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7704" y="5641340"/>
              <a:ext cx="744025" cy="1018510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CD6B9E5-BCE0-4A0F-A98F-270C6672FC17}"/>
                </a:ext>
              </a:extLst>
            </p:cNvPr>
            <p:cNvSpPr/>
            <p:nvPr/>
          </p:nvSpPr>
          <p:spPr>
            <a:xfrm>
              <a:off x="11021729" y="5640768"/>
              <a:ext cx="1086215" cy="10190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Wendy Jin </a:t>
              </a:r>
              <a:r>
                <a:rPr lang="en-US" sz="1000" dirty="0">
                  <a:solidFill>
                    <a:schemeClr val="tx1"/>
                  </a:solidFill>
                </a:rPr>
                <a:t>Associate Deputy Administrator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AC2CA-68AD-4574-B2C7-CD1237A280F6}"/>
                </a:ext>
              </a:extLst>
            </p:cNvPr>
            <p:cNvSpPr/>
            <p:nvPr/>
          </p:nvSpPr>
          <p:spPr>
            <a:xfrm>
              <a:off x="10279151" y="4731904"/>
              <a:ext cx="182880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Science and </a:t>
              </a:r>
              <a:br>
                <a:rPr lang="en-US" sz="1400" dirty="0"/>
              </a:br>
              <a:r>
                <a:rPr lang="en-US" sz="1400" dirty="0"/>
                <a:t>Technology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87624A6-C530-4F91-B166-D1EAF132F630}"/>
              </a:ext>
            </a:extLst>
          </p:cNvPr>
          <p:cNvCxnSpPr>
            <a:cxnSpLocks/>
          </p:cNvCxnSpPr>
          <p:nvPr/>
        </p:nvCxnSpPr>
        <p:spPr>
          <a:xfrm flipV="1">
            <a:off x="1155950" y="3560119"/>
            <a:ext cx="9763246" cy="117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227E-8E5D-44C1-B9F8-E246EB5E906E}"/>
              </a:ext>
            </a:extLst>
          </p:cNvPr>
          <p:cNvGrpSpPr/>
          <p:nvPr/>
        </p:nvGrpSpPr>
        <p:grpSpPr>
          <a:xfrm>
            <a:off x="241550" y="3773357"/>
            <a:ext cx="1828800" cy="1934912"/>
            <a:chOff x="2679728" y="2565739"/>
            <a:chExt cx="1828800" cy="190586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F492117-D47B-476F-8E44-922ED8327576}"/>
                </a:ext>
              </a:extLst>
            </p:cNvPr>
            <p:cNvSpPr/>
            <p:nvPr/>
          </p:nvSpPr>
          <p:spPr>
            <a:xfrm>
              <a:off x="2679728" y="2565739"/>
              <a:ext cx="182880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Business and Employee Services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FACFCF-50BE-4916-B46A-160E2906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107" y="3460159"/>
              <a:ext cx="693477" cy="101144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3F2840-5141-4090-87F9-AB22E7A2E1E1}"/>
                </a:ext>
              </a:extLst>
            </p:cNvPr>
            <p:cNvSpPr/>
            <p:nvPr/>
          </p:nvSpPr>
          <p:spPr>
            <a:xfrm>
              <a:off x="3379584" y="3460159"/>
              <a:ext cx="1128944" cy="10114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</a:rPr>
                <a:t>Matt Royer </a:t>
              </a:r>
              <a:r>
                <a:rPr lang="en-US" sz="1000">
                  <a:solidFill>
                    <a:schemeClr val="tx1"/>
                  </a:solidFill>
                </a:rPr>
                <a:t>Associate Deputy Administrator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093CBAC-3A68-43DD-93C1-CC28C1A6CC4B}"/>
              </a:ext>
            </a:extLst>
          </p:cNvPr>
          <p:cNvSpPr/>
          <p:nvPr/>
        </p:nvSpPr>
        <p:spPr>
          <a:xfrm>
            <a:off x="6768931" y="4681067"/>
            <a:ext cx="1136831" cy="1018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Ibrahim </a:t>
            </a:r>
            <a:r>
              <a:rPr lang="en-US" sz="1000" b="1" err="1">
                <a:solidFill>
                  <a:schemeClr val="tx1"/>
                </a:solidFill>
              </a:rPr>
              <a:t>Shaqir</a:t>
            </a:r>
            <a:r>
              <a:rPr lang="en-US" sz="1000" b="1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tx1"/>
                </a:solidFill>
              </a:rPr>
              <a:t>Associate Deputy Administrator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00226A-5D03-43F7-AAA3-CD539BBD979A}"/>
              </a:ext>
            </a:extLst>
          </p:cNvPr>
          <p:cNvSpPr/>
          <p:nvPr/>
        </p:nvSpPr>
        <p:spPr>
          <a:xfrm>
            <a:off x="6076955" y="3771631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Int’l Phytosanitary Management and Standards Program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BD972C-49AC-4939-B535-3510A7B4EB9D}"/>
              </a:ext>
            </a:extLst>
          </p:cNvPr>
          <p:cNvCxnSpPr>
            <a:cxnSpLocks/>
          </p:cNvCxnSpPr>
          <p:nvPr/>
        </p:nvCxnSpPr>
        <p:spPr>
          <a:xfrm flipV="1">
            <a:off x="5879389" y="3266396"/>
            <a:ext cx="0" cy="2937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3707C37-CC3A-E9BB-E1FB-ED6775E49E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10703" b="248"/>
          <a:stretch/>
        </p:blipFill>
        <p:spPr>
          <a:xfrm>
            <a:off x="6076955" y="4682222"/>
            <a:ext cx="697081" cy="101735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56A8D95-19B6-3AB2-360F-2A99A0BD8279}"/>
              </a:ext>
            </a:extLst>
          </p:cNvPr>
          <p:cNvSpPr txBox="1">
            <a:spLocks/>
          </p:cNvSpPr>
          <p:nvPr/>
        </p:nvSpPr>
        <p:spPr>
          <a:xfrm>
            <a:off x="244093" y="1343078"/>
            <a:ext cx="3964596" cy="1500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PPQ Leadership and Organizational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6716C-A362-CA63-39AA-9676E5B0D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47" y="5721124"/>
            <a:ext cx="703101" cy="1025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C2B838-228D-76A8-0091-E8BBB5F005EE}"/>
              </a:ext>
            </a:extLst>
          </p:cNvPr>
          <p:cNvSpPr/>
          <p:nvPr/>
        </p:nvSpPr>
        <p:spPr>
          <a:xfrm>
            <a:off x="4839813" y="5710238"/>
            <a:ext cx="1128944" cy="1025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Calvin Shuler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Executive Director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507C3698-E7A9-DB5F-E891-CA7E681B26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5945"/>
          <a:stretch/>
        </p:blipFill>
        <p:spPr>
          <a:xfrm>
            <a:off x="4134513" y="5710237"/>
            <a:ext cx="703101" cy="1025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40BFA-B817-44FC-2179-4158740EE7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DBA1B6-0D8E-E78D-3B1E-36F5A612B1FC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EF7AA-4F6F-FA38-623B-3AE02DFD8FEA}"/>
              </a:ext>
            </a:extLst>
          </p:cNvPr>
          <p:cNvSpPr/>
          <p:nvPr/>
        </p:nvSpPr>
        <p:spPr>
          <a:xfrm>
            <a:off x="5237675" y="2221121"/>
            <a:ext cx="1128944" cy="1026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Mark Davidson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Deputy Administrator         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343C3-D191-843E-4363-CB894667378F}"/>
              </a:ext>
            </a:extLst>
          </p:cNvPr>
          <p:cNvSpPr/>
          <p:nvPr/>
        </p:nvSpPr>
        <p:spPr>
          <a:xfrm>
            <a:off x="7051306" y="2221121"/>
            <a:ext cx="1128944" cy="1026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Samantha Simon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Associate Deputy Administrator</a:t>
            </a:r>
          </a:p>
        </p:txBody>
      </p:sp>
      <p:pic>
        <p:nvPicPr>
          <p:cNvPr id="74" name="Picture 73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EA7572CC-0301-4DC2-BB31-D8364F0FA3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-30" r="15680" b="5905"/>
          <a:stretch/>
        </p:blipFill>
        <p:spPr>
          <a:xfrm>
            <a:off x="4536886" y="2222458"/>
            <a:ext cx="700788" cy="10242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44CDE3-FEAF-2E6A-D148-FA17DF7814D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634" r="15599" b="5240"/>
          <a:stretch/>
        </p:blipFill>
        <p:spPr>
          <a:xfrm>
            <a:off x="6346284" y="2222413"/>
            <a:ext cx="704736" cy="10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25281" y="1935043"/>
            <a:ext cx="3513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is successfully sending to 94 trading partners through the IPPC Hub—and receiving from 77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APHIS is pleased with progress on finding a long-term funding solution to ensure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ePhyto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a global reality—permanently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ePhyto</a:t>
            </a:r>
            <a:r>
              <a:rPr lang="en-US" dirty="0"/>
              <a:t> Global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FB9B7-455B-03F1-1F43-DA9C2CA5D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r="4500" b="11381"/>
          <a:stretch/>
        </p:blipFill>
        <p:spPr>
          <a:xfrm>
            <a:off x="0" y="1935043"/>
            <a:ext cx="7429502" cy="4922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18BDA-7533-4EF8-AFCA-3B9FD10131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594" r="23416"/>
          <a:stretch/>
        </p:blipFill>
        <p:spPr>
          <a:xfrm>
            <a:off x="5726097" y="4793941"/>
            <a:ext cx="1703406" cy="20640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59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25281" y="1935043"/>
            <a:ext cx="3513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result in a more effective and efficient program for managing risk associated with international seed movements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Carefully considered stakeholder input on the Accreditation Standard and Participant Manual, then posted final versions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Continuing our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ReFreSH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pilot with Chile to exchange small lots of seed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Seed Health and </a:t>
            </a:r>
            <a:r>
              <a:rPr lang="en-US" dirty="0" err="1"/>
              <a:t>ReFreSH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49D35-66CC-1435-B32A-72F5F86E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6" b="17801"/>
          <a:stretch/>
        </p:blipFill>
        <p:spPr>
          <a:xfrm>
            <a:off x="0" y="1935043"/>
            <a:ext cx="7429502" cy="49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3F4D6-8E09-7040-7C05-F8EA0B092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-205" b="12413"/>
          <a:stretch/>
        </p:blipFill>
        <p:spPr>
          <a:xfrm>
            <a:off x="-1" y="1935044"/>
            <a:ext cx="7444729" cy="4922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5281" y="1935044"/>
            <a:ext cx="3513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Participated in the IPPC sea container workshop in Brisbane, Australia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Attendees reviewed the draft IPPC sea container recommendations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Looking forward to supporting adoption of the updated IPPC recommendation on sea containers at the IPPC Commission meeting in April 2024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Sea Container Cleanliness</a:t>
            </a:r>
          </a:p>
        </p:txBody>
      </p:sp>
    </p:spTree>
    <p:extLst>
      <p:ext uri="{BB962C8B-B14F-4D97-AF65-F5344CB8AC3E}">
        <p14:creationId xmlns:p14="http://schemas.microsoft.com/office/powerpoint/2010/main" val="260584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25281" y="1935043"/>
            <a:ext cx="35137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health of animals, people, and the environment is connected.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Plants are a foundational part of environmental health, and food security is essential to human health.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security requires crops that are protected against invasive pests.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APHIS is drafting a One Health document that emphasizes the plant side more.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One Health</a:t>
            </a:r>
          </a:p>
        </p:txBody>
      </p:sp>
      <p:pic>
        <p:nvPicPr>
          <p:cNvPr id="2" name="Picture 1" descr="A picture containing outdoor, mammal&#10;&#10;Description automatically generated">
            <a:extLst>
              <a:ext uri="{FF2B5EF4-FFF2-40B4-BE49-F238E27FC236}">
                <a16:creationId xmlns:a16="http://schemas.microsoft.com/office/drawing/2014/main" id="{137F846E-439D-A765-A3B9-1899AC37B4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1878" r="196" b="3602"/>
          <a:stretch/>
        </p:blipFill>
        <p:spPr>
          <a:xfrm>
            <a:off x="0" y="1935043"/>
            <a:ext cx="7429502" cy="49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men sitting at a table with flags&#10;&#10;Description automatically generated with low confidence">
            <a:extLst>
              <a:ext uri="{FF2B5EF4-FFF2-40B4-BE49-F238E27FC236}">
                <a16:creationId xmlns:a16="http://schemas.microsoft.com/office/drawing/2014/main" id="{57DFAEFC-E576-A34E-23A2-80E624C5A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7978" r="7955" b="15453"/>
          <a:stretch/>
        </p:blipFill>
        <p:spPr>
          <a:xfrm>
            <a:off x="0" y="1935043"/>
            <a:ext cx="7444729" cy="4922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5281" y="1935043"/>
            <a:ext cx="35137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Finalized an action plan that will enhance our coordination, collaboration, and communication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partnered with the NPB, CFIA and Canadian provinces, working to ensure a timely &amp; harmonized response to pest introductions and spread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U.S.-Canada Coordinated Phytosanitary Mitigation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61229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26803-6521-C104-9004-77237A78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" t="8544" r="44" b="19096"/>
          <a:stretch/>
        </p:blipFill>
        <p:spPr>
          <a:xfrm>
            <a:off x="-1" y="1949197"/>
            <a:ext cx="7444729" cy="4908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8363" y="1005878"/>
            <a:ext cx="3513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Effectively limit the advancement of SLF and efficiently respond to its introduction within Federal and State authority and resource availability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Support continued scientific research towards practical management and risk mitigation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Establish a consistent national- and State-level outreach message and educational campaign for the public and industries at risk for dispersal of spotted lanternfly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Spotted Lanternfly 5-Year Strategy</a:t>
            </a:r>
          </a:p>
        </p:txBody>
      </p:sp>
    </p:spTree>
    <p:extLst>
      <p:ext uri="{BB962C8B-B14F-4D97-AF65-F5344CB8AC3E}">
        <p14:creationId xmlns:p14="http://schemas.microsoft.com/office/powerpoint/2010/main" val="382972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rog on a leaf&#10;&#10;Description automatically generated with medium confidence">
            <a:extLst>
              <a:ext uri="{FF2B5EF4-FFF2-40B4-BE49-F238E27FC236}">
                <a16:creationId xmlns:a16="http://schemas.microsoft.com/office/drawing/2014/main" id="{6BC18E69-4ACD-7DE8-5928-5F21EB66C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" b="5843"/>
          <a:stretch/>
        </p:blipFill>
        <p:spPr>
          <a:xfrm>
            <a:off x="1" y="1930803"/>
            <a:ext cx="7444726" cy="4927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Tree Moth (BTM)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5281" y="1930803"/>
            <a:ext cx="35137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BTM feeds on and kills boxwoods, found in NY, MA, MI, and OH: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State-Federal responses in progress</a:t>
            </a:r>
          </a:p>
          <a:p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i="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ollaborating with stakeholders to develop a systems approach and management practices for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boxwood movement</a:t>
            </a:r>
            <a:endParaRPr lang="en-US" sz="2000" b="0" i="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i="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Helvetica Neue"/>
              </a:rPr>
              <a:t>R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emain focused on limiting BTM’s spread and protecting as many States and boxwoods as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4818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9587CA-6776-49B4-B1A8-0E0FC1968149}"/>
</file>

<file path=customXml/itemProps2.xml><?xml version="1.0" encoding="utf-8"?>
<ds:datastoreItem xmlns:ds="http://schemas.openxmlformats.org/officeDocument/2006/customXml" ds:itemID="{875F6BB5-3E4E-4E70-911B-199A76958E7A}"/>
</file>

<file path=docProps/app.xml><?xml version="1.0" encoding="utf-8"?>
<Properties xmlns="http://schemas.openxmlformats.org/officeDocument/2006/extended-properties" xmlns:vt="http://schemas.openxmlformats.org/officeDocument/2006/docPropsVTypes">
  <TotalTime>9074</TotalTime>
  <Words>588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4_Office Theme</vt:lpstr>
      <vt:lpstr>Safeguarding Agriculture, Facilitating Safe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 Tree Moth (BTM)</vt:lpstr>
      <vt:lpstr>Tomato Brown Rugose Fruit Virus</vt:lpstr>
      <vt:lpstr>Thank you!</vt:lpstr>
    </vt:vector>
  </TitlesOfParts>
  <Company>USDA APHIS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Protection and Quarantine</dc:title>
  <dc:creator>Curlett, Heather L - APHIS</dc:creator>
  <cp:lastModifiedBy>Rosenthal, Gregory J - APHIS</cp:lastModifiedBy>
  <cp:revision>339</cp:revision>
  <dcterms:created xsi:type="dcterms:W3CDTF">2018-07-27T19:09:56Z</dcterms:created>
  <dcterms:modified xsi:type="dcterms:W3CDTF">2023-11-08T19:03:50Z</dcterms:modified>
</cp:coreProperties>
</file>