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3" r:id="rId3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595EBC-9C14-4A1F-ACB8-FA7E3AE012C2}" v="1" dt="2023-11-20T15:57:24.0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loem" userId="120205f8-b7c3-44c8-872f-00fc1f63a223" providerId="ADAL" clId="{3A595EBC-9C14-4A1F-ACB8-FA7E3AE012C2}"/>
    <pc:docChg chg="modSld modMainMaster modNotesMaster">
      <pc:chgData name="Stephanie Bloem" userId="120205f8-b7c3-44c8-872f-00fc1f63a223" providerId="ADAL" clId="{3A595EBC-9C14-4A1F-ACB8-FA7E3AE012C2}" dt="2023-11-20T15:58:31.272" v="28" actId="1035"/>
      <pc:docMkLst>
        <pc:docMk/>
      </pc:docMkLst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56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56"/>
            <ac:spMk id="41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56"/>
            <ac:spMk id="42" creationId="{00000000-0000-0000-0000-000000000000}"/>
          </ac:spMkLst>
        </pc:sp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57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57"/>
            <ac:spMk id="47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57"/>
            <ac:spMk id="48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57"/>
            <ac:spMk id="49" creationId="{00000000-0000-0000-0000-000000000000}"/>
          </ac:spMkLst>
        </pc:sp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58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58"/>
            <ac:spMk id="55" creationId="{00000000-0000-0000-0000-000000000000}"/>
          </ac:spMkLst>
        </pc:sp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58"/>
            <ac:picMk id="56" creationId="{00000000-0000-0000-0000-000000000000}"/>
          </ac:picMkLst>
        </pc:picChg>
      </pc:sldChg>
      <pc:sldChg chg="modSp mod modNotes">
        <pc:chgData name="Stephanie Bloem" userId="120205f8-b7c3-44c8-872f-00fc1f63a223" providerId="ADAL" clId="{3A595EBC-9C14-4A1F-ACB8-FA7E3AE012C2}" dt="2023-11-20T15:58:31.272" v="28" actId="1035"/>
        <pc:sldMkLst>
          <pc:docMk/>
          <pc:sldMk cId="0" sldId="259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59"/>
            <ac:spMk id="62" creationId="{00000000-0000-0000-0000-000000000000}"/>
          </ac:spMkLst>
        </pc:spChg>
        <pc:picChg chg="mod">
          <ac:chgData name="Stephanie Bloem" userId="120205f8-b7c3-44c8-872f-00fc1f63a223" providerId="ADAL" clId="{3A595EBC-9C14-4A1F-ACB8-FA7E3AE012C2}" dt="2023-11-20T15:58:31.272" v="28" actId="1035"/>
          <ac:picMkLst>
            <pc:docMk/>
            <pc:sldMk cId="0" sldId="259"/>
            <ac:picMk id="63" creationId="{00000000-0000-0000-0000-000000000000}"/>
          </ac:picMkLst>
        </pc:picChg>
        <pc:cxnChg chg="mod">
          <ac:chgData name="Stephanie Bloem" userId="120205f8-b7c3-44c8-872f-00fc1f63a223" providerId="ADAL" clId="{3A595EBC-9C14-4A1F-ACB8-FA7E3AE012C2}" dt="2023-11-20T15:57:24.088" v="0"/>
          <ac:cxnSpMkLst>
            <pc:docMk/>
            <pc:sldMk cId="0" sldId="259"/>
            <ac:cxnSpMk id="64" creationId="{00000000-0000-0000-0000-000000000000}"/>
          </ac:cxnSpMkLst>
        </pc:cxn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60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0"/>
            <ac:spMk id="69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0"/>
            <ac:spMk id="70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0"/>
            <ac:spMk id="71" creationId="{00000000-0000-0000-0000-000000000000}"/>
          </ac:spMkLst>
        </pc:sp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0"/>
            <ac:picMk id="72" creationId="{00000000-0000-0000-0000-000000000000}"/>
          </ac:picMkLst>
        </pc:pic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61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1"/>
            <ac:spMk id="77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1"/>
            <ac:spMk id="78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1"/>
            <ac:spMk id="79" creationId="{00000000-0000-0000-0000-000000000000}"/>
          </ac:spMkLst>
        </pc:sp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62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2"/>
            <ac:spMk id="84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2"/>
            <ac:spMk id="85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2"/>
            <ac:spMk id="86" creationId="{00000000-0000-0000-0000-000000000000}"/>
          </ac:spMkLst>
        </pc:sp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2"/>
            <ac:picMk id="87" creationId="{00000000-0000-0000-0000-000000000000}"/>
          </ac:picMkLst>
        </pc:pic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2"/>
            <ac:picMk id="88" creationId="{00000000-0000-0000-0000-000000000000}"/>
          </ac:picMkLst>
        </pc:pic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63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3"/>
            <ac:spMk id="93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3"/>
            <ac:spMk id="94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3"/>
            <ac:spMk id="95" creationId="{00000000-0000-0000-0000-000000000000}"/>
          </ac:spMkLst>
        </pc:sp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3"/>
            <ac:picMk id="96" creationId="{00000000-0000-0000-0000-000000000000}"/>
          </ac:picMkLst>
        </pc:pic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64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4"/>
            <ac:spMk id="101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4"/>
            <ac:spMk id="102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4"/>
            <ac:spMk id="103" creationId="{00000000-0000-0000-0000-000000000000}"/>
          </ac:spMkLst>
        </pc:sp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4"/>
            <ac:picMk id="104" creationId="{00000000-0000-0000-0000-000000000000}"/>
          </ac:picMkLst>
        </pc:pic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65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5"/>
            <ac:spMk id="109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5"/>
            <ac:spMk id="110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5"/>
            <ac:spMk id="111" creationId="{00000000-0000-0000-0000-000000000000}"/>
          </ac:spMkLst>
        </pc:sp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66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6"/>
            <ac:spMk id="117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6"/>
            <ac:spMk id="118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6"/>
            <ac:spMk id="120" creationId="{00000000-0000-0000-0000-000000000000}"/>
          </ac:spMkLst>
        </pc:sp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6"/>
            <ac:picMk id="116" creationId="{00000000-0000-0000-0000-000000000000}"/>
          </ac:picMkLst>
        </pc:pic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6"/>
            <ac:picMk id="119" creationId="{00000000-0000-0000-0000-000000000000}"/>
          </ac:picMkLst>
        </pc:pic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6"/>
            <ac:picMk id="121" creationId="{00000000-0000-0000-0000-000000000000}"/>
          </ac:picMkLst>
        </pc:pic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67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7"/>
            <ac:spMk id="126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7"/>
            <ac:spMk id="127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7"/>
            <ac:spMk id="128" creationId="{00000000-0000-0000-0000-000000000000}"/>
          </ac:spMkLst>
        </pc:sp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7"/>
            <ac:picMk id="129" creationId="{00000000-0000-0000-0000-000000000000}"/>
          </ac:picMkLst>
        </pc:pic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7"/>
            <ac:picMk id="130" creationId="{00000000-0000-0000-0000-000000000000}"/>
          </ac:picMkLst>
        </pc:pic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k cId="0" sldId="267"/>
            <ac:picMk id="131" creationId="{00000000-0000-0000-0000-000000000000}"/>
          </ac:picMkLst>
        </pc:picChg>
      </pc:sldChg>
      <pc:sldChg chg="modSp modNotes">
        <pc:chgData name="Stephanie Bloem" userId="120205f8-b7c3-44c8-872f-00fc1f63a223" providerId="ADAL" clId="{3A595EBC-9C14-4A1F-ACB8-FA7E3AE012C2}" dt="2023-11-20T15:57:24.088" v="0"/>
        <pc:sldMkLst>
          <pc:docMk/>
          <pc:sldMk cId="0" sldId="268"/>
        </pc:sld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8"/>
            <ac:spMk id="136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8"/>
            <ac:spMk id="137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k cId="0" sldId="268"/>
            <ac:spMk id="138" creationId="{00000000-0000-0000-0000-000000000000}"/>
          </ac:spMkLst>
        </pc:spChg>
      </pc:sldChg>
      <pc:sldMasterChg chg="modSp modSldLayout">
        <pc:chgData name="Stephanie Bloem" userId="120205f8-b7c3-44c8-872f-00fc1f63a223" providerId="ADAL" clId="{3A595EBC-9C14-4A1F-ACB8-FA7E3AE012C2}" dt="2023-11-20T15:57:24.088" v="0"/>
        <pc:sldMasterMkLst>
          <pc:docMk/>
          <pc:sldMasterMk cId="0" sldId="2147483653"/>
        </pc:sldMasterMkLst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asterMk cId="0" sldId="2147483653"/>
            <ac:spMk id="11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asterMk cId="0" sldId="2147483653"/>
            <ac:spMk id="12" creationId="{00000000-0000-0000-0000-000000000000}"/>
          </ac:spMkLst>
        </pc:spChg>
        <pc:spChg chg="mod">
          <ac:chgData name="Stephanie Bloem" userId="120205f8-b7c3-44c8-872f-00fc1f63a223" providerId="ADAL" clId="{3A595EBC-9C14-4A1F-ACB8-FA7E3AE012C2}" dt="2023-11-20T15:57:24.088" v="0"/>
          <ac:spMkLst>
            <pc:docMk/>
            <pc:sldMasterMk cId="0" sldId="2147483653"/>
            <ac:spMk id="13" creationId="{00000000-0000-0000-0000-000000000000}"/>
          </ac:spMkLst>
        </pc:sp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asterMk cId="0" sldId="2147483653"/>
            <ac:picMk id="10" creationId="{00000000-0000-0000-0000-000000000000}"/>
          </ac:picMkLst>
        </pc:picChg>
        <pc:picChg chg="mod">
          <ac:chgData name="Stephanie Bloem" userId="120205f8-b7c3-44c8-872f-00fc1f63a223" providerId="ADAL" clId="{3A595EBC-9C14-4A1F-ACB8-FA7E3AE012C2}" dt="2023-11-20T15:57:24.088" v="0"/>
          <ac:picMkLst>
            <pc:docMk/>
            <pc:sldMasterMk cId="0" sldId="2147483653"/>
            <ac:picMk id="14" creationId="{00000000-0000-0000-0000-000000000000}"/>
          </ac:picMkLst>
        </pc:picChg>
        <pc:sldLayoutChg chg="modSp">
          <pc:chgData name="Stephanie Bloem" userId="120205f8-b7c3-44c8-872f-00fc1f63a223" providerId="ADAL" clId="{3A595EBC-9C14-4A1F-ACB8-FA7E3AE012C2}" dt="2023-11-20T15:57:24.088" v="0"/>
          <pc:sldLayoutMkLst>
            <pc:docMk/>
            <pc:sldMasterMk cId="0" sldId="2147483653"/>
            <pc:sldLayoutMk cId="0" sldId="2147483648"/>
          </pc:sldLayoutMkLst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48"/>
              <ac:spMk id="17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48"/>
              <ac:spMk id="19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48"/>
              <ac:spMk id="20" creationId="{00000000-0000-0000-0000-000000000000}"/>
            </ac:spMkLst>
          </pc:spChg>
          <pc:picChg chg="mod">
            <ac:chgData name="Stephanie Bloem" userId="120205f8-b7c3-44c8-872f-00fc1f63a223" providerId="ADAL" clId="{3A595EBC-9C14-4A1F-ACB8-FA7E3AE012C2}" dt="2023-11-20T15:57:24.088" v="0"/>
            <ac:picMkLst>
              <pc:docMk/>
              <pc:sldMasterMk cId="0" sldId="2147483653"/>
              <pc:sldLayoutMk cId="0" sldId="2147483648"/>
              <ac:picMk id="16" creationId="{00000000-0000-0000-0000-000000000000}"/>
            </ac:picMkLst>
          </pc:picChg>
          <pc:picChg chg="mod">
            <ac:chgData name="Stephanie Bloem" userId="120205f8-b7c3-44c8-872f-00fc1f63a223" providerId="ADAL" clId="{3A595EBC-9C14-4A1F-ACB8-FA7E3AE012C2}" dt="2023-11-20T15:57:24.088" v="0"/>
            <ac:picMkLst>
              <pc:docMk/>
              <pc:sldMasterMk cId="0" sldId="2147483653"/>
              <pc:sldLayoutMk cId="0" sldId="2147483648"/>
              <ac:picMk id="18" creationId="{00000000-0000-0000-0000-000000000000}"/>
            </ac:picMkLst>
          </pc:picChg>
        </pc:sldLayoutChg>
        <pc:sldLayoutChg chg="modSp">
          <pc:chgData name="Stephanie Bloem" userId="120205f8-b7c3-44c8-872f-00fc1f63a223" providerId="ADAL" clId="{3A595EBC-9C14-4A1F-ACB8-FA7E3AE012C2}" dt="2023-11-20T15:57:24.088" v="0"/>
          <pc:sldLayoutMkLst>
            <pc:docMk/>
            <pc:sldMasterMk cId="0" sldId="2147483653"/>
            <pc:sldLayoutMk cId="0" sldId="2147483649"/>
          </pc:sldLayoutMkLst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49"/>
              <ac:spMk id="22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49"/>
              <ac:spMk id="23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49"/>
              <ac:spMk id="24" creationId="{00000000-0000-0000-0000-000000000000}"/>
            </ac:spMkLst>
          </pc:spChg>
        </pc:sldLayoutChg>
        <pc:sldLayoutChg chg="modSp">
          <pc:chgData name="Stephanie Bloem" userId="120205f8-b7c3-44c8-872f-00fc1f63a223" providerId="ADAL" clId="{3A595EBC-9C14-4A1F-ACB8-FA7E3AE012C2}" dt="2023-11-20T15:57:24.088" v="0"/>
          <pc:sldLayoutMkLst>
            <pc:docMk/>
            <pc:sldMasterMk cId="0" sldId="2147483653"/>
            <pc:sldLayoutMk cId="0" sldId="2147483650"/>
          </pc:sldLayoutMkLst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50"/>
              <ac:spMk id="26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50"/>
              <ac:spMk id="27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50"/>
              <ac:spMk id="28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50"/>
              <ac:spMk id="29" creationId="{00000000-0000-0000-0000-000000000000}"/>
            </ac:spMkLst>
          </pc:spChg>
        </pc:sldLayoutChg>
        <pc:sldLayoutChg chg="modSp">
          <pc:chgData name="Stephanie Bloem" userId="120205f8-b7c3-44c8-872f-00fc1f63a223" providerId="ADAL" clId="{3A595EBC-9C14-4A1F-ACB8-FA7E3AE012C2}" dt="2023-11-20T15:57:24.088" v="0"/>
          <pc:sldLayoutMkLst>
            <pc:docMk/>
            <pc:sldMasterMk cId="0" sldId="2147483653"/>
            <pc:sldLayoutMk cId="0" sldId="2147483651"/>
          </pc:sldLayoutMkLst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51"/>
              <ac:spMk id="31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51"/>
              <ac:spMk id="32" creationId="{00000000-0000-0000-0000-000000000000}"/>
            </ac:spMkLst>
          </pc:spChg>
        </pc:sldLayoutChg>
        <pc:sldLayoutChg chg="modSp">
          <pc:chgData name="Stephanie Bloem" userId="120205f8-b7c3-44c8-872f-00fc1f63a223" providerId="ADAL" clId="{3A595EBC-9C14-4A1F-ACB8-FA7E3AE012C2}" dt="2023-11-20T15:57:24.088" v="0"/>
          <pc:sldLayoutMkLst>
            <pc:docMk/>
            <pc:sldMasterMk cId="0" sldId="2147483653"/>
            <pc:sldLayoutMk cId="0" sldId="2147483652"/>
          </pc:sldLayoutMkLst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52"/>
              <ac:spMk id="34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52"/>
              <ac:spMk id="35" creationId="{00000000-0000-0000-0000-000000000000}"/>
            </ac:spMkLst>
          </pc:spChg>
          <pc:spChg chg="mod">
            <ac:chgData name="Stephanie Bloem" userId="120205f8-b7c3-44c8-872f-00fc1f63a223" providerId="ADAL" clId="{3A595EBC-9C14-4A1F-ACB8-FA7E3AE012C2}" dt="2023-11-20T15:57:24.088" v="0"/>
            <ac:spMkLst>
              <pc:docMk/>
              <pc:sldMasterMk cId="0" sldId="2147483653"/>
              <pc:sldLayoutMk cId="0" sldId="2147483652"/>
              <ac:spMk id="36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381275438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381275438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4518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Summary # of samples of major (&gt;5%) pest classes submitted and processed by NPDN labs between 2010-2019, grouped by month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dcc8be03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dcc8be03b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g25dcc8be03b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5dcc8be03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5dcc8be03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5dcc8be03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l="26620"/>
          <a:stretch/>
        </p:blipFill>
        <p:spPr>
          <a:xfrm>
            <a:off x="0" y="0"/>
            <a:ext cx="12192000" cy="172991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>
            <a:off x="565046" y="3323204"/>
            <a:ext cx="11268508" cy="235094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98501" y="17253"/>
            <a:ext cx="5479915" cy="384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Arial"/>
              <a:buNone/>
              <a:defRPr sz="4200" b="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6199299" y="2294627"/>
            <a:ext cx="5813467" cy="384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60079" y="201226"/>
            <a:ext cx="1029562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2182483"/>
            <a:ext cx="10515600" cy="399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8639" y="202175"/>
            <a:ext cx="1030712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38201" y="2070340"/>
            <a:ext cx="4832231" cy="4106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2"/>
          </p:nvPr>
        </p:nvSpPr>
        <p:spPr>
          <a:xfrm>
            <a:off x="6337539" y="2070340"/>
            <a:ext cx="5016260" cy="4106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458639" y="202175"/>
            <a:ext cx="1030712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rtl="0"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7">
            <a:alphaModFix/>
          </a:blip>
          <a:srcRect l="26620"/>
          <a:stretch/>
        </p:blipFill>
        <p:spPr>
          <a:xfrm>
            <a:off x="0" y="0"/>
            <a:ext cx="12192000" cy="172991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458639" y="202175"/>
            <a:ext cx="1030712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838200" y="2182483"/>
            <a:ext cx="10515600" cy="3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96A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4" name="Google Shape;14;p1" descr="Logo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063951" y="6334387"/>
            <a:ext cx="1945456" cy="40587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subTitle" idx="1"/>
          </p:nvPr>
        </p:nvSpPr>
        <p:spPr>
          <a:xfrm>
            <a:off x="6173474" y="2294627"/>
            <a:ext cx="4360100" cy="384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-US"/>
              <a:t>NAPPO Meeting 2023</a:t>
            </a:r>
            <a:endParaRPr/>
          </a:p>
          <a:p>
            <a:pPr marL="0" indent="0"/>
            <a:r>
              <a:rPr lang="en-US"/>
              <a:t>Merida, Mexico</a:t>
            </a:r>
            <a:endParaRPr/>
          </a:p>
          <a:p>
            <a:pPr marL="0" indent="0"/>
            <a:endParaRPr/>
          </a:p>
          <a:p>
            <a:pPr marL="0" indent="0"/>
            <a:r>
              <a:rPr lang="en-US"/>
              <a:t>Neil McRoberts</a:t>
            </a:r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ctrTitle"/>
          </p:nvPr>
        </p:nvSpPr>
        <p:spPr>
          <a:xfrm>
            <a:off x="1597876" y="17253"/>
            <a:ext cx="4109936" cy="384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The National Plant Diagnostic Network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>
            <a:spLocks noGrp="1"/>
          </p:cNvSpPr>
          <p:nvPr>
            <p:ph type="title"/>
          </p:nvPr>
        </p:nvSpPr>
        <p:spPr>
          <a:xfrm>
            <a:off x="1869059" y="201226"/>
            <a:ext cx="77217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Data access: the fine print</a:t>
            </a:r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2152650" y="2182483"/>
            <a:ext cx="7886700" cy="399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228600" indent="-228600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en-US"/>
              <a:t>State-level access: data for samples that originated from your state (occasionally diagnosed in a different state)</a:t>
            </a:r>
            <a:endParaRPr/>
          </a:p>
          <a:p>
            <a:pPr marL="228600" indent="-228600">
              <a:lnSpc>
                <a:spcPct val="120000"/>
              </a:lnSpc>
              <a:buSzPct val="100000"/>
            </a:pPr>
            <a:r>
              <a:rPr lang="en-US"/>
              <a:t>No sharing (see data use policy) (sharing is separate data request each instance)</a:t>
            </a:r>
            <a:endParaRPr/>
          </a:p>
          <a:p>
            <a:pPr marL="228600" indent="-228600">
              <a:lnSpc>
                <a:spcPct val="120000"/>
              </a:lnSpc>
              <a:buSzPct val="100000"/>
            </a:pPr>
            <a:r>
              <a:rPr lang="en-US"/>
              <a:t>Data: limited number of fields: state, county, host, pest, method, diagnostic confidence (confirmed/not detected/etc.).  No grower info, rarely GPS, no incidence/severity.  (ask your diagnostician)</a:t>
            </a:r>
            <a:endParaRPr/>
          </a:p>
          <a:p>
            <a:pPr marL="228600" indent="-228600">
              <a:lnSpc>
                <a:spcPct val="120000"/>
              </a:lnSpc>
              <a:buSzPct val="100000"/>
            </a:pPr>
            <a:r>
              <a:rPr lang="en-US"/>
              <a:t>Absence of evidence is not evidence of absence</a:t>
            </a:r>
            <a:endParaRPr/>
          </a:p>
          <a:p>
            <a:pPr marL="228600" indent="-228600">
              <a:lnSpc>
                <a:spcPct val="120000"/>
              </a:lnSpc>
              <a:buSzPct val="100000"/>
            </a:pPr>
            <a:r>
              <a:rPr lang="en-US"/>
              <a:t>Diagnostic data are very different from survey data (passive surveillance)</a:t>
            </a:r>
            <a:endParaRPr/>
          </a:p>
          <a:p>
            <a:pPr marL="228600" indent="-228600">
              <a:lnSpc>
                <a:spcPct val="120000"/>
              </a:lnSpc>
              <a:buSzPct val="100000"/>
            </a:pPr>
            <a:r>
              <a:rPr lang="en-US"/>
              <a:t>Questions about diagnoses should always be with the lab who did the diagnosis.</a:t>
            </a:r>
            <a:endParaRPr/>
          </a:p>
          <a:p>
            <a:pPr marL="228600" indent="-228600">
              <a:lnSpc>
                <a:spcPct val="120000"/>
              </a:lnSpc>
              <a:buSzPct val="100000"/>
            </a:pPr>
            <a:r>
              <a:rPr lang="en-US"/>
              <a:t>Daily NDR first report emails - state-level only</a:t>
            </a:r>
            <a:endParaRPr/>
          </a:p>
          <a:p>
            <a:pPr marL="685800" lvl="1" indent="-228600">
              <a:lnSpc>
                <a:spcPct val="120000"/>
              </a:lnSpc>
              <a:buSzPct val="100000"/>
            </a:pPr>
            <a:r>
              <a:rPr lang="en-US"/>
              <a:t>First report ≠ first detections; just first in the NDR</a:t>
            </a:r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ftr" idx="11"/>
          </p:nvPr>
        </p:nvSpPr>
        <p:spPr>
          <a:xfrm>
            <a:off x="4552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NPDN.org copyright 2023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9417" y="2609900"/>
            <a:ext cx="4546359" cy="324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7"/>
          <p:cNvSpPr txBox="1">
            <a:spLocks noGrp="1"/>
          </p:cNvSpPr>
          <p:nvPr>
            <p:ph type="title"/>
          </p:nvPr>
        </p:nvSpPr>
        <p:spPr>
          <a:xfrm>
            <a:off x="1651700" y="108292"/>
            <a:ext cx="85206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Network analysis (PPA7721)</a:t>
            </a:r>
            <a:endParaRPr/>
          </a:p>
        </p:txBody>
      </p:sp>
      <p:sp>
        <p:nvSpPr>
          <p:cNvPr id="118" name="Google Shape;118;p17"/>
          <p:cNvSpPr txBox="1"/>
          <p:nvPr/>
        </p:nvSpPr>
        <p:spPr>
          <a:xfrm>
            <a:off x="7520575" y="250900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Between January 1</a:t>
            </a:r>
            <a:r>
              <a:rPr lang="en-US" sz="1200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</a:t>
            </a: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2010 and December 31</a:t>
            </a:r>
            <a:r>
              <a:rPr lang="en-US" sz="1200" baseline="30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</a:t>
            </a:r>
            <a:r>
              <a:rPr lang="en-U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2019, approximately 1.73 million records of samples processed by NPDN, 12.5% of all samples, moved between states for diagnostic determination.</a:t>
            </a:r>
            <a:endParaRPr/>
          </a:p>
        </p:txBody>
      </p:sp>
      <p:pic>
        <p:nvPicPr>
          <p:cNvPr id="119" name="Google Shape;119;p17" descr="Chart, bar chart, histogram&#10;&#10;Description automatically generat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0" y="2559550"/>
            <a:ext cx="4399150" cy="313722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7"/>
          <p:cNvSpPr txBox="1"/>
          <p:nvPr/>
        </p:nvSpPr>
        <p:spPr>
          <a:xfrm>
            <a:off x="1709625" y="5926100"/>
            <a:ext cx="7229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1700"/>
              <a:t>In spite of having no capacity for active surveillance, NPDN has received samples from &gt;90% of counties in continental USA</a:t>
            </a:r>
            <a:endParaRPr sz="1700"/>
          </a:p>
        </p:txBody>
      </p:sp>
      <p:pic>
        <p:nvPicPr>
          <p:cNvPr id="121" name="Google Shape;12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1" y="1768650"/>
            <a:ext cx="9143999" cy="790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>
            <a:spLocks noGrp="1"/>
          </p:cNvSpPr>
          <p:nvPr>
            <p:ph type="title"/>
          </p:nvPr>
        </p:nvSpPr>
        <p:spPr>
          <a:xfrm>
            <a:off x="1867979" y="202175"/>
            <a:ext cx="773034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000"/>
            </a:pPr>
            <a:r>
              <a:rPr lang="en-US"/>
              <a:t>How do we do it?</a:t>
            </a:r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body" idx="1"/>
          </p:nvPr>
        </p:nvSpPr>
        <p:spPr>
          <a:xfrm>
            <a:off x="2152651" y="2070340"/>
            <a:ext cx="3624173" cy="4106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</a:pPr>
            <a:r>
              <a:rPr lang="en-US"/>
              <a:t>Leveraging funding</a:t>
            </a:r>
            <a:endParaRPr/>
          </a:p>
          <a:p>
            <a:pPr marL="228600" indent="-228600"/>
            <a:r>
              <a:rPr lang="en-US"/>
              <a:t>Partnerships</a:t>
            </a:r>
            <a:endParaRPr/>
          </a:p>
          <a:p>
            <a:pPr marL="228600" indent="-228600"/>
            <a:r>
              <a:rPr lang="en-US"/>
              <a:t>Npdn.org</a:t>
            </a:r>
            <a:endParaRPr/>
          </a:p>
          <a:p>
            <a:pPr marL="228600" indent="-228600"/>
            <a:r>
              <a:rPr lang="en-US"/>
              <a:t>Professional Development Online and in Person</a:t>
            </a:r>
            <a:endParaRPr/>
          </a:p>
          <a:p>
            <a:pPr marL="228600" indent="-228600"/>
            <a:r>
              <a:rPr lang="en-US"/>
              <a:t>National Data Repository</a:t>
            </a:r>
            <a:endParaRPr/>
          </a:p>
          <a:p>
            <a:pPr marL="228600" indent="-228600"/>
            <a:r>
              <a:rPr lang="en-US"/>
              <a:t>Accreditation</a:t>
            </a:r>
            <a:endParaRPr/>
          </a:p>
        </p:txBody>
      </p:sp>
      <p:sp>
        <p:nvSpPr>
          <p:cNvPr id="128" name="Google Shape;128;p18"/>
          <p:cNvSpPr txBox="1">
            <a:spLocks noGrp="1"/>
          </p:cNvSpPr>
          <p:nvPr>
            <p:ph type="ftr" idx="11"/>
          </p:nvPr>
        </p:nvSpPr>
        <p:spPr>
          <a:xfrm>
            <a:off x="4552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NPDN.org copyright 2023</a:t>
            </a:r>
            <a:endParaRPr/>
          </a:p>
        </p:txBody>
      </p:sp>
      <p:pic>
        <p:nvPicPr>
          <p:cNvPr id="129" name="Google Shape;129;p1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362343" y="2070340"/>
            <a:ext cx="3878773" cy="213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55728" y="4985368"/>
            <a:ext cx="3418016" cy="1281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62342" y="4709160"/>
            <a:ext cx="4063042" cy="153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>
            <a:spLocks noGrp="1"/>
          </p:cNvSpPr>
          <p:nvPr>
            <p:ph type="title"/>
          </p:nvPr>
        </p:nvSpPr>
        <p:spPr>
          <a:xfrm>
            <a:off x="1869059" y="201226"/>
            <a:ext cx="77217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Collaboration</a:t>
            </a:r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1"/>
          </p:nvPr>
        </p:nvSpPr>
        <p:spPr>
          <a:xfrm>
            <a:off x="2152650" y="2182483"/>
            <a:ext cx="7886700" cy="399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</a:pPr>
            <a:r>
              <a:rPr lang="en-US"/>
              <a:t>Challenges</a:t>
            </a:r>
            <a:endParaRPr/>
          </a:p>
          <a:p>
            <a:pPr marL="685800" lvl="1" indent="-228600"/>
            <a:r>
              <a:rPr lang="en-US"/>
              <a:t>Personnel turnover</a:t>
            </a:r>
            <a:endParaRPr/>
          </a:p>
          <a:p>
            <a:pPr marL="685800" lvl="1" indent="-228600"/>
            <a:r>
              <a:rPr lang="en-US"/>
              <a:t>Data interpretation</a:t>
            </a:r>
            <a:endParaRPr/>
          </a:p>
          <a:p>
            <a:pPr marL="685800" lvl="1" indent="-228600"/>
            <a:r>
              <a:rPr lang="en-US"/>
              <a:t>New technology (equipment, methods)</a:t>
            </a:r>
            <a:endParaRPr/>
          </a:p>
          <a:p>
            <a:pPr marL="685800" lvl="1" indent="-228600"/>
            <a:r>
              <a:rPr lang="en-US"/>
              <a:t>Updating goals (epidemiology)</a:t>
            </a:r>
            <a:endParaRPr/>
          </a:p>
          <a:p>
            <a:pPr marL="228600" indent="-228600"/>
            <a:r>
              <a:rPr lang="en-US"/>
              <a:t>Solutions</a:t>
            </a:r>
            <a:endParaRPr/>
          </a:p>
          <a:p>
            <a:pPr marL="685800" lvl="1" indent="-228600"/>
            <a:r>
              <a:rPr lang="en-US"/>
              <a:t>NPB-NPDN MOU</a:t>
            </a:r>
            <a:endParaRPr/>
          </a:p>
          <a:p>
            <a:pPr marL="685800" lvl="1" indent="-228600"/>
            <a:r>
              <a:rPr lang="en-US"/>
              <a:t>New technology (training, LIMS)</a:t>
            </a:r>
            <a:endParaRPr/>
          </a:p>
          <a:p>
            <a:pPr marL="685800" lvl="1" indent="-228600"/>
            <a:r>
              <a:rPr lang="en-US"/>
              <a:t>Professional Development committee</a:t>
            </a:r>
            <a:endParaRPr/>
          </a:p>
          <a:p>
            <a:pPr marL="685800" lvl="1" indent="-228600"/>
            <a:r>
              <a:rPr lang="en-US"/>
              <a:t>Data Use and Policy committee</a:t>
            </a:r>
            <a:endParaRPr/>
          </a:p>
          <a:p>
            <a:pPr marL="228600" indent="-76200">
              <a:buNone/>
            </a:pPr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ftr" idx="11"/>
          </p:nvPr>
        </p:nvSpPr>
        <p:spPr>
          <a:xfrm>
            <a:off x="4552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NPDN.org copyright 2023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1869059" y="201226"/>
            <a:ext cx="77217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Who are we?</a:t>
            </a:r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2152650" y="2182483"/>
            <a:ext cx="7886700" cy="399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indent="-228600">
              <a:spcBef>
                <a:spcPts val="0"/>
              </a:spcBef>
            </a:pPr>
            <a:r>
              <a:rPr lang="en-US"/>
              <a:t>Established by USDA in 2002 in response to crop biosecurity concerns post-9/11</a:t>
            </a:r>
            <a:endParaRPr/>
          </a:p>
          <a:p>
            <a:pPr marL="228600" indent="-228600"/>
            <a:r>
              <a:rPr lang="en-US"/>
              <a:t>Built on existing land-grant-university extension system: plant diagnostic labs in every state and most territories</a:t>
            </a:r>
            <a:endParaRPr/>
          </a:p>
          <a:p>
            <a:pPr marL="228600" indent="-228600"/>
            <a:r>
              <a:rPr lang="en-US"/>
              <a:t>To enhance health and productivity of plants in agricultural and natural ecosystems in the United States by providing high quality diagnostic services and efficient communication.</a:t>
            </a:r>
            <a:endParaRPr/>
          </a:p>
          <a:p>
            <a:pPr marL="228600" indent="-228600"/>
            <a:r>
              <a:rPr lang="en-US"/>
              <a:t>Emphasis is on plant disease, also includes expertise in entomology, nematology, and weed science</a:t>
            </a:r>
            <a:endParaRPr/>
          </a:p>
          <a:p>
            <a:pPr marL="228600" indent="-76200">
              <a:buNone/>
            </a:pPr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4552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NPDN.org copyright 2023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1869059" y="201225"/>
            <a:ext cx="7721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r>
              <a:rPr lang="en-US"/>
              <a:t>NPDN is one of the Tactical Sciences programs in USDA-NIFA</a:t>
            </a:r>
            <a:endParaRPr/>
          </a:p>
        </p:txBody>
      </p:sp>
      <p:pic>
        <p:nvPicPr>
          <p:cNvPr id="56" name="Google Shape;5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84200" y="1859775"/>
            <a:ext cx="8023598" cy="4364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869059" y="201225"/>
            <a:ext cx="77217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NPDN Budget history</a:t>
            </a:r>
            <a:endParaRPr/>
          </a:p>
        </p:txBody>
      </p:sp>
      <p:pic>
        <p:nvPicPr>
          <p:cNvPr id="63" name="Google Shape;6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060" y="1779920"/>
            <a:ext cx="9047700" cy="5031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" name="Google Shape;64;p10"/>
          <p:cNvCxnSpPr/>
          <p:nvPr/>
        </p:nvCxnSpPr>
        <p:spPr>
          <a:xfrm>
            <a:off x="6042775" y="4555200"/>
            <a:ext cx="3361800" cy="4131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867979" y="202175"/>
            <a:ext cx="773034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000"/>
            </a:pPr>
            <a:r>
              <a:rPr lang="en-US"/>
              <a:t>Who are we?</a:t>
            </a:r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2152651" y="2070340"/>
            <a:ext cx="3624173" cy="4106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</a:pPr>
            <a:r>
              <a:rPr lang="en-US"/>
              <a:t>Cooperative agreements between USDA-NIFA and Regional Centers</a:t>
            </a:r>
            <a:endParaRPr/>
          </a:p>
          <a:p>
            <a:pPr marL="228600" indent="-228600"/>
            <a:r>
              <a:rPr lang="en-US"/>
              <a:t>Five regions and an IT and data center</a:t>
            </a:r>
            <a:endParaRPr/>
          </a:p>
          <a:p>
            <a:pPr marL="228600" indent="-228600"/>
            <a:r>
              <a:rPr lang="en-US"/>
              <a:t>Cooperative agreements between Regional Centers and labs in each state</a:t>
            </a:r>
            <a:endParaRPr/>
          </a:p>
          <a:p>
            <a:pPr marL="228600" indent="-228600"/>
            <a:r>
              <a:rPr lang="en-US"/>
              <a:t>Partner labs in all states: regulatory, extension, research, industry</a:t>
            </a:r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ftr" idx="11"/>
          </p:nvPr>
        </p:nvSpPr>
        <p:spPr>
          <a:xfrm>
            <a:off x="4552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NPDN.org copyright 2023</a:t>
            </a:r>
            <a:endParaRPr/>
          </a:p>
        </p:txBody>
      </p:sp>
      <p:pic>
        <p:nvPicPr>
          <p:cNvPr id="72" name="Google Shape;72;p1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029221" y="2001329"/>
            <a:ext cx="4405705" cy="4106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>
            <a:spLocks noGrp="1"/>
          </p:cNvSpPr>
          <p:nvPr>
            <p:ph type="title"/>
          </p:nvPr>
        </p:nvSpPr>
        <p:spPr>
          <a:xfrm>
            <a:off x="1869059" y="201226"/>
            <a:ext cx="772172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/>
              <a:t>What we do</a:t>
            </a:r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body" idx="1"/>
          </p:nvPr>
        </p:nvSpPr>
        <p:spPr>
          <a:xfrm>
            <a:off x="2152650" y="2182483"/>
            <a:ext cx="7886700" cy="399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</a:pPr>
            <a:r>
              <a:rPr lang="en-US"/>
              <a:t>Surge support – distributed lab capacity</a:t>
            </a:r>
            <a:endParaRPr/>
          </a:p>
          <a:p>
            <a:pPr marL="228600" indent="-228600"/>
            <a:r>
              <a:rPr lang="en-US"/>
              <a:t>Sample referral – distributed expertise</a:t>
            </a:r>
            <a:endParaRPr/>
          </a:p>
          <a:p>
            <a:pPr marL="228600" indent="-228600"/>
            <a:r>
              <a:rPr lang="en-US"/>
              <a:t>Passive surveillance – sentinel labs in each state</a:t>
            </a:r>
            <a:endParaRPr/>
          </a:p>
          <a:p>
            <a:pPr marL="228600" indent="-228600"/>
            <a:r>
              <a:rPr lang="en-US"/>
              <a:t>Quality diagnostics – Professional development, accreditation, proficiency, protocols.</a:t>
            </a:r>
            <a:endParaRPr/>
          </a:p>
          <a:p>
            <a:pPr marL="228600" indent="-228600"/>
            <a:r>
              <a:rPr lang="en-US"/>
              <a:t>Emphasis on connections and collaboration – facilitate communication</a:t>
            </a:r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4552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NPDN.org copyright 2023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title"/>
          </p:nvPr>
        </p:nvSpPr>
        <p:spPr>
          <a:xfrm>
            <a:off x="1867979" y="202175"/>
            <a:ext cx="773034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000"/>
            </a:pPr>
            <a:r>
              <a:rPr lang="en-US"/>
              <a:t>Surveillance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1704400" y="1888727"/>
            <a:ext cx="3624300" cy="41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</a:pPr>
            <a:r>
              <a:rPr lang="en-US"/>
              <a:t>Labs in every state and territory</a:t>
            </a:r>
            <a:endParaRPr/>
          </a:p>
          <a:p>
            <a:pPr marL="228600" indent="-228600"/>
            <a:r>
              <a:rPr lang="en-US"/>
              <a:t>Passive surveillance</a:t>
            </a:r>
            <a:endParaRPr/>
          </a:p>
          <a:p>
            <a:pPr marL="228600" indent="-228600"/>
            <a:r>
              <a:rPr lang="en-US"/>
              <a:t>National Data Repository (NDR) receives diagnostic data nationwide</a:t>
            </a:r>
            <a:endParaRPr/>
          </a:p>
          <a:p>
            <a:pPr marL="228600" indent="-228600"/>
            <a:r>
              <a:rPr lang="en-US"/>
              <a:t>Standardized data format</a:t>
            </a:r>
            <a:endParaRPr/>
          </a:p>
          <a:p>
            <a:pPr marL="685800" lvl="1" indent="-228600"/>
            <a:r>
              <a:rPr lang="en-US"/>
              <a:t>pest, host, county, method of determination, confidence level (confirmed/not detected/suspected)</a:t>
            </a:r>
            <a:endParaRPr/>
          </a:p>
          <a:p>
            <a:pPr marL="228600" indent="-228600"/>
            <a:r>
              <a:rPr lang="en-US"/>
              <a:t>Role-based security access</a:t>
            </a: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ftr" idx="11"/>
          </p:nvPr>
        </p:nvSpPr>
        <p:spPr>
          <a:xfrm>
            <a:off x="4552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NPDN.org copyright 2023</a:t>
            </a:r>
            <a:endParaRPr/>
          </a:p>
        </p:txBody>
      </p:sp>
      <p:pic>
        <p:nvPicPr>
          <p:cNvPr id="87" name="Google Shape;87;p1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532125" y="1986125"/>
            <a:ext cx="5030100" cy="188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1" y="5302589"/>
            <a:ext cx="9144001" cy="595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1867979" y="202175"/>
            <a:ext cx="773034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000"/>
            </a:pPr>
            <a:r>
              <a:rPr lang="en-US"/>
              <a:t>Collaboration</a:t>
            </a:r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2152651" y="2070339"/>
            <a:ext cx="4124325" cy="428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indent="-228600">
              <a:spcBef>
                <a:spcPts val="0"/>
              </a:spcBef>
            </a:pPr>
            <a:r>
              <a:rPr lang="en-US"/>
              <a:t>Within US</a:t>
            </a:r>
            <a:endParaRPr/>
          </a:p>
          <a:p>
            <a:pPr marL="685800" lvl="1" indent="-228600"/>
            <a:r>
              <a:rPr lang="en-US"/>
              <a:t>NPB (local services, surveillance, response)</a:t>
            </a:r>
            <a:endParaRPr/>
          </a:p>
          <a:p>
            <a:pPr marL="685800" lvl="1" indent="-228600"/>
            <a:r>
              <a:rPr lang="en-US"/>
              <a:t>APHIS (surveillance, confirmation)</a:t>
            </a:r>
            <a:endParaRPr/>
          </a:p>
          <a:p>
            <a:pPr marL="685800" lvl="1" indent="-228600"/>
            <a:r>
              <a:rPr lang="en-US"/>
              <a:t>USDA-ARS (protocols)</a:t>
            </a:r>
            <a:endParaRPr/>
          </a:p>
          <a:p>
            <a:pPr marL="685800" lvl="1" indent="-228600"/>
            <a:r>
              <a:rPr lang="en-US"/>
              <a:t>IPM (outreach)</a:t>
            </a:r>
            <a:endParaRPr/>
          </a:p>
          <a:p>
            <a:pPr marL="685800" lvl="1" indent="-228600"/>
            <a:r>
              <a:rPr lang="en-US"/>
              <a:t>NPDN (local clientele, new detections)</a:t>
            </a:r>
            <a:endParaRPr/>
          </a:p>
          <a:p>
            <a:pPr marL="228600" indent="-228600"/>
            <a:r>
              <a:rPr lang="en-US"/>
              <a:t>Challenges</a:t>
            </a:r>
            <a:endParaRPr/>
          </a:p>
          <a:p>
            <a:pPr marL="685800" lvl="1" indent="-228600"/>
            <a:r>
              <a:rPr lang="en-US"/>
              <a:t>Trade implications</a:t>
            </a:r>
            <a:endParaRPr/>
          </a:p>
          <a:p>
            <a:pPr marL="685800" lvl="1" indent="-228600"/>
            <a:r>
              <a:rPr lang="en-US"/>
              <a:t>Staff turnover</a:t>
            </a:r>
            <a:endParaRPr/>
          </a:p>
          <a:p>
            <a:pPr marL="228600" indent="-228600"/>
            <a:r>
              <a:rPr lang="en-US"/>
              <a:t>Solutions</a:t>
            </a:r>
            <a:endParaRPr/>
          </a:p>
          <a:p>
            <a:pPr marL="685800" lvl="1" indent="-228600"/>
            <a:r>
              <a:rPr lang="en-US"/>
              <a:t>Confidentiality</a:t>
            </a:r>
            <a:endParaRPr/>
          </a:p>
          <a:p>
            <a:pPr marL="685800" lvl="1" indent="-228600"/>
            <a:r>
              <a:rPr lang="en-US"/>
              <a:t>Lots of conversation with lots of partners</a:t>
            </a:r>
            <a:endParaRPr/>
          </a:p>
          <a:p>
            <a:pPr marL="228600" indent="-114300">
              <a:buNone/>
            </a:pPr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4552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NPDN.org copyright 2023</a:t>
            </a:r>
            <a:endParaRPr/>
          </a:p>
        </p:txBody>
      </p:sp>
      <p:pic>
        <p:nvPicPr>
          <p:cNvPr id="96" name="Google Shape;96;p1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276976" y="2776772"/>
            <a:ext cx="3762375" cy="269351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1867979" y="202175"/>
            <a:ext cx="773034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000"/>
            </a:pPr>
            <a:r>
              <a:rPr lang="en-US"/>
              <a:t>Collaboration</a:t>
            </a:r>
            <a:endParaRPr/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2152651" y="2070340"/>
            <a:ext cx="3624173" cy="4106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-228600">
              <a:spcBef>
                <a:spcPts val="0"/>
              </a:spcBef>
            </a:pPr>
            <a:r>
              <a:rPr lang="en-US"/>
              <a:t>NPB-NPDN MOU signed 2022</a:t>
            </a:r>
            <a:endParaRPr/>
          </a:p>
          <a:p>
            <a:pPr marL="228600" indent="-228600"/>
            <a:r>
              <a:rPr lang="en-US"/>
              <a:t>Strengthen relationships at the state level</a:t>
            </a:r>
            <a:endParaRPr/>
          </a:p>
          <a:p>
            <a:pPr marL="228600" indent="-228600"/>
            <a:r>
              <a:rPr lang="en-US"/>
              <a:t>Brian Kuhn, Julie VanMeter, Steven Long, and the NPDN Regulatory Relations Committee</a:t>
            </a:r>
            <a:endParaRPr/>
          </a:p>
          <a:p>
            <a:pPr marL="228600" indent="-228600"/>
            <a:r>
              <a:rPr lang="en-US"/>
              <a:t>Roles and responsibilities</a:t>
            </a:r>
            <a:endParaRPr/>
          </a:p>
          <a:p>
            <a:pPr marL="228600" indent="-228600"/>
            <a:r>
              <a:rPr lang="en-US"/>
              <a:t>Commitment to joint educational activities</a:t>
            </a:r>
            <a:endParaRPr/>
          </a:p>
          <a:p>
            <a:pPr marL="228600" indent="-228600"/>
            <a:r>
              <a:rPr lang="en-US"/>
              <a:t>Data access</a:t>
            </a:r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ftr" idx="11"/>
          </p:nvPr>
        </p:nvSpPr>
        <p:spPr>
          <a:xfrm>
            <a:off x="4552950" y="6356352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/>
              <a:t>NPDN.org copyright 2023</a:t>
            </a:r>
            <a:endParaRPr/>
          </a:p>
        </p:txBody>
      </p:sp>
      <p:pic>
        <p:nvPicPr>
          <p:cNvPr id="104" name="Google Shape;104;p15" descr="Text, letter&#10;&#10;Description automatically generated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276976" y="2477492"/>
            <a:ext cx="3762375" cy="329207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45184"/>
      </a:dk1>
      <a:lt1>
        <a:srgbClr val="FCFCFC"/>
      </a:lt1>
      <a:dk2>
        <a:srgbClr val="056AAD"/>
      </a:dk2>
      <a:lt2>
        <a:srgbClr val="EEEEEE"/>
      </a:lt2>
      <a:accent1>
        <a:srgbClr val="819837"/>
      </a:accent1>
      <a:accent2>
        <a:srgbClr val="0897F7"/>
      </a:accent2>
      <a:accent3>
        <a:srgbClr val="C6DE75"/>
      </a:accent3>
      <a:accent4>
        <a:srgbClr val="AAAAAA"/>
      </a:accent4>
      <a:accent5>
        <a:srgbClr val="056AAD"/>
      </a:accent5>
      <a:accent6>
        <a:srgbClr val="0897F7"/>
      </a:accent6>
      <a:hlink>
        <a:srgbClr val="0897F7"/>
      </a:hlink>
      <a:folHlink>
        <a:srgbClr val="849A0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A70350-7A85-403E-8CA6-14038801E4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6E0E8D-0E8A-4353-8383-532D013060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643</Words>
  <Application>Microsoft Office PowerPoint</Application>
  <PresentationFormat>Widescreen</PresentationFormat>
  <Paragraphs>92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The National Plant Diagnostic Network</vt:lpstr>
      <vt:lpstr>Who are we?</vt:lpstr>
      <vt:lpstr>NPDN is one of the Tactical Sciences programs in USDA-NIFA</vt:lpstr>
      <vt:lpstr>NPDN Budget history</vt:lpstr>
      <vt:lpstr>Who are we?</vt:lpstr>
      <vt:lpstr>What we do</vt:lpstr>
      <vt:lpstr>Surveillance</vt:lpstr>
      <vt:lpstr>Collaboration</vt:lpstr>
      <vt:lpstr>Collaboration</vt:lpstr>
      <vt:lpstr>Data access: the fine print</vt:lpstr>
      <vt:lpstr>Network analysis (PPA7721)</vt:lpstr>
      <vt:lpstr>How do we do it?</vt:lpstr>
      <vt:lpstr>Collaboration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National Plant Diagnostic Network</dc:title>
  <cp:lastModifiedBy>Stephanie Bloem</cp:lastModifiedBy>
  <cp:revision>1</cp:revision>
  <dcterms:modified xsi:type="dcterms:W3CDTF">2023-11-20T15:58:34Z</dcterms:modified>
</cp:coreProperties>
</file>