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3"/>
  </p:sldMasterIdLst>
  <p:notesMasterIdLst>
    <p:notesMasterId r:id="rId13"/>
  </p:notesMasterIdLst>
  <p:sldIdLst>
    <p:sldId id="281" r:id="rId4"/>
    <p:sldId id="256" r:id="rId5"/>
    <p:sldId id="267" r:id="rId6"/>
    <p:sldId id="268" r:id="rId7"/>
    <p:sldId id="269" r:id="rId8"/>
    <p:sldId id="270" r:id="rId9"/>
    <p:sldId id="276" r:id="rId10"/>
    <p:sldId id="271" r:id="rId11"/>
    <p:sldId id="280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5B87AC"/>
    <a:srgbClr val="7D9A58"/>
    <a:srgbClr val="D8D8D8"/>
    <a:srgbClr val="BCBC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CFB7AB-8E74-431A-9943-D251A84B56F2}" v="39" dt="2023-12-01T23:47:55.5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89" autoAdjust="0"/>
    <p:restoredTop sz="96400" autoAdjust="0"/>
  </p:normalViewPr>
  <p:slideViewPr>
    <p:cSldViewPr snapToGrid="0">
      <p:cViewPr varScale="1">
        <p:scale>
          <a:sx n="78" d="100"/>
          <a:sy n="78" d="100"/>
        </p:scale>
        <p:origin x="1176" y="77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delka Marin-Martinez" userId="18629550-3c9d-4252-a615-0373b95fad7d" providerId="ADAL" clId="{CBCFB7AB-8E74-431A-9943-D251A84B56F2}"/>
    <pc:docChg chg="custSel modSld">
      <pc:chgData name="Nedelka Marin-Martinez" userId="18629550-3c9d-4252-a615-0373b95fad7d" providerId="ADAL" clId="{CBCFB7AB-8E74-431A-9943-D251A84B56F2}" dt="2023-12-01T23:47:55.598" v="509" actId="20577"/>
      <pc:docMkLst>
        <pc:docMk/>
      </pc:docMkLst>
      <pc:sldChg chg="modSp">
        <pc:chgData name="Nedelka Marin-Martinez" userId="18629550-3c9d-4252-a615-0373b95fad7d" providerId="ADAL" clId="{CBCFB7AB-8E74-431A-9943-D251A84B56F2}" dt="2023-12-01T23:47:55.598" v="509" actId="20577"/>
        <pc:sldMkLst>
          <pc:docMk/>
          <pc:sldMk cId="2073277875" sldId="256"/>
        </pc:sldMkLst>
        <pc:graphicFrameChg chg="mod">
          <ac:chgData name="Nedelka Marin-Martinez" userId="18629550-3c9d-4252-a615-0373b95fad7d" providerId="ADAL" clId="{CBCFB7AB-8E74-431A-9943-D251A84B56F2}" dt="2023-12-01T23:47:55.598" v="509" actId="20577"/>
          <ac:graphicFrameMkLst>
            <pc:docMk/>
            <pc:sldMk cId="2073277875" sldId="256"/>
            <ac:graphicFrameMk id="6" creationId="{00000000-0000-0000-0000-000000000000}"/>
          </ac:graphicFrameMkLst>
        </pc:graphicFrameChg>
      </pc:sldChg>
      <pc:sldChg chg="modSp mod">
        <pc:chgData name="Nedelka Marin-Martinez" userId="18629550-3c9d-4252-a615-0373b95fad7d" providerId="ADAL" clId="{CBCFB7AB-8E74-431A-9943-D251A84B56F2}" dt="2023-12-01T18:42:10.957" v="78" actId="6549"/>
        <pc:sldMkLst>
          <pc:docMk/>
          <pc:sldMk cId="4232770376" sldId="267"/>
        </pc:sldMkLst>
        <pc:spChg chg="mod">
          <ac:chgData name="Nedelka Marin-Martinez" userId="18629550-3c9d-4252-a615-0373b95fad7d" providerId="ADAL" clId="{CBCFB7AB-8E74-431A-9943-D251A84B56F2}" dt="2023-12-01T18:42:10.957" v="78" actId="6549"/>
          <ac:spMkLst>
            <pc:docMk/>
            <pc:sldMk cId="4232770376" sldId="267"/>
            <ac:spMk id="20" creationId="{00000000-0000-0000-0000-000000000000}"/>
          </ac:spMkLst>
        </pc:spChg>
      </pc:sldChg>
      <pc:sldChg chg="modSp mod">
        <pc:chgData name="Nedelka Marin-Martinez" userId="18629550-3c9d-4252-a615-0373b95fad7d" providerId="ADAL" clId="{CBCFB7AB-8E74-431A-9943-D251A84B56F2}" dt="2023-12-01T18:49:04.015" v="318" actId="255"/>
        <pc:sldMkLst>
          <pc:docMk/>
          <pc:sldMk cId="2908613918" sldId="268"/>
        </pc:sldMkLst>
        <pc:spChg chg="mod">
          <ac:chgData name="Nedelka Marin-Martinez" userId="18629550-3c9d-4252-a615-0373b95fad7d" providerId="ADAL" clId="{CBCFB7AB-8E74-431A-9943-D251A84B56F2}" dt="2023-12-01T18:49:04.015" v="318" actId="255"/>
          <ac:spMkLst>
            <pc:docMk/>
            <pc:sldMk cId="2908613918" sldId="268"/>
            <ac:spMk id="19" creationId="{00000000-0000-0000-0000-000000000000}"/>
          </ac:spMkLst>
        </pc:spChg>
      </pc:sldChg>
      <pc:sldChg chg="modSp mod">
        <pc:chgData name="Nedelka Marin-Martinez" userId="18629550-3c9d-4252-a615-0373b95fad7d" providerId="ADAL" clId="{CBCFB7AB-8E74-431A-9943-D251A84B56F2}" dt="2023-12-01T18:52:40.370" v="391" actId="790"/>
        <pc:sldMkLst>
          <pc:docMk/>
          <pc:sldMk cId="1378211698" sldId="270"/>
        </pc:sldMkLst>
        <pc:spChg chg="mod">
          <ac:chgData name="Nedelka Marin-Martinez" userId="18629550-3c9d-4252-a615-0373b95fad7d" providerId="ADAL" clId="{CBCFB7AB-8E74-431A-9943-D251A84B56F2}" dt="2023-12-01T18:52:40.370" v="391" actId="790"/>
          <ac:spMkLst>
            <pc:docMk/>
            <pc:sldMk cId="1378211698" sldId="270"/>
            <ac:spMk id="27" creationId="{00000000-0000-0000-0000-000000000000}"/>
          </ac:spMkLst>
        </pc:spChg>
      </pc:sldChg>
      <pc:sldChg chg="modSp mod">
        <pc:chgData name="Nedelka Marin-Martinez" userId="18629550-3c9d-4252-a615-0373b95fad7d" providerId="ADAL" clId="{CBCFB7AB-8E74-431A-9943-D251A84B56F2}" dt="2023-12-01T18:54:01.468" v="467" actId="255"/>
        <pc:sldMkLst>
          <pc:docMk/>
          <pc:sldMk cId="2557057055" sldId="276"/>
        </pc:sldMkLst>
        <pc:spChg chg="mod">
          <ac:chgData name="Nedelka Marin-Martinez" userId="18629550-3c9d-4252-a615-0373b95fad7d" providerId="ADAL" clId="{CBCFB7AB-8E74-431A-9943-D251A84B56F2}" dt="2023-12-01T18:54:01.468" v="467" actId="255"/>
          <ac:spMkLst>
            <pc:docMk/>
            <pc:sldMk cId="2557057055" sldId="276"/>
            <ac:spMk id="27" creationId="{00000000-0000-0000-0000-000000000000}"/>
          </ac:spMkLst>
        </pc:spChg>
      </pc:sldChg>
      <pc:sldChg chg="modSp mod">
        <pc:chgData name="Nedelka Marin-Martinez" userId="18629550-3c9d-4252-a615-0373b95fad7d" providerId="ADAL" clId="{CBCFB7AB-8E74-431A-9943-D251A84B56F2}" dt="2023-12-01T18:54:27.356" v="482" actId="6549"/>
        <pc:sldMkLst>
          <pc:docMk/>
          <pc:sldMk cId="3051018581" sldId="280"/>
        </pc:sldMkLst>
        <pc:spChg chg="mod">
          <ac:chgData name="Nedelka Marin-Martinez" userId="18629550-3c9d-4252-a615-0373b95fad7d" providerId="ADAL" clId="{CBCFB7AB-8E74-431A-9943-D251A84B56F2}" dt="2023-12-01T18:54:27.356" v="482" actId="6549"/>
          <ac:spMkLst>
            <pc:docMk/>
            <pc:sldMk cId="3051018581" sldId="280"/>
            <ac:spMk id="7" creationId="{00000000-0000-0000-0000-000000000000}"/>
          </ac:spMkLst>
        </pc:spChg>
      </pc:sldChg>
      <pc:sldChg chg="modSp mod">
        <pc:chgData name="Nedelka Marin-Martinez" userId="18629550-3c9d-4252-a615-0373b95fad7d" providerId="ADAL" clId="{CBCFB7AB-8E74-431A-9943-D251A84B56F2}" dt="2023-12-01T18:54:36.835" v="483" actId="313"/>
        <pc:sldMkLst>
          <pc:docMk/>
          <pc:sldMk cId="3626445303" sldId="281"/>
        </pc:sldMkLst>
        <pc:spChg chg="mod">
          <ac:chgData name="Nedelka Marin-Martinez" userId="18629550-3c9d-4252-a615-0373b95fad7d" providerId="ADAL" clId="{CBCFB7AB-8E74-431A-9943-D251A84B56F2}" dt="2023-12-01T18:54:36.835" v="483" actId="313"/>
          <ac:spMkLst>
            <pc:docMk/>
            <pc:sldMk cId="3626445303" sldId="281"/>
            <ac:spMk id="7" creationId="{00000000-0000-0000-0000-000000000000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8EEAB0-D792-4662-A20B-B43C5B2810A1}" type="doc">
      <dgm:prSet loTypeId="urn:microsoft.com/office/officeart/2005/8/layout/hList7" loCatId="relationship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E0466E10-D9B3-4DCC-BA31-6196287A048E}">
      <dgm:prSet phldrT="[Text]" custT="1"/>
      <dgm:spPr>
        <a:ln w="28575">
          <a:solidFill>
            <a:schemeClr val="bg2">
              <a:lumMod val="50000"/>
            </a:schemeClr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 prstMaterial="dkEdge">
          <a:bevelT/>
        </a:sp3d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endParaRPr lang="en-US" sz="2000" b="1" dirty="0">
            <a:solidFill>
              <a:schemeClr val="tx1">
                <a:lumMod val="85000"/>
                <a:lumOff val="15000"/>
              </a:schemeClr>
            </a:solidFill>
            <a:latin typeface="+mj-lt"/>
            <a:cs typeface="Times New Roman" panose="02020603050405020304" pitchFamily="18" charset="0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endParaRPr lang="en-US" sz="800" b="1" dirty="0">
            <a:solidFill>
              <a:schemeClr val="tx1">
                <a:lumMod val="85000"/>
                <a:lumOff val="15000"/>
              </a:schemeClr>
            </a:solidFill>
            <a:latin typeface="+mj-lt"/>
            <a:cs typeface="Times New Roman" panose="02020603050405020304" pitchFamily="18" charset="0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endParaRPr lang="en-US" sz="1700" b="1" dirty="0">
            <a:solidFill>
              <a:schemeClr val="tx1">
                <a:lumMod val="85000"/>
                <a:lumOff val="15000"/>
              </a:schemeClr>
            </a:solidFill>
            <a:latin typeface="+mj-lt"/>
            <a:cs typeface="Times New Roman" panose="02020603050405020304" pitchFamily="18" charset="0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en-US" sz="17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anose="02020603050405020304" pitchFamily="18" charset="0"/>
            </a:rPr>
            <a:t>Meghan Noseworthy</a:t>
          </a:r>
          <a:r>
            <a:rPr lang="en-US" sz="17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rPr>
            <a:t> </a:t>
          </a:r>
          <a:r>
            <a:rPr lang="en-US" sz="17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anose="02020603050405020304" pitchFamily="18" charset="0"/>
            </a:rPr>
            <a:t> (NRCan)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en-US" sz="17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anose="02020603050405020304" pitchFamily="18" charset="0"/>
            </a:rPr>
            <a:t>Arvind Vasudevan (CFIA/ ACIA)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endParaRPr lang="en-US" sz="1700" b="1" dirty="0">
            <a:solidFill>
              <a:schemeClr val="tx1">
                <a:lumMod val="85000"/>
                <a:lumOff val="15000"/>
              </a:schemeClr>
            </a:solidFill>
            <a:latin typeface="+mj-lt"/>
            <a:cs typeface="Times New Roman" panose="02020603050405020304" pitchFamily="18" charset="0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en-US" sz="17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anose="02020603050405020304" pitchFamily="18" charset="0"/>
            </a:rPr>
            <a:t> Chuck Dentelbeck (CLSAB) 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en-US" sz="17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anose="02020603050405020304" pitchFamily="18" charset="0"/>
            </a:rPr>
            <a:t>Scott </a:t>
          </a:r>
          <a:r>
            <a:rPr lang="en-US" sz="1700" b="1" dirty="0" err="1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anose="02020603050405020304" pitchFamily="18" charset="0"/>
            </a:rPr>
            <a:t>Geffros</a:t>
          </a:r>
          <a:r>
            <a:rPr lang="en-US" sz="17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anose="02020603050405020304" pitchFamily="18" charset="0"/>
            </a:rPr>
            <a:t> (CWPCA)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en-US" sz="17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anose="02020603050405020304" pitchFamily="18" charset="0"/>
            </a:rPr>
            <a:t>Marcel Dawson (CWPCA)</a:t>
          </a:r>
          <a:endParaRPr lang="en-US" sz="1500" b="1" dirty="0">
            <a:solidFill>
              <a:schemeClr val="tx1">
                <a:lumMod val="85000"/>
                <a:lumOff val="15000"/>
              </a:schemeClr>
            </a:solidFill>
            <a:latin typeface="+mj-lt"/>
            <a:cs typeface="Times New Roman" panose="02020603050405020304" pitchFamily="18" charset="0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en-US" sz="17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rPr>
            <a:t> </a:t>
          </a:r>
          <a:endParaRPr lang="en-US" sz="1200" b="1" dirty="0">
            <a:solidFill>
              <a:srgbClr val="FF0000"/>
            </a:solidFill>
            <a:latin typeface="+mj-lt"/>
            <a:cs typeface="Times New Roman" panose="02020603050405020304" pitchFamily="18" charset="0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en-US" sz="17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anose="02020603050405020304" pitchFamily="18" charset="0"/>
            </a:rPr>
            <a:t>Eric Allen (retired/ </a:t>
          </a:r>
          <a:r>
            <a:rPr lang="es-ES" sz="17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anose="02020603050405020304" pitchFamily="18" charset="0"/>
            </a:rPr>
            <a:t>jubilado</a:t>
          </a:r>
          <a:r>
            <a:rPr lang="en-US" sz="17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anose="02020603050405020304" pitchFamily="18" charset="0"/>
            </a:rPr>
            <a:t>)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endParaRPr lang="en-US" sz="300" b="1" dirty="0">
            <a:solidFill>
              <a:schemeClr val="tx1">
                <a:lumMod val="85000"/>
                <a:lumOff val="15000"/>
              </a:schemeClr>
            </a:solidFill>
            <a:latin typeface="+mj-lt"/>
            <a:cs typeface="Times New Roman" panose="02020603050405020304" pitchFamily="18" charset="0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en-US" sz="17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anose="02020603050405020304" pitchFamily="18" charset="0"/>
            </a:rPr>
            <a:t>Canada</a:t>
          </a:r>
        </a:p>
      </dgm:t>
    </dgm:pt>
    <dgm:pt modelId="{015959AD-B3AB-46A5-932F-5BDACCCE9ED6}" type="parTrans" cxnId="{62808695-DCD0-423B-92E8-A9B50495BACD}">
      <dgm:prSet/>
      <dgm:spPr/>
      <dgm:t>
        <a:bodyPr/>
        <a:lstStyle/>
        <a:p>
          <a:endParaRPr lang="en-US" sz="2000">
            <a:solidFill>
              <a:schemeClr val="tx1">
                <a:lumMod val="85000"/>
                <a:lumOff val="15000"/>
              </a:schemeClr>
            </a:solidFill>
            <a:latin typeface="+mj-lt"/>
            <a:cs typeface="Times New Roman" panose="02020603050405020304" pitchFamily="18" charset="0"/>
          </a:endParaRPr>
        </a:p>
      </dgm:t>
    </dgm:pt>
    <dgm:pt modelId="{411906FD-B24F-45B3-A984-A9E0815E73D5}" type="sibTrans" cxnId="{62808695-DCD0-423B-92E8-A9B50495BACD}">
      <dgm:prSet/>
      <dgm:spPr/>
      <dgm:t>
        <a:bodyPr/>
        <a:lstStyle/>
        <a:p>
          <a:endParaRPr lang="en-US" sz="2000">
            <a:solidFill>
              <a:schemeClr val="tx1">
                <a:lumMod val="85000"/>
                <a:lumOff val="15000"/>
              </a:schemeClr>
            </a:solidFill>
            <a:latin typeface="+mj-lt"/>
            <a:cs typeface="Times New Roman" panose="02020603050405020304" pitchFamily="18" charset="0"/>
          </a:endParaRPr>
        </a:p>
      </dgm:t>
    </dgm:pt>
    <dgm:pt modelId="{29525914-BD80-4434-9C81-C477CB91B61F}">
      <dgm:prSet phldrT="[Text]" custT="1"/>
      <dgm:spPr>
        <a:ln w="28575">
          <a:solidFill>
            <a:schemeClr val="bg2">
              <a:lumMod val="50000"/>
            </a:schemeClr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US" sz="2000" b="0" dirty="0">
            <a:solidFill>
              <a:schemeClr val="tx1">
                <a:lumMod val="85000"/>
                <a:lumOff val="15000"/>
              </a:schemeClr>
            </a:solidFill>
            <a:latin typeface="+mj-lt"/>
            <a:cs typeface="Times New Roman" panose="02020603050405020304" pitchFamily="18" charset="0"/>
          </a:endParaRPr>
        </a:p>
        <a:p>
          <a:endParaRPr lang="en-US" sz="2000" b="0" dirty="0">
            <a:solidFill>
              <a:schemeClr val="tx1">
                <a:lumMod val="85000"/>
                <a:lumOff val="15000"/>
              </a:schemeClr>
            </a:solidFill>
            <a:latin typeface="+mj-lt"/>
            <a:cs typeface="Times New Roman" panose="02020603050405020304" pitchFamily="18" charset="0"/>
          </a:endParaRPr>
        </a:p>
        <a:p>
          <a:r>
            <a:rPr lang="en-US" sz="17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anose="02020603050405020304" pitchFamily="18" charset="0"/>
            </a:rPr>
            <a:t>Tyrone Jones (APHIS)</a:t>
          </a:r>
        </a:p>
        <a:p>
          <a:r>
            <a:rPr lang="en-US" sz="17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anose="02020603050405020304" pitchFamily="18" charset="0"/>
            </a:rPr>
            <a:t>Ron Mack (APHIS)</a:t>
          </a:r>
        </a:p>
        <a:p>
          <a:r>
            <a:rPr lang="en-US" sz="17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anose="02020603050405020304" pitchFamily="18" charset="0"/>
            </a:rPr>
            <a:t>Jeff Davidson (APHIS)</a:t>
          </a:r>
        </a:p>
        <a:p>
          <a:r>
            <a:rPr lang="en-US" sz="17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anose="02020603050405020304" pitchFamily="18" charset="0"/>
            </a:rPr>
            <a:t>Dave Kretschmann (ALSC)</a:t>
          </a:r>
        </a:p>
        <a:p>
          <a:r>
            <a:rPr lang="en-US" sz="17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anose="02020603050405020304" pitchFamily="18" charset="0"/>
            </a:rPr>
            <a:t>Brad Gething (</a:t>
          </a:r>
          <a:r>
            <a:rPr lang="en-US" sz="1700" b="1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anose="02020603050405020304" pitchFamily="18" charset="0"/>
            </a:rPr>
            <a:t>NWPCA)</a:t>
          </a:r>
        </a:p>
        <a:p>
          <a:endParaRPr lang="en-US" sz="1700" b="1" dirty="0">
            <a:solidFill>
              <a:schemeClr val="tx1">
                <a:lumMod val="85000"/>
                <a:lumOff val="15000"/>
              </a:schemeClr>
            </a:solidFill>
            <a:latin typeface="+mj-lt"/>
            <a:cs typeface="Times New Roman" panose="02020603050405020304" pitchFamily="18" charset="0"/>
          </a:endParaRPr>
        </a:p>
        <a:p>
          <a:r>
            <a:rPr lang="en-US" sz="17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anose="02020603050405020304" pitchFamily="18" charset="0"/>
            </a:rPr>
            <a:t>Faith Campbell (CISP)</a:t>
          </a:r>
        </a:p>
        <a:p>
          <a:r>
            <a:rPr lang="en-US" sz="17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anose="02020603050405020304" pitchFamily="18" charset="0"/>
            </a:rPr>
            <a:t>Leigh Greenwood (TNC)</a:t>
          </a:r>
        </a:p>
        <a:p>
          <a:endParaRPr lang="en-US" sz="500" b="1" dirty="0">
            <a:solidFill>
              <a:schemeClr val="tx1">
                <a:lumMod val="85000"/>
                <a:lumOff val="15000"/>
              </a:schemeClr>
            </a:solidFill>
            <a:latin typeface="+mj-lt"/>
            <a:cs typeface="Times New Roman" panose="02020603050405020304" pitchFamily="18" charset="0"/>
          </a:endParaRPr>
        </a:p>
        <a:p>
          <a:r>
            <a:rPr lang="en-US" sz="17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anose="02020603050405020304" pitchFamily="18" charset="0"/>
            </a:rPr>
            <a:t>USA/EE. UU.</a:t>
          </a:r>
        </a:p>
      </dgm:t>
    </dgm:pt>
    <dgm:pt modelId="{F8F0CE49-8540-44CB-B657-D75E9D18E379}" type="parTrans" cxnId="{A46E57E6-3645-4444-BC61-1E5A60BD868A}">
      <dgm:prSet/>
      <dgm:spPr/>
      <dgm:t>
        <a:bodyPr/>
        <a:lstStyle/>
        <a:p>
          <a:endParaRPr lang="en-US" sz="2000">
            <a:solidFill>
              <a:schemeClr val="tx1">
                <a:lumMod val="85000"/>
                <a:lumOff val="15000"/>
              </a:schemeClr>
            </a:solidFill>
            <a:latin typeface="+mj-lt"/>
            <a:cs typeface="Times New Roman" panose="02020603050405020304" pitchFamily="18" charset="0"/>
          </a:endParaRPr>
        </a:p>
      </dgm:t>
    </dgm:pt>
    <dgm:pt modelId="{CEF84F09-94EA-404F-A790-DC1B57B1719B}" type="sibTrans" cxnId="{A46E57E6-3645-4444-BC61-1E5A60BD868A}">
      <dgm:prSet/>
      <dgm:spPr/>
      <dgm:t>
        <a:bodyPr/>
        <a:lstStyle/>
        <a:p>
          <a:endParaRPr lang="en-US" sz="2000">
            <a:solidFill>
              <a:schemeClr val="tx1">
                <a:lumMod val="85000"/>
                <a:lumOff val="15000"/>
              </a:schemeClr>
            </a:solidFill>
            <a:latin typeface="+mj-lt"/>
            <a:cs typeface="Times New Roman" panose="02020603050405020304" pitchFamily="18" charset="0"/>
          </a:endParaRPr>
        </a:p>
      </dgm:t>
    </dgm:pt>
    <dgm:pt modelId="{B14F7101-39BF-4388-8260-69FB9C37BE7E}">
      <dgm:prSet custT="1"/>
      <dgm:spPr>
        <a:ln w="28575">
          <a:solidFill>
            <a:schemeClr val="bg2">
              <a:lumMod val="50000"/>
            </a:schemeClr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US" sz="2000" b="1" dirty="0">
            <a:solidFill>
              <a:schemeClr val="tx1">
                <a:lumMod val="85000"/>
                <a:lumOff val="15000"/>
              </a:schemeClr>
            </a:solidFill>
            <a:latin typeface="+mj-lt"/>
            <a:cs typeface="Times New Roman" panose="02020603050405020304" pitchFamily="18" charset="0"/>
          </a:endParaRPr>
        </a:p>
        <a:p>
          <a:endParaRPr lang="en-US" sz="2000" b="1" dirty="0">
            <a:solidFill>
              <a:schemeClr val="tx1">
                <a:lumMod val="85000"/>
                <a:lumOff val="15000"/>
              </a:schemeClr>
            </a:solidFill>
            <a:latin typeface="+mj-lt"/>
            <a:cs typeface="Times New Roman" panose="02020603050405020304" pitchFamily="18" charset="0"/>
          </a:endParaRPr>
        </a:p>
        <a:p>
          <a:endParaRPr lang="en-US" sz="1000" b="1" dirty="0">
            <a:solidFill>
              <a:schemeClr val="tx1">
                <a:lumMod val="85000"/>
                <a:lumOff val="15000"/>
              </a:schemeClr>
            </a:solidFill>
            <a:latin typeface="+mj-lt"/>
            <a:cs typeface="Times New Roman" panose="02020603050405020304" pitchFamily="18" charset="0"/>
          </a:endParaRPr>
        </a:p>
        <a:p>
          <a:r>
            <a:rPr lang="en-CA" sz="17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anose="02020603050405020304" pitchFamily="18" charset="0"/>
            </a:rPr>
            <a:t>Gustavo Hernández Sánchez</a:t>
          </a:r>
        </a:p>
        <a:p>
          <a:r>
            <a:rPr lang="en-US" sz="17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anose="02020603050405020304" pitchFamily="18" charset="0"/>
            </a:rPr>
            <a:t>(SEMARNAT)</a:t>
          </a:r>
        </a:p>
        <a:p>
          <a:r>
            <a:rPr lang="en-US" sz="17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anose="02020603050405020304" pitchFamily="18" charset="0"/>
            </a:rPr>
            <a:t>Norma Patricia Miranda González (SEMARNAT)</a:t>
          </a:r>
        </a:p>
        <a:p>
          <a:r>
            <a:rPr lang="en-US" sz="17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anose="02020603050405020304" pitchFamily="18" charset="0"/>
            </a:rPr>
            <a:t>Mar</a:t>
          </a:r>
          <a:r>
            <a:rPr lang="en-CA" sz="1700" b="0" i="0" dirty="0">
              <a:solidFill>
                <a:srgbClr val="444444"/>
              </a:solidFill>
              <a:effectLst/>
              <a:latin typeface="Tahoma" panose="020B0604030504040204" pitchFamily="34" charset="0"/>
            </a:rPr>
            <a:t>í</a:t>
          </a:r>
          <a:r>
            <a:rPr lang="en-US" sz="17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anose="02020603050405020304" pitchFamily="18" charset="0"/>
            </a:rPr>
            <a:t>a Eugenia Guerrero </a:t>
          </a:r>
          <a:r>
            <a:rPr lang="en-US" sz="1700" b="1" dirty="0" err="1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anose="02020603050405020304" pitchFamily="18" charset="0"/>
            </a:rPr>
            <a:t>Alarcón</a:t>
          </a:r>
          <a:r>
            <a:rPr lang="en-US" sz="17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anose="02020603050405020304" pitchFamily="18" charset="0"/>
            </a:rPr>
            <a:t> (SEMARNAT)</a:t>
          </a:r>
        </a:p>
        <a:p>
          <a:r>
            <a:rPr lang="es-MX" sz="1700" b="1" dirty="0">
              <a:latin typeface="+mj-lt"/>
            </a:rPr>
            <a:t>Clemente de Jesús García Ávila (México SENASICA)</a:t>
          </a:r>
          <a:endParaRPr lang="en-US" sz="1700" b="1" dirty="0">
            <a:solidFill>
              <a:schemeClr val="tx1">
                <a:lumMod val="85000"/>
                <a:lumOff val="15000"/>
              </a:schemeClr>
            </a:solidFill>
            <a:latin typeface="+mj-lt"/>
            <a:cs typeface="Times New Roman" panose="02020603050405020304" pitchFamily="18" charset="0"/>
          </a:endParaRPr>
        </a:p>
        <a:p>
          <a:endParaRPr lang="en-US" sz="800" b="1" dirty="0">
            <a:solidFill>
              <a:schemeClr val="tx1">
                <a:lumMod val="85000"/>
                <a:lumOff val="15000"/>
              </a:schemeClr>
            </a:solidFill>
            <a:latin typeface="+mj-lt"/>
            <a:cs typeface="Times New Roman" panose="02020603050405020304" pitchFamily="18" charset="0"/>
          </a:endParaRPr>
        </a:p>
        <a:p>
          <a:r>
            <a:rPr lang="en-US" sz="17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anose="02020603050405020304" pitchFamily="18" charset="0"/>
            </a:rPr>
            <a:t>México</a:t>
          </a:r>
        </a:p>
      </dgm:t>
    </dgm:pt>
    <dgm:pt modelId="{C13D38E1-5070-4AC0-9D47-1024685F4DDB}" type="parTrans" cxnId="{C385E85F-4551-4E0F-9A28-1300C67807A9}">
      <dgm:prSet/>
      <dgm:spPr/>
      <dgm:t>
        <a:bodyPr/>
        <a:lstStyle/>
        <a:p>
          <a:endParaRPr lang="en-US" sz="2000">
            <a:solidFill>
              <a:schemeClr val="tx1">
                <a:lumMod val="85000"/>
                <a:lumOff val="15000"/>
              </a:schemeClr>
            </a:solidFill>
            <a:latin typeface="+mj-lt"/>
            <a:cs typeface="Times New Roman" panose="02020603050405020304" pitchFamily="18" charset="0"/>
          </a:endParaRPr>
        </a:p>
      </dgm:t>
    </dgm:pt>
    <dgm:pt modelId="{7B9EA57E-5E52-49EA-9BFC-F884C8707B21}" type="sibTrans" cxnId="{C385E85F-4551-4E0F-9A28-1300C67807A9}">
      <dgm:prSet/>
      <dgm:spPr/>
      <dgm:t>
        <a:bodyPr/>
        <a:lstStyle/>
        <a:p>
          <a:endParaRPr lang="en-US" sz="2000">
            <a:solidFill>
              <a:schemeClr val="tx1">
                <a:lumMod val="85000"/>
                <a:lumOff val="15000"/>
              </a:schemeClr>
            </a:solidFill>
            <a:latin typeface="+mj-lt"/>
            <a:cs typeface="Times New Roman" panose="02020603050405020304" pitchFamily="18" charset="0"/>
          </a:endParaRPr>
        </a:p>
      </dgm:t>
    </dgm:pt>
    <dgm:pt modelId="{554DD332-16C5-4B35-9D4A-5F81DDDDF2A9}" type="pres">
      <dgm:prSet presAssocID="{5A8EEAB0-D792-4662-A20B-B43C5B2810A1}" presName="Name0" presStyleCnt="0">
        <dgm:presLayoutVars>
          <dgm:dir/>
          <dgm:resizeHandles val="exact"/>
        </dgm:presLayoutVars>
      </dgm:prSet>
      <dgm:spPr/>
    </dgm:pt>
    <dgm:pt modelId="{E856B7BB-50F8-4586-B577-F28AA39AAA98}" type="pres">
      <dgm:prSet presAssocID="{5A8EEAB0-D792-4662-A20B-B43C5B2810A1}" presName="fgShape" presStyleLbl="fgShp" presStyleIdx="0" presStyleCnt="1" custFlipHor="0" custScaleX="8774" custScaleY="7336" custLinFactY="-248748" custLinFactNeighborX="25712" custLinFactNeighborY="-300000"/>
      <dgm:spPr>
        <a:solidFill>
          <a:schemeClr val="bg1"/>
        </a:solidFill>
      </dgm:spPr>
    </dgm:pt>
    <dgm:pt modelId="{C9B2FFE9-EFFE-46B0-B9A7-2F4DAF662CBF}" type="pres">
      <dgm:prSet presAssocID="{5A8EEAB0-D792-4662-A20B-B43C5B2810A1}" presName="linComp" presStyleCnt="0"/>
      <dgm:spPr/>
    </dgm:pt>
    <dgm:pt modelId="{C89A3B1A-51A7-4DEB-8F02-F00748557B6A}" type="pres">
      <dgm:prSet presAssocID="{E0466E10-D9B3-4DCC-BA31-6196287A048E}" presName="compNode" presStyleCnt="0"/>
      <dgm:spPr/>
    </dgm:pt>
    <dgm:pt modelId="{941CA905-ADB6-4D32-BEEE-22A8430232B4}" type="pres">
      <dgm:prSet presAssocID="{E0466E10-D9B3-4DCC-BA31-6196287A048E}" presName="bkgdShape" presStyleLbl="node1" presStyleIdx="0" presStyleCnt="3" custScaleX="104019" custLinFactNeighborX="-142" custLinFactNeighborY="-229"/>
      <dgm:spPr/>
    </dgm:pt>
    <dgm:pt modelId="{6075CB21-5D37-4DCC-A576-3A8653B57578}" type="pres">
      <dgm:prSet presAssocID="{E0466E10-D9B3-4DCC-BA31-6196287A048E}" presName="nodeTx" presStyleLbl="node1" presStyleIdx="0" presStyleCnt="3">
        <dgm:presLayoutVars>
          <dgm:bulletEnabled val="1"/>
        </dgm:presLayoutVars>
      </dgm:prSet>
      <dgm:spPr/>
    </dgm:pt>
    <dgm:pt modelId="{AEBE13DE-23ED-46F1-BAF9-B6ABDC1751CF}" type="pres">
      <dgm:prSet presAssocID="{E0466E10-D9B3-4DCC-BA31-6196287A048E}" presName="invisiNode" presStyleLbl="node1" presStyleIdx="0" presStyleCnt="3"/>
      <dgm:spPr/>
    </dgm:pt>
    <dgm:pt modelId="{BF0B6D6A-FC3D-4DF5-9F6B-A313B31682F5}" type="pres">
      <dgm:prSet presAssocID="{E0466E10-D9B3-4DCC-BA31-6196287A048E}" presName="imagNode" presStyleLbl="fgImgPlace1" presStyleIdx="0" presStyleCnt="3" custLinFactNeighborY="-10207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bg2">
              <a:lumMod val="50000"/>
            </a:schemeClr>
          </a:solidFill>
        </a:ln>
      </dgm:spPr>
    </dgm:pt>
    <dgm:pt modelId="{DB8D332C-DC4E-40D4-B8F1-8CC71BD5F95A}" type="pres">
      <dgm:prSet presAssocID="{411906FD-B24F-45B3-A984-A9E0815E73D5}" presName="sibTrans" presStyleLbl="sibTrans2D1" presStyleIdx="0" presStyleCnt="0"/>
      <dgm:spPr/>
    </dgm:pt>
    <dgm:pt modelId="{503FA8F9-E5FE-4E6F-BE67-6402127A236A}" type="pres">
      <dgm:prSet presAssocID="{29525914-BD80-4434-9C81-C477CB91B61F}" presName="compNode" presStyleCnt="0"/>
      <dgm:spPr/>
    </dgm:pt>
    <dgm:pt modelId="{1CCE06B0-8BB2-4855-B344-820794257294}" type="pres">
      <dgm:prSet presAssocID="{29525914-BD80-4434-9C81-C477CB91B61F}" presName="bkgdShape" presStyleLbl="node1" presStyleIdx="1" presStyleCnt="3" custLinFactNeighborX="0"/>
      <dgm:spPr/>
    </dgm:pt>
    <dgm:pt modelId="{52B5AB52-C4CA-40CD-95D0-682E6DD5EE00}" type="pres">
      <dgm:prSet presAssocID="{29525914-BD80-4434-9C81-C477CB91B61F}" presName="nodeTx" presStyleLbl="node1" presStyleIdx="1" presStyleCnt="3">
        <dgm:presLayoutVars>
          <dgm:bulletEnabled val="1"/>
        </dgm:presLayoutVars>
      </dgm:prSet>
      <dgm:spPr/>
    </dgm:pt>
    <dgm:pt modelId="{CD831CC8-54EB-4EBB-8CB9-F0DCEEEB4352}" type="pres">
      <dgm:prSet presAssocID="{29525914-BD80-4434-9C81-C477CB91B61F}" presName="invisiNode" presStyleLbl="node1" presStyleIdx="1" presStyleCnt="3"/>
      <dgm:spPr/>
    </dgm:pt>
    <dgm:pt modelId="{2B8FAD84-57B7-4C8C-BDEA-6851F871AA1F}" type="pres">
      <dgm:prSet presAssocID="{29525914-BD80-4434-9C81-C477CB91B61F}" presName="imagNode" presStyleLbl="fgImgPlace1" presStyleIdx="1" presStyleCnt="3" custLinFactNeighborX="21" custLinFactNeighborY="-10207"/>
      <dgm:spPr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bg2">
              <a:lumMod val="50000"/>
            </a:schemeClr>
          </a:solidFill>
        </a:ln>
      </dgm:spPr>
    </dgm:pt>
    <dgm:pt modelId="{79A85E22-DC64-4F58-B514-61053BEB3656}" type="pres">
      <dgm:prSet presAssocID="{CEF84F09-94EA-404F-A790-DC1B57B1719B}" presName="sibTrans" presStyleLbl="sibTrans2D1" presStyleIdx="0" presStyleCnt="0"/>
      <dgm:spPr/>
    </dgm:pt>
    <dgm:pt modelId="{5487B0EE-73E8-47E3-B9C9-7E42C06592A3}" type="pres">
      <dgm:prSet presAssocID="{B14F7101-39BF-4388-8260-69FB9C37BE7E}" presName="compNode" presStyleCnt="0"/>
      <dgm:spPr/>
    </dgm:pt>
    <dgm:pt modelId="{06BF5A00-93F0-4AEF-ACB8-25255824A37A}" type="pres">
      <dgm:prSet presAssocID="{B14F7101-39BF-4388-8260-69FB9C37BE7E}" presName="bkgdShape" presStyleLbl="node1" presStyleIdx="2" presStyleCnt="3" custLinFactNeighborX="776" custLinFactNeighborY="515"/>
      <dgm:spPr/>
    </dgm:pt>
    <dgm:pt modelId="{CD32E131-12A7-4DE7-8343-30791DB72653}" type="pres">
      <dgm:prSet presAssocID="{B14F7101-39BF-4388-8260-69FB9C37BE7E}" presName="nodeTx" presStyleLbl="node1" presStyleIdx="2" presStyleCnt="3">
        <dgm:presLayoutVars>
          <dgm:bulletEnabled val="1"/>
        </dgm:presLayoutVars>
      </dgm:prSet>
      <dgm:spPr/>
    </dgm:pt>
    <dgm:pt modelId="{F3B737BD-5577-40E3-A042-32B88A7E2706}" type="pres">
      <dgm:prSet presAssocID="{B14F7101-39BF-4388-8260-69FB9C37BE7E}" presName="invisiNode" presStyleLbl="node1" presStyleIdx="2" presStyleCnt="3"/>
      <dgm:spPr/>
    </dgm:pt>
    <dgm:pt modelId="{22DFE942-4F1F-431C-ABCA-33A49D400153}" type="pres">
      <dgm:prSet presAssocID="{B14F7101-39BF-4388-8260-69FB9C37BE7E}" presName="imagNode" presStyleLbl="fgImgPlace1" presStyleIdx="2" presStyleCnt="3" custLinFactNeighborX="-927" custLinFactNeighborY="-8831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bg2">
              <a:lumMod val="50000"/>
            </a:schemeClr>
          </a:solidFill>
        </a:ln>
      </dgm:spPr>
    </dgm:pt>
  </dgm:ptLst>
  <dgm:cxnLst>
    <dgm:cxn modelId="{1A3B2708-7E0E-45F5-936D-638861B75F19}" type="presOf" srcId="{E0466E10-D9B3-4DCC-BA31-6196287A048E}" destId="{941CA905-ADB6-4D32-BEEE-22A8430232B4}" srcOrd="0" destOrd="0" presId="urn:microsoft.com/office/officeart/2005/8/layout/hList7"/>
    <dgm:cxn modelId="{9287732D-AE04-4E1E-8172-64883D4B4C5B}" type="presOf" srcId="{29525914-BD80-4434-9C81-C477CB91B61F}" destId="{52B5AB52-C4CA-40CD-95D0-682E6DD5EE00}" srcOrd="1" destOrd="0" presId="urn:microsoft.com/office/officeart/2005/8/layout/hList7"/>
    <dgm:cxn modelId="{C385E85F-4551-4E0F-9A28-1300C67807A9}" srcId="{5A8EEAB0-D792-4662-A20B-B43C5B2810A1}" destId="{B14F7101-39BF-4388-8260-69FB9C37BE7E}" srcOrd="2" destOrd="0" parTransId="{C13D38E1-5070-4AC0-9D47-1024685F4DDB}" sibTransId="{7B9EA57E-5E52-49EA-9BFC-F884C8707B21}"/>
    <dgm:cxn modelId="{0A80B942-4FDB-44FB-A74E-5199532F7047}" type="presOf" srcId="{411906FD-B24F-45B3-A984-A9E0815E73D5}" destId="{DB8D332C-DC4E-40D4-B8F1-8CC71BD5F95A}" srcOrd="0" destOrd="0" presId="urn:microsoft.com/office/officeart/2005/8/layout/hList7"/>
    <dgm:cxn modelId="{62808695-DCD0-423B-92E8-A9B50495BACD}" srcId="{5A8EEAB0-D792-4662-A20B-B43C5B2810A1}" destId="{E0466E10-D9B3-4DCC-BA31-6196287A048E}" srcOrd="0" destOrd="0" parTransId="{015959AD-B3AB-46A5-932F-5BDACCCE9ED6}" sibTransId="{411906FD-B24F-45B3-A984-A9E0815E73D5}"/>
    <dgm:cxn modelId="{B862EA97-40BA-4F42-A52E-D3DD7A59826C}" type="presOf" srcId="{B14F7101-39BF-4388-8260-69FB9C37BE7E}" destId="{06BF5A00-93F0-4AEF-ACB8-25255824A37A}" srcOrd="0" destOrd="0" presId="urn:microsoft.com/office/officeart/2005/8/layout/hList7"/>
    <dgm:cxn modelId="{3CA745B4-85B8-4A61-A3D0-B76C42FE8348}" type="presOf" srcId="{E0466E10-D9B3-4DCC-BA31-6196287A048E}" destId="{6075CB21-5D37-4DCC-A576-3A8653B57578}" srcOrd="1" destOrd="0" presId="urn:microsoft.com/office/officeart/2005/8/layout/hList7"/>
    <dgm:cxn modelId="{C77410D4-C1BC-4058-ABEA-D4659F7CB574}" type="presOf" srcId="{B14F7101-39BF-4388-8260-69FB9C37BE7E}" destId="{CD32E131-12A7-4DE7-8343-30791DB72653}" srcOrd="1" destOrd="0" presId="urn:microsoft.com/office/officeart/2005/8/layout/hList7"/>
    <dgm:cxn modelId="{D1E77ED4-3DDD-46DF-B1DA-7AA4D222A316}" type="presOf" srcId="{5A8EEAB0-D792-4662-A20B-B43C5B2810A1}" destId="{554DD332-16C5-4B35-9D4A-5F81DDDDF2A9}" srcOrd="0" destOrd="0" presId="urn:microsoft.com/office/officeart/2005/8/layout/hList7"/>
    <dgm:cxn modelId="{A46E57E6-3645-4444-BC61-1E5A60BD868A}" srcId="{5A8EEAB0-D792-4662-A20B-B43C5B2810A1}" destId="{29525914-BD80-4434-9C81-C477CB91B61F}" srcOrd="1" destOrd="0" parTransId="{F8F0CE49-8540-44CB-B657-D75E9D18E379}" sibTransId="{CEF84F09-94EA-404F-A790-DC1B57B1719B}"/>
    <dgm:cxn modelId="{D9DAA4F7-6233-439B-8210-AEA2C3B15D67}" type="presOf" srcId="{CEF84F09-94EA-404F-A790-DC1B57B1719B}" destId="{79A85E22-DC64-4F58-B514-61053BEB3656}" srcOrd="0" destOrd="0" presId="urn:microsoft.com/office/officeart/2005/8/layout/hList7"/>
    <dgm:cxn modelId="{E0AC38FA-0061-4CDF-BC7E-9A1B5BBF5000}" type="presOf" srcId="{29525914-BD80-4434-9C81-C477CB91B61F}" destId="{1CCE06B0-8BB2-4855-B344-820794257294}" srcOrd="0" destOrd="0" presId="urn:microsoft.com/office/officeart/2005/8/layout/hList7"/>
    <dgm:cxn modelId="{EBD98CDE-62DF-42C7-A9C4-D8992744D6C3}" type="presParOf" srcId="{554DD332-16C5-4B35-9D4A-5F81DDDDF2A9}" destId="{E856B7BB-50F8-4586-B577-F28AA39AAA98}" srcOrd="0" destOrd="0" presId="urn:microsoft.com/office/officeart/2005/8/layout/hList7"/>
    <dgm:cxn modelId="{B184F307-4933-4ADE-BA36-4B7C3ACC0F1E}" type="presParOf" srcId="{554DD332-16C5-4B35-9D4A-5F81DDDDF2A9}" destId="{C9B2FFE9-EFFE-46B0-B9A7-2F4DAF662CBF}" srcOrd="1" destOrd="0" presId="urn:microsoft.com/office/officeart/2005/8/layout/hList7"/>
    <dgm:cxn modelId="{BEDC6AFB-E373-4933-90C7-CFA1A207FF55}" type="presParOf" srcId="{C9B2FFE9-EFFE-46B0-B9A7-2F4DAF662CBF}" destId="{C89A3B1A-51A7-4DEB-8F02-F00748557B6A}" srcOrd="0" destOrd="0" presId="urn:microsoft.com/office/officeart/2005/8/layout/hList7"/>
    <dgm:cxn modelId="{D5B0364A-1497-4450-A8F1-28738C98B824}" type="presParOf" srcId="{C89A3B1A-51A7-4DEB-8F02-F00748557B6A}" destId="{941CA905-ADB6-4D32-BEEE-22A8430232B4}" srcOrd="0" destOrd="0" presId="urn:microsoft.com/office/officeart/2005/8/layout/hList7"/>
    <dgm:cxn modelId="{650AFB97-385E-4C56-B8F3-42F9D5769F77}" type="presParOf" srcId="{C89A3B1A-51A7-4DEB-8F02-F00748557B6A}" destId="{6075CB21-5D37-4DCC-A576-3A8653B57578}" srcOrd="1" destOrd="0" presId="urn:microsoft.com/office/officeart/2005/8/layout/hList7"/>
    <dgm:cxn modelId="{E43A308F-31A7-418E-8943-A262FB0232CD}" type="presParOf" srcId="{C89A3B1A-51A7-4DEB-8F02-F00748557B6A}" destId="{AEBE13DE-23ED-46F1-BAF9-B6ABDC1751CF}" srcOrd="2" destOrd="0" presId="urn:microsoft.com/office/officeart/2005/8/layout/hList7"/>
    <dgm:cxn modelId="{45A1DB16-FA2E-4802-A2BA-46367AA29E92}" type="presParOf" srcId="{C89A3B1A-51A7-4DEB-8F02-F00748557B6A}" destId="{BF0B6D6A-FC3D-4DF5-9F6B-A313B31682F5}" srcOrd="3" destOrd="0" presId="urn:microsoft.com/office/officeart/2005/8/layout/hList7"/>
    <dgm:cxn modelId="{BF90741D-CF59-4E07-97DC-55D7778C82F9}" type="presParOf" srcId="{C9B2FFE9-EFFE-46B0-B9A7-2F4DAF662CBF}" destId="{DB8D332C-DC4E-40D4-B8F1-8CC71BD5F95A}" srcOrd="1" destOrd="0" presId="urn:microsoft.com/office/officeart/2005/8/layout/hList7"/>
    <dgm:cxn modelId="{6EED3AA8-43CA-47D4-9A11-8C4CF96BED3C}" type="presParOf" srcId="{C9B2FFE9-EFFE-46B0-B9A7-2F4DAF662CBF}" destId="{503FA8F9-E5FE-4E6F-BE67-6402127A236A}" srcOrd="2" destOrd="0" presId="urn:microsoft.com/office/officeart/2005/8/layout/hList7"/>
    <dgm:cxn modelId="{47B7FE0B-7B37-417E-AE54-8A2A95A8D9D0}" type="presParOf" srcId="{503FA8F9-E5FE-4E6F-BE67-6402127A236A}" destId="{1CCE06B0-8BB2-4855-B344-820794257294}" srcOrd="0" destOrd="0" presId="urn:microsoft.com/office/officeart/2005/8/layout/hList7"/>
    <dgm:cxn modelId="{66BAC657-0D6E-476C-A07D-488F29348520}" type="presParOf" srcId="{503FA8F9-E5FE-4E6F-BE67-6402127A236A}" destId="{52B5AB52-C4CA-40CD-95D0-682E6DD5EE00}" srcOrd="1" destOrd="0" presId="urn:microsoft.com/office/officeart/2005/8/layout/hList7"/>
    <dgm:cxn modelId="{37F56322-CA31-4E73-824E-9A86C88AFE0B}" type="presParOf" srcId="{503FA8F9-E5FE-4E6F-BE67-6402127A236A}" destId="{CD831CC8-54EB-4EBB-8CB9-F0DCEEEB4352}" srcOrd="2" destOrd="0" presId="urn:microsoft.com/office/officeart/2005/8/layout/hList7"/>
    <dgm:cxn modelId="{4DD474BA-0C3A-4D3A-A2D2-44D8495D9645}" type="presParOf" srcId="{503FA8F9-E5FE-4E6F-BE67-6402127A236A}" destId="{2B8FAD84-57B7-4C8C-BDEA-6851F871AA1F}" srcOrd="3" destOrd="0" presId="urn:microsoft.com/office/officeart/2005/8/layout/hList7"/>
    <dgm:cxn modelId="{289B0673-1AE1-415B-BD8F-3E90147ECDD4}" type="presParOf" srcId="{C9B2FFE9-EFFE-46B0-B9A7-2F4DAF662CBF}" destId="{79A85E22-DC64-4F58-B514-61053BEB3656}" srcOrd="3" destOrd="0" presId="urn:microsoft.com/office/officeart/2005/8/layout/hList7"/>
    <dgm:cxn modelId="{4255E7E0-9465-4036-981B-F0D9DDAAEF28}" type="presParOf" srcId="{C9B2FFE9-EFFE-46B0-B9A7-2F4DAF662CBF}" destId="{5487B0EE-73E8-47E3-B9C9-7E42C06592A3}" srcOrd="4" destOrd="0" presId="urn:microsoft.com/office/officeart/2005/8/layout/hList7"/>
    <dgm:cxn modelId="{353371B1-31E4-47FA-B5B2-FB5C0B935312}" type="presParOf" srcId="{5487B0EE-73E8-47E3-B9C9-7E42C06592A3}" destId="{06BF5A00-93F0-4AEF-ACB8-25255824A37A}" srcOrd="0" destOrd="0" presId="urn:microsoft.com/office/officeart/2005/8/layout/hList7"/>
    <dgm:cxn modelId="{8951DABC-C30F-4D37-BEBF-E3A3EB932DE5}" type="presParOf" srcId="{5487B0EE-73E8-47E3-B9C9-7E42C06592A3}" destId="{CD32E131-12A7-4DE7-8343-30791DB72653}" srcOrd="1" destOrd="0" presId="urn:microsoft.com/office/officeart/2005/8/layout/hList7"/>
    <dgm:cxn modelId="{2AA4DE60-B881-4189-9B7B-A91BED8D83FA}" type="presParOf" srcId="{5487B0EE-73E8-47E3-B9C9-7E42C06592A3}" destId="{F3B737BD-5577-40E3-A042-32B88A7E2706}" srcOrd="2" destOrd="0" presId="urn:microsoft.com/office/officeart/2005/8/layout/hList7"/>
    <dgm:cxn modelId="{329D9145-05B8-4265-A699-DA3A677D89BB}" type="presParOf" srcId="{5487B0EE-73E8-47E3-B9C9-7E42C06592A3}" destId="{22DFE942-4F1F-431C-ABCA-33A49D400153}" srcOrd="3" destOrd="0" presId="urn:microsoft.com/office/officeart/2005/8/layout/hList7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1CA905-ADB6-4D32-BEEE-22A8430232B4}">
      <dsp:nvSpPr>
        <dsp:cNvPr id="0" name=""/>
        <dsp:cNvSpPr/>
      </dsp:nvSpPr>
      <dsp:spPr>
        <a:xfrm>
          <a:off x="0" y="0"/>
          <a:ext cx="3293799" cy="53296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 prstMaterial="dkEdge"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endParaRPr lang="en-US" sz="2000" b="1" kern="1200" dirty="0">
            <a:solidFill>
              <a:schemeClr val="tx1">
                <a:lumMod val="85000"/>
                <a:lumOff val="15000"/>
              </a:schemeClr>
            </a:solidFill>
            <a:latin typeface="+mj-lt"/>
            <a:cs typeface="Times New Roman" panose="02020603050405020304" pitchFamily="18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endParaRPr lang="en-US" sz="800" b="1" kern="1200" dirty="0">
            <a:solidFill>
              <a:schemeClr val="tx1">
                <a:lumMod val="85000"/>
                <a:lumOff val="15000"/>
              </a:schemeClr>
            </a:solidFill>
            <a:latin typeface="+mj-lt"/>
            <a:cs typeface="Times New Roman" panose="02020603050405020304" pitchFamily="18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endParaRPr lang="en-US" sz="1700" b="1" kern="1200" dirty="0">
            <a:solidFill>
              <a:schemeClr val="tx1">
                <a:lumMod val="85000"/>
                <a:lumOff val="15000"/>
              </a:schemeClr>
            </a:solidFill>
            <a:latin typeface="+mj-lt"/>
            <a:cs typeface="Times New Roman" panose="02020603050405020304" pitchFamily="18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en-US" sz="1700" b="1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anose="02020603050405020304" pitchFamily="18" charset="0"/>
            </a:rPr>
            <a:t>Meghan Noseworthy</a:t>
          </a:r>
          <a:r>
            <a:rPr lang="en-US" sz="1700" b="1" kern="1200" dirty="0">
              <a:solidFill>
                <a:srgbClr val="FF0000"/>
              </a:solidFill>
              <a:latin typeface="+mj-lt"/>
              <a:cs typeface="Times New Roman" panose="02020603050405020304" pitchFamily="18" charset="0"/>
            </a:rPr>
            <a:t> </a:t>
          </a:r>
          <a:r>
            <a:rPr lang="en-US" sz="1700" b="1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anose="02020603050405020304" pitchFamily="18" charset="0"/>
            </a:rPr>
            <a:t> (NRCan)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en-US" sz="1700" b="1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anose="02020603050405020304" pitchFamily="18" charset="0"/>
            </a:rPr>
            <a:t>Arvind Vasudevan (CFIA/ ACIA)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endParaRPr lang="en-US" sz="1700" b="1" kern="1200" dirty="0">
            <a:solidFill>
              <a:schemeClr val="tx1">
                <a:lumMod val="85000"/>
                <a:lumOff val="15000"/>
              </a:schemeClr>
            </a:solidFill>
            <a:latin typeface="+mj-lt"/>
            <a:cs typeface="Times New Roman" panose="02020603050405020304" pitchFamily="18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en-US" sz="1700" b="1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anose="02020603050405020304" pitchFamily="18" charset="0"/>
            </a:rPr>
            <a:t> Chuck Dentelbeck (CLSAB)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en-US" sz="1700" b="1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anose="02020603050405020304" pitchFamily="18" charset="0"/>
            </a:rPr>
            <a:t>Scott </a:t>
          </a:r>
          <a:r>
            <a:rPr lang="en-US" sz="1700" b="1" kern="1200" dirty="0" err="1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anose="02020603050405020304" pitchFamily="18" charset="0"/>
            </a:rPr>
            <a:t>Geffros</a:t>
          </a:r>
          <a:r>
            <a:rPr lang="en-US" sz="1700" b="1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anose="02020603050405020304" pitchFamily="18" charset="0"/>
            </a:rPr>
            <a:t> (CWPCA)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en-US" sz="1700" b="1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anose="02020603050405020304" pitchFamily="18" charset="0"/>
            </a:rPr>
            <a:t>Marcel Dawson (CWPCA)</a:t>
          </a:r>
          <a:endParaRPr lang="en-US" sz="1500" b="1" kern="1200" dirty="0">
            <a:solidFill>
              <a:schemeClr val="tx1">
                <a:lumMod val="85000"/>
                <a:lumOff val="15000"/>
              </a:schemeClr>
            </a:solidFill>
            <a:latin typeface="+mj-lt"/>
            <a:cs typeface="Times New Roman" panose="02020603050405020304" pitchFamily="18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en-US" sz="1700" b="1" kern="1200" dirty="0">
              <a:solidFill>
                <a:srgbClr val="FF0000"/>
              </a:solidFill>
              <a:latin typeface="+mj-lt"/>
              <a:cs typeface="Times New Roman" panose="02020603050405020304" pitchFamily="18" charset="0"/>
            </a:rPr>
            <a:t> </a:t>
          </a:r>
          <a:endParaRPr lang="en-US" sz="1200" b="1" kern="1200" dirty="0">
            <a:solidFill>
              <a:srgbClr val="FF0000"/>
            </a:solidFill>
            <a:latin typeface="+mj-lt"/>
            <a:cs typeface="Times New Roman" panose="02020603050405020304" pitchFamily="18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en-US" sz="1700" b="1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anose="02020603050405020304" pitchFamily="18" charset="0"/>
            </a:rPr>
            <a:t>Eric Allen (retired/ </a:t>
          </a:r>
          <a:r>
            <a:rPr lang="es-ES" sz="1700" b="1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anose="02020603050405020304" pitchFamily="18" charset="0"/>
            </a:rPr>
            <a:t>jubilado</a:t>
          </a:r>
          <a:r>
            <a:rPr lang="en-US" sz="1700" b="1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anose="02020603050405020304" pitchFamily="18" charset="0"/>
            </a:rPr>
            <a:t>)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endParaRPr lang="en-US" sz="300" b="1" kern="1200" dirty="0">
            <a:solidFill>
              <a:schemeClr val="tx1">
                <a:lumMod val="85000"/>
                <a:lumOff val="15000"/>
              </a:schemeClr>
            </a:solidFill>
            <a:latin typeface="+mj-lt"/>
            <a:cs typeface="Times New Roman" panose="02020603050405020304" pitchFamily="18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en-US" sz="1700" b="1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anose="02020603050405020304" pitchFamily="18" charset="0"/>
            </a:rPr>
            <a:t>Canada</a:t>
          </a:r>
        </a:p>
      </dsp:txBody>
      <dsp:txXfrm>
        <a:off x="0" y="2131849"/>
        <a:ext cx="3293799" cy="2131849"/>
      </dsp:txXfrm>
    </dsp:sp>
    <dsp:sp modelId="{BF0B6D6A-FC3D-4DF5-9F6B-A313B31682F5}">
      <dsp:nvSpPr>
        <dsp:cNvPr id="0" name=""/>
        <dsp:cNvSpPr/>
      </dsp:nvSpPr>
      <dsp:spPr>
        <a:xfrm>
          <a:off x="764014" y="138627"/>
          <a:ext cx="1774764" cy="177476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CE06B0-8BB2-4855-B344-820794257294}">
      <dsp:nvSpPr>
        <dsp:cNvPr id="0" name=""/>
        <dsp:cNvSpPr/>
      </dsp:nvSpPr>
      <dsp:spPr>
        <a:xfrm>
          <a:off x="3393292" y="0"/>
          <a:ext cx="3166536" cy="53296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0" kern="1200" dirty="0">
            <a:solidFill>
              <a:schemeClr val="tx1">
                <a:lumMod val="85000"/>
                <a:lumOff val="15000"/>
              </a:schemeClr>
            </a:solidFill>
            <a:latin typeface="+mj-lt"/>
            <a:cs typeface="Times New Roman" panose="02020603050405020304" pitchFamily="18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0" kern="1200" dirty="0">
            <a:solidFill>
              <a:schemeClr val="tx1">
                <a:lumMod val="85000"/>
                <a:lumOff val="15000"/>
              </a:schemeClr>
            </a:solidFill>
            <a:latin typeface="+mj-lt"/>
            <a:cs typeface="Times New Roman" panose="02020603050405020304" pitchFamily="18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anose="02020603050405020304" pitchFamily="18" charset="0"/>
            </a:rPr>
            <a:t>Tyrone Jones (APHIS)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anose="02020603050405020304" pitchFamily="18" charset="0"/>
            </a:rPr>
            <a:t>Ron Mack (APHIS)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anose="02020603050405020304" pitchFamily="18" charset="0"/>
            </a:rPr>
            <a:t>Jeff Davidson (APHIS)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anose="02020603050405020304" pitchFamily="18" charset="0"/>
            </a:rPr>
            <a:t>Dave Kretschmann (ALSC)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anose="02020603050405020304" pitchFamily="18" charset="0"/>
            </a:rPr>
            <a:t>Brad Gething (</a:t>
          </a:r>
          <a:r>
            <a:rPr lang="en-US" sz="1700" b="1" kern="120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anose="02020603050405020304" pitchFamily="18" charset="0"/>
            </a:rPr>
            <a:t>NWPCA)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b="1" kern="1200" dirty="0">
            <a:solidFill>
              <a:schemeClr val="tx1">
                <a:lumMod val="85000"/>
                <a:lumOff val="15000"/>
              </a:schemeClr>
            </a:solidFill>
            <a:latin typeface="+mj-lt"/>
            <a:cs typeface="Times New Roman" panose="02020603050405020304" pitchFamily="18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anose="02020603050405020304" pitchFamily="18" charset="0"/>
            </a:rPr>
            <a:t>Faith Campbell (CISP)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anose="02020603050405020304" pitchFamily="18" charset="0"/>
            </a:rPr>
            <a:t>Leigh Greenwood (TNC)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1" kern="1200" dirty="0">
            <a:solidFill>
              <a:schemeClr val="tx1">
                <a:lumMod val="85000"/>
                <a:lumOff val="15000"/>
              </a:schemeClr>
            </a:solidFill>
            <a:latin typeface="+mj-lt"/>
            <a:cs typeface="Times New Roman" panose="02020603050405020304" pitchFamily="18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anose="02020603050405020304" pitchFamily="18" charset="0"/>
            </a:rPr>
            <a:t>USA/EE. UU.</a:t>
          </a:r>
        </a:p>
      </dsp:txBody>
      <dsp:txXfrm>
        <a:off x="3393292" y="2131849"/>
        <a:ext cx="3166536" cy="2131849"/>
      </dsp:txXfrm>
    </dsp:sp>
    <dsp:sp modelId="{2B8FAD84-57B7-4C8C-BDEA-6851F871AA1F}">
      <dsp:nvSpPr>
        <dsp:cNvPr id="0" name=""/>
        <dsp:cNvSpPr/>
      </dsp:nvSpPr>
      <dsp:spPr>
        <a:xfrm>
          <a:off x="4089550" y="138627"/>
          <a:ext cx="1774764" cy="1774764"/>
        </a:xfrm>
        <a:prstGeom prst="ellipse">
          <a:avLst/>
        </a:prstGeom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BF5A00-93F0-4AEF-ACB8-25255824A37A}">
      <dsp:nvSpPr>
        <dsp:cNvPr id="0" name=""/>
        <dsp:cNvSpPr/>
      </dsp:nvSpPr>
      <dsp:spPr>
        <a:xfrm>
          <a:off x="6659321" y="0"/>
          <a:ext cx="3166536" cy="53296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 dirty="0">
            <a:solidFill>
              <a:schemeClr val="tx1">
                <a:lumMod val="85000"/>
                <a:lumOff val="15000"/>
              </a:schemeClr>
            </a:solidFill>
            <a:latin typeface="+mj-lt"/>
            <a:cs typeface="Times New Roman" panose="02020603050405020304" pitchFamily="18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 dirty="0">
            <a:solidFill>
              <a:schemeClr val="tx1">
                <a:lumMod val="85000"/>
                <a:lumOff val="15000"/>
              </a:schemeClr>
            </a:solidFill>
            <a:latin typeface="+mj-lt"/>
            <a:cs typeface="Times New Roman" panose="02020603050405020304" pitchFamily="18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b="1" kern="1200" dirty="0">
            <a:solidFill>
              <a:schemeClr val="tx1">
                <a:lumMod val="85000"/>
                <a:lumOff val="15000"/>
              </a:schemeClr>
            </a:solidFill>
            <a:latin typeface="+mj-lt"/>
            <a:cs typeface="Times New Roman" panose="02020603050405020304" pitchFamily="18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700" b="1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anose="02020603050405020304" pitchFamily="18" charset="0"/>
            </a:rPr>
            <a:t>Gustavo Hernández Sánchez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anose="02020603050405020304" pitchFamily="18" charset="0"/>
            </a:rPr>
            <a:t>(SEMARNAT)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anose="02020603050405020304" pitchFamily="18" charset="0"/>
            </a:rPr>
            <a:t>Norma Patricia Miranda González (SEMARNAT)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anose="02020603050405020304" pitchFamily="18" charset="0"/>
            </a:rPr>
            <a:t>Mar</a:t>
          </a:r>
          <a:r>
            <a:rPr lang="en-CA" sz="1700" b="0" i="0" kern="1200" dirty="0">
              <a:solidFill>
                <a:srgbClr val="444444"/>
              </a:solidFill>
              <a:effectLst/>
              <a:latin typeface="Tahoma" panose="020B0604030504040204" pitchFamily="34" charset="0"/>
            </a:rPr>
            <a:t>í</a:t>
          </a:r>
          <a:r>
            <a:rPr lang="en-US" sz="1700" b="1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anose="02020603050405020304" pitchFamily="18" charset="0"/>
            </a:rPr>
            <a:t>a Eugenia Guerrero </a:t>
          </a:r>
          <a:r>
            <a:rPr lang="en-US" sz="1700" b="1" kern="1200" dirty="0" err="1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anose="02020603050405020304" pitchFamily="18" charset="0"/>
            </a:rPr>
            <a:t>Alarcón</a:t>
          </a:r>
          <a:r>
            <a:rPr lang="en-US" sz="1700" b="1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anose="02020603050405020304" pitchFamily="18" charset="0"/>
            </a:rPr>
            <a:t> (SEMARNAT)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b="1" kern="1200" dirty="0">
              <a:latin typeface="+mj-lt"/>
            </a:rPr>
            <a:t>Clemente de Jesús García Ávila (México SENASICA)</a:t>
          </a:r>
          <a:endParaRPr lang="en-US" sz="1700" b="1" kern="1200" dirty="0">
            <a:solidFill>
              <a:schemeClr val="tx1">
                <a:lumMod val="85000"/>
                <a:lumOff val="15000"/>
              </a:schemeClr>
            </a:solidFill>
            <a:latin typeface="+mj-lt"/>
            <a:cs typeface="Times New Roman" panose="02020603050405020304" pitchFamily="18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b="1" kern="1200" dirty="0">
            <a:solidFill>
              <a:schemeClr val="tx1">
                <a:lumMod val="85000"/>
                <a:lumOff val="15000"/>
              </a:schemeClr>
            </a:solidFill>
            <a:latin typeface="+mj-lt"/>
            <a:cs typeface="Times New Roman" panose="02020603050405020304" pitchFamily="18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anose="02020603050405020304" pitchFamily="18" charset="0"/>
            </a:rPr>
            <a:t>México</a:t>
          </a:r>
        </a:p>
      </dsp:txBody>
      <dsp:txXfrm>
        <a:off x="6659321" y="2131849"/>
        <a:ext cx="3166536" cy="2131849"/>
      </dsp:txXfrm>
    </dsp:sp>
    <dsp:sp modelId="{22DFE942-4F1F-431C-ABCA-33A49D400153}">
      <dsp:nvSpPr>
        <dsp:cNvPr id="0" name=""/>
        <dsp:cNvSpPr/>
      </dsp:nvSpPr>
      <dsp:spPr>
        <a:xfrm>
          <a:off x="7334258" y="163047"/>
          <a:ext cx="1774764" cy="1774764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56B7BB-50F8-4586-B577-F28AA39AAA98}">
      <dsp:nvSpPr>
        <dsp:cNvPr id="0" name=""/>
        <dsp:cNvSpPr/>
      </dsp:nvSpPr>
      <dsp:spPr>
        <a:xfrm>
          <a:off x="6840664" y="247166"/>
          <a:ext cx="793151" cy="58647"/>
        </a:xfrm>
        <a:prstGeom prst="leftRightArrow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436149-868B-4064-84CD-4DAE39D794CA}" type="datetimeFigureOut">
              <a:rPr lang="en-CA" smtClean="0"/>
              <a:t>2023-12-01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90F2F8-66B9-4FAD-95C5-84A61E325D4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9651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0F2F8-66B9-4FAD-95C5-84A61E325D42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19480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0F2F8-66B9-4FAD-95C5-84A61E325D42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5562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0F2F8-66B9-4FAD-95C5-84A61E325D42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37315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1800"/>
              </a:spcAft>
              <a:buFont typeface="Wingdings" panose="05000000000000000000" pitchFamily="2" charset="2"/>
              <a:buNone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0F2F8-66B9-4FAD-95C5-84A61E325D42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09141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0F2F8-66B9-4FAD-95C5-84A61E325D42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46666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0F2F8-66B9-4FAD-95C5-84A61E325D42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69116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0F2F8-66B9-4FAD-95C5-84A61E325D42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636165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0F2F8-66B9-4FAD-95C5-84A61E325D42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13894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0F2F8-66B9-4FAD-95C5-84A61E325D42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64829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7CD96-083E-4F4E-AACC-4A3A49D2E1E4}" type="datetimeFigureOut">
              <a:rPr lang="en-CA" smtClean="0"/>
              <a:t>2023-12-01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317B7-B342-4607-920A-8923A2C502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28017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7CD96-083E-4F4E-AACC-4A3A49D2E1E4}" type="datetimeFigureOut">
              <a:rPr lang="en-CA" smtClean="0"/>
              <a:t>2023-12-01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317B7-B342-4607-920A-8923A2C502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0739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7CD96-083E-4F4E-AACC-4A3A49D2E1E4}" type="datetimeFigureOut">
              <a:rPr lang="en-CA" smtClean="0"/>
              <a:t>2023-12-01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317B7-B342-4607-920A-8923A2C502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087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7CD96-083E-4F4E-AACC-4A3A49D2E1E4}" type="datetimeFigureOut">
              <a:rPr lang="en-CA" smtClean="0"/>
              <a:t>2023-12-01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317B7-B342-4607-920A-8923A2C502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57316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7CD96-083E-4F4E-AACC-4A3A49D2E1E4}" type="datetimeFigureOut">
              <a:rPr lang="en-CA" smtClean="0"/>
              <a:t>2023-12-01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317B7-B342-4607-920A-8923A2C502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79307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7CD96-083E-4F4E-AACC-4A3A49D2E1E4}" type="datetimeFigureOut">
              <a:rPr lang="en-CA" smtClean="0"/>
              <a:t>2023-12-01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317B7-B342-4607-920A-8923A2C502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75631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7CD96-083E-4F4E-AACC-4A3A49D2E1E4}" type="datetimeFigureOut">
              <a:rPr lang="en-CA" smtClean="0"/>
              <a:t>2023-12-01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317B7-B342-4607-920A-8923A2C502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59190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7CD96-083E-4F4E-AACC-4A3A49D2E1E4}" type="datetimeFigureOut">
              <a:rPr lang="en-CA" smtClean="0"/>
              <a:t>2023-12-01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317B7-B342-4607-920A-8923A2C502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29698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7CD96-083E-4F4E-AACC-4A3A49D2E1E4}" type="datetimeFigureOut">
              <a:rPr lang="en-CA" smtClean="0"/>
              <a:t>2023-12-01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317B7-B342-4607-920A-8923A2C502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30734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7CD96-083E-4F4E-AACC-4A3A49D2E1E4}" type="datetimeFigureOut">
              <a:rPr lang="en-CA" smtClean="0"/>
              <a:t>2023-12-01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317B7-B342-4607-920A-8923A2C502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6610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7CD96-083E-4F4E-AACC-4A3A49D2E1E4}" type="datetimeFigureOut">
              <a:rPr lang="en-CA" smtClean="0"/>
              <a:t>2023-12-01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317B7-B342-4607-920A-8923A2C502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5955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7CD96-083E-4F4E-AACC-4A3A49D2E1E4}" type="datetimeFigureOut">
              <a:rPr lang="en-CA" smtClean="0"/>
              <a:t>2023-12-01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D317B7-B342-4607-920A-8923A2C5025D}" type="slidenum">
              <a:rPr lang="en-CA" smtClean="0"/>
              <a:t>‹#›</a:t>
            </a:fld>
            <a:endParaRPr lang="en-C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F4899F-3698-F5BF-106D-7F4735341BF6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0201275" y="63500"/>
            <a:ext cx="1962150" cy="1828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CA" sz="1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UNCLASSIFIED - NON CLASSIFIÉ</a:t>
            </a:r>
          </a:p>
        </p:txBody>
      </p:sp>
    </p:spTree>
    <p:extLst>
      <p:ext uri="{BB962C8B-B14F-4D97-AF65-F5344CB8AC3E}">
        <p14:creationId xmlns:p14="http://schemas.microsoft.com/office/powerpoint/2010/main" val="523439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tif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37123" y="4797156"/>
            <a:ext cx="4498780" cy="990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CA" sz="43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endParaRPr lang="en-CA" sz="3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CA" sz="3000" b="1" dirty="0">
                <a:solidFill>
                  <a:schemeClr val="accent6">
                    <a:lumMod val="75000"/>
                  </a:schemeClr>
                </a:solidFill>
              </a:rPr>
              <a:t>Project Report 2023 </a:t>
            </a:r>
          </a:p>
          <a:p>
            <a:pPr algn="l"/>
            <a:endParaRPr lang="en-CA" sz="3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>
              <a:spcAft>
                <a:spcPts val="1200"/>
              </a:spcAft>
            </a:pPr>
            <a:r>
              <a:rPr lang="en-US" sz="2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Evaluating the risk associated with different of types of wood packaging material </a:t>
            </a:r>
          </a:p>
          <a:p>
            <a:pPr algn="l"/>
            <a:r>
              <a:rPr lang="en-US" sz="2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Opportunities to improve ISPM 15 compliance</a:t>
            </a:r>
          </a:p>
          <a:p>
            <a:pPr algn="l"/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CA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 algn="l"/>
            <a:endParaRPr lang="en-CA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4758" y="4864085"/>
            <a:ext cx="31575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solidFill>
                  <a:srgbClr val="7D9A58"/>
                </a:solidFill>
              </a:rPr>
              <a:t>Meghan Noseworthy </a:t>
            </a:r>
          </a:p>
          <a:p>
            <a:r>
              <a:rPr lang="en-CA" dirty="0">
                <a:solidFill>
                  <a:srgbClr val="7D9A58"/>
                </a:solidFill>
              </a:rPr>
              <a:t>Canadian Forest Service, NRCan</a:t>
            </a:r>
          </a:p>
          <a:p>
            <a:r>
              <a:rPr lang="en-CA" dirty="0">
                <a:solidFill>
                  <a:srgbClr val="7D9A58"/>
                </a:solidFill>
              </a:rPr>
              <a:t>46</a:t>
            </a:r>
            <a:r>
              <a:rPr lang="en-CA" baseline="30000" dirty="0">
                <a:solidFill>
                  <a:srgbClr val="7D9A58"/>
                </a:solidFill>
              </a:rPr>
              <a:t>th</a:t>
            </a:r>
            <a:r>
              <a:rPr lang="en-CA" dirty="0">
                <a:solidFill>
                  <a:srgbClr val="7D9A58"/>
                </a:solidFill>
              </a:rPr>
              <a:t> NAPPO Annual Meeting</a:t>
            </a:r>
          </a:p>
          <a:p>
            <a:endParaRPr lang="en-CA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735903" y="3921374"/>
            <a:ext cx="4498780" cy="990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CA" sz="43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endParaRPr lang="en-CA" sz="3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s-ES" sz="3000" b="1" dirty="0">
                <a:solidFill>
                  <a:srgbClr val="5B87AC"/>
                </a:solidFill>
              </a:rPr>
              <a:t>Informe del Grupo de expertos del </a:t>
            </a:r>
            <a:r>
              <a:rPr lang="en-CA" sz="3000" b="1" dirty="0">
                <a:solidFill>
                  <a:srgbClr val="5B87AC"/>
                </a:solidFill>
              </a:rPr>
              <a:t>2023</a:t>
            </a:r>
          </a:p>
          <a:p>
            <a:pPr algn="l"/>
            <a:r>
              <a:rPr lang="en-CA" sz="2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 algn="l"/>
            <a:r>
              <a:rPr lang="es-ES" sz="2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Evaluación del riesgo relacionado con diferentes tipos de embalaje de madera</a:t>
            </a:r>
            <a:endParaRPr lang="en-CA" sz="2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endParaRPr lang="es-ES" sz="2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s-ES" sz="2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Oportunidades para mejorar el cumplimiento de la NIMF 15</a:t>
            </a:r>
            <a:endParaRPr lang="en-CA" sz="2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35300"/>
            <a:ext cx="12280900" cy="1063679"/>
          </a:xfrm>
          <a:prstGeom prst="rect">
            <a:avLst/>
          </a:prstGeom>
        </p:spPr>
      </p:pic>
      <p:pic>
        <p:nvPicPr>
          <p:cNvPr id="13" name="Picture 12" descr="https://lh3.googleusercontent.com/7qGkaeBLtcIs1MoyMVPSzK8ZBCWRKH3oXZ5jdGcNEBBkRd22Nkf_m5JX7qfxpTf5eFYnOgD9herNMaXWUao77mkIRHOWRp5bxhb3nvhsmmfzP1eg9zALHXRAskEwgcirxmEBHtoYkopO814dtJWDKEXoo1isRGEURXk-XPJWOLRvqDeAWeMZ7pP48c1ZLBspjdaY2XPYux-l5F3AMxYunNUwRP04tBylBRuHeZHYMcagnpYaL9cSvffy0TH3eiLEX44eTTbQ7jcYp0CcW8lcrKHh_OVL8rWvAL2xjRstZaR1q1rnboi7RH5mPG8h5tHhQVP_PhIx-j3cPP4uJZc51PfYem6bB7rqEMABcoTAMm0QCO6uPnFCRwfoX4mO7Kmy78lFs8IvFZAW3g612q6-roeQvRi-jcpKS3_luCADStu3AN3AXVaZX3Y5LjRkkO1aBakkll3rMHVM0pTIJjy1oPiuvXs_FJLQoo5KMfxpZKF0yrkIhHhrKIB3qRWT9U3q6apR3XBf3RtXgkNZmkfJakuhMF2J6oD8_S1Jp-ks2BHnupk_5q-FLgYERc3xJwvYieuL7cC8RUD-do_wpwj9_j4asc85b3ybjc0elfflPzO8dgRsQE-_KbJZxtMWy4S5=w685-h948-n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27455" y="1"/>
            <a:ext cx="4264544" cy="73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https://lh3.googleusercontent.com/AzfT_MErJR14puktRZK_-MiUnxw9AAnCBCM98bKhWAjqOYgGo12nvCCkwlL_z3YfQo6rJWh5ZJujApGZ9-YKQNKAsXt2ZEZN12LsRoaKQJCI9HV_d-_qmQjtkvv1G76JU-YUXEPX1_34v50t1cstdsy6MC8ixbl_cUMOjqBu5Rfke330bPaXGuAN-ltu0VmUuZxcXccu6TF8_i9ix1RiGJwcywoRTbI2dBUyBYAy3ub08xPsyjnhhvKceHsB__edXC0MH3YJ1Asa29swF0AVqbRCyzF0UxQEkr5Q4nA2Yt99WA540duBoC3NOMKMMoVPg7R3g9FQm_-ZilbN_JIgpRpy3VgsJR-wY1UqsCBjbQSgPTfLwRfBmb-CYluq8ODvf_-OHIvhvr6YR4-Y_prWxh3fgB6PVj4wci9Pwb9zL96U8SuGEIEzGD8JpMatxt6xBGjVyUQMYWt4lyb21A1INVFDc8zRaVSkuPIO2Y8HdwWCdeqGNFiq0P7w8HuvoCwcGE0mlzwgPIJ--kzdxNdZrHYTVVrf9nMFHV6Eh7CEcuGK-DGBijkHsIN_OM-v_5UCIeae8lycOoUJ6MMtctgn2otVD7gCUdPcbKrSZAI-tM-B0rYbKKoIyFzMT0uja-xU=w534-h948-no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9"/>
          <a:stretch/>
        </p:blipFill>
        <p:spPr bwMode="auto">
          <a:xfrm>
            <a:off x="4031673" y="1"/>
            <a:ext cx="4179818" cy="73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4184073" cy="734290"/>
          </a:xfrm>
          <a:prstGeom prst="rect">
            <a:avLst/>
          </a:prstGeom>
        </p:spPr>
      </p:pic>
      <p:pic>
        <p:nvPicPr>
          <p:cNvPr id="17" name="Picture 16" descr="https://lh3.googleusercontent.com/7qGkaeBLtcIs1MoyMVPSzK8ZBCWRKH3oXZ5jdGcNEBBkRd22Nkf_m5JX7qfxpTf5eFYnOgD9herNMaXWUao77mkIRHOWRp5bxhb3nvhsmmfzP1eg9zALHXRAskEwgcirxmEBHtoYkopO814dtJWDKEXoo1isRGEURXk-XPJWOLRvqDeAWeMZ7pP48c1ZLBspjdaY2XPYux-l5F3AMxYunNUwRP04tBylBRuHeZHYMcagnpYaL9cSvffy0TH3eiLEX44eTTbQ7jcYp0CcW8lcrKHh_OVL8rWvAL2xjRstZaR1q1rnboi7RH5mPG8h5tHhQVP_PhIx-j3cPP4uJZc51PfYem6bB7rqEMABcoTAMm0QCO6uPnFCRwfoX4mO7Kmy78lFs8IvFZAW3g612q6-roeQvRi-jcpKS3_luCADStu3AN3AXVaZX3Y5LjRkkO1aBakkll3rMHVM0pTIJjy1oPiuvXs_FJLQoo5KMfxpZKF0yrkIhHhrKIB3qRWT9U3q6apR3XBf3RtXgkNZmkfJakuhMF2J6oD8_S1Jp-ks2BHnupk_5q-FLgYERc3xJwvYieuL7cC8RUD-do_wpwj9_j4asc85b3ybjc0elfflPzO8dgRsQE-_KbJZxtMWy4S5=w685-h948-n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80155" y="1"/>
            <a:ext cx="4264544" cy="73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https://lh3.googleusercontent.com/7qGkaeBLtcIs1MoyMVPSzK8ZBCWRKH3oXZ5jdGcNEBBkRd22Nkf_m5JX7qfxpTf5eFYnOgD9herNMaXWUao77mkIRHOWRp5bxhb3nvhsmmfzP1eg9zALHXRAskEwgcirxmEBHtoYkopO814dtJWDKEXoo1isRGEURXk-XPJWOLRvqDeAWeMZ7pP48c1ZLBspjdaY2XPYux-l5F3AMxYunNUwRP04tBylBRuHeZHYMcagnpYaL9cSvffy0TH3eiLEX44eTTbQ7jcYp0CcW8lcrKHh_OVL8rWvAL2xjRstZaR1q1rnboi7RH5mPG8h5tHhQVP_PhIx-j3cPP4uJZc51PfYem6bB7rqEMABcoTAMm0QCO6uPnFCRwfoX4mO7Kmy78lFs8IvFZAW3g612q6-roeQvRi-jcpKS3_luCADStu3AN3AXVaZX3Y5LjRkkO1aBakkll3rMHVM0pTIJjy1oPiuvXs_FJLQoo5KMfxpZKF0yrkIhHhrKIB3qRWT9U3q6apR3XBf3RtXgkNZmkfJakuhMF2J6oD8_S1Jp-ks2BHnupk_5q-FLgYERc3xJwvYieuL7cC8RUD-do_wpwj9_j4asc85b3ybjc0elfflPzO8dgRsQE-_KbJZxtMWy4S5=w685-h948-n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4264544" cy="73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https://www.nappo.org/application/files/5916/8673/1706/2023_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699" y="1735215"/>
            <a:ext cx="4716114" cy="309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-1" y="-838968"/>
            <a:ext cx="12215973" cy="1568433"/>
            <a:chOff x="0" y="-17035"/>
            <a:chExt cx="12824912" cy="1725185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743"/>
            <a:stretch/>
          </p:blipFill>
          <p:spPr>
            <a:xfrm>
              <a:off x="0" y="0"/>
              <a:ext cx="3251744" cy="170815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743"/>
            <a:stretch/>
          </p:blipFill>
          <p:spPr>
            <a:xfrm>
              <a:off x="3172705" y="-2135"/>
              <a:ext cx="3251744" cy="170815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743"/>
            <a:stretch/>
          </p:blipFill>
          <p:spPr>
            <a:xfrm>
              <a:off x="6345410" y="0"/>
              <a:ext cx="3251744" cy="170815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743"/>
            <a:stretch/>
          </p:blipFill>
          <p:spPr>
            <a:xfrm>
              <a:off x="9573168" y="-17035"/>
              <a:ext cx="3251744" cy="17081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6445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3989" y="1632651"/>
            <a:ext cx="7772400" cy="2387600"/>
          </a:xfr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/>
          <a:p>
            <a:r>
              <a:rPr lang="en-CA" dirty="0"/>
              <a:t>f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67000" y="3925888"/>
            <a:ext cx="6858000" cy="1655762"/>
          </a:xfr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/>
          <a:p>
            <a:endParaRPr lang="en-CA"/>
          </a:p>
        </p:txBody>
      </p:sp>
      <p:sp>
        <p:nvSpPr>
          <p:cNvPr id="4" name="Rectangle 3"/>
          <p:cNvSpPr/>
          <p:nvPr/>
        </p:nvSpPr>
        <p:spPr>
          <a:xfrm>
            <a:off x="1587616" y="0"/>
            <a:ext cx="9080384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5" name="Title 9"/>
          <p:cNvSpPr txBox="1">
            <a:spLocks/>
          </p:cNvSpPr>
          <p:nvPr/>
        </p:nvSpPr>
        <p:spPr bwMode="auto">
          <a:xfrm>
            <a:off x="508000" y="240489"/>
            <a:ext cx="11684000" cy="72552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defTabSz="914400">
              <a:defRPr/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NAPPO WPM – Expert group           </a:t>
            </a:r>
            <a:r>
              <a:rPr lang="en-US" sz="3200" b="1" dirty="0">
                <a:solidFill>
                  <a:srgbClr val="5B87AC"/>
                </a:solidFill>
              </a:rPr>
              <a:t>NAPPO – G</a:t>
            </a:r>
            <a:r>
              <a:rPr lang="es-ES" sz="3200" b="1" dirty="0" err="1">
                <a:solidFill>
                  <a:srgbClr val="5B87AC"/>
                </a:solidFill>
              </a:rPr>
              <a:t>rupo</a:t>
            </a:r>
            <a:r>
              <a:rPr lang="es-ES" sz="3200" b="1" dirty="0">
                <a:solidFill>
                  <a:srgbClr val="5B87AC"/>
                </a:solidFill>
              </a:rPr>
              <a:t> de expertos</a:t>
            </a:r>
            <a:endParaRPr lang="en-US" sz="3200" b="1" dirty="0">
              <a:solidFill>
                <a:srgbClr val="5B87AC"/>
              </a:solidFill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154134933"/>
              </p:ext>
            </p:extLst>
          </p:nvPr>
        </p:nvGraphicFramePr>
        <p:xfrm>
          <a:off x="1261242" y="1155700"/>
          <a:ext cx="9825858" cy="5329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CECA29CF-3408-5897-BA47-2A75900B7A84}"/>
              </a:ext>
            </a:extLst>
          </p:cNvPr>
          <p:cNvSpPr/>
          <p:nvPr/>
        </p:nvSpPr>
        <p:spPr>
          <a:xfrm>
            <a:off x="10604384" y="0"/>
            <a:ext cx="1587616" cy="240489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73277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385" y="199550"/>
            <a:ext cx="5264849" cy="1323358"/>
          </a:xfrm>
          <a:noFill/>
        </p:spPr>
        <p:txBody>
          <a:bodyPr>
            <a:normAutofit/>
          </a:bodyPr>
          <a:lstStyle/>
          <a:p>
            <a:r>
              <a:rPr lang="en-CA" sz="2800" b="1" dirty="0">
                <a:solidFill>
                  <a:schemeClr val="accent6">
                    <a:lumMod val="75000"/>
                  </a:schemeClr>
                </a:solidFill>
              </a:rPr>
              <a:t>Project Objectives </a:t>
            </a:r>
            <a:br>
              <a:rPr lang="en-CA" sz="36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CA" sz="2600" dirty="0">
                <a:solidFill>
                  <a:schemeClr val="accent6">
                    <a:lumMod val="75000"/>
                  </a:schemeClr>
                </a:solidFill>
              </a:rPr>
              <a:t>Importance to the NAPPO region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054" y="1380222"/>
            <a:ext cx="6040693" cy="378565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52000" indent="-252000">
              <a:spcAft>
                <a:spcPts val="600"/>
              </a:spcAft>
              <a:buClr>
                <a:srgbClr val="7D9A58"/>
              </a:buClr>
              <a:buFont typeface="+mj-lt"/>
              <a:buAutoNum type="arabicPeriod"/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Describe the categories of WPM and associated pest risk </a:t>
            </a:r>
          </a:p>
          <a:p>
            <a:pPr marL="252000" indent="-252000">
              <a:spcAft>
                <a:spcPts val="600"/>
              </a:spcAft>
              <a:buClr>
                <a:srgbClr val="7D9A58"/>
              </a:buClr>
              <a:buFont typeface="+mj-lt"/>
              <a:buAutoNum type="arabicPeriod"/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Describe the production process for each category including application of measures, verification and certification</a:t>
            </a:r>
          </a:p>
          <a:p>
            <a:pPr marL="252000" indent="-252000">
              <a:spcAft>
                <a:spcPts val="600"/>
              </a:spcAft>
              <a:buClr>
                <a:srgbClr val="7D9A58"/>
              </a:buClr>
              <a:buFont typeface="+mj-lt"/>
              <a:buAutoNum type="arabicPeriod"/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Recommend practical application of measures for different categories</a:t>
            </a:r>
          </a:p>
          <a:p>
            <a:pPr marL="252000" indent="-252000">
              <a:spcAft>
                <a:spcPts val="600"/>
              </a:spcAft>
              <a:buClr>
                <a:srgbClr val="7D9A58"/>
              </a:buClr>
              <a:buFont typeface="+mj-lt"/>
              <a:buAutoNum type="arabicPeriod"/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Review examples of categories with coordinated measure application </a:t>
            </a:r>
          </a:p>
          <a:p>
            <a:pPr marL="252000" indent="-252000">
              <a:spcAft>
                <a:spcPts val="600"/>
              </a:spcAft>
              <a:buClr>
                <a:srgbClr val="7D9A58"/>
              </a:buClr>
              <a:buFont typeface="+mj-lt"/>
              <a:buAutoNum type="arabicPeriod"/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Develop a science and technology document</a:t>
            </a:r>
            <a:endParaRPr lang="en-CA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6113500" y="125186"/>
            <a:ext cx="5928975" cy="149857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419" sz="2900" b="1" dirty="0">
                <a:solidFill>
                  <a:srgbClr val="5B87AC"/>
                </a:solidFill>
              </a:rPr>
              <a:t>Objetivo del proyecto </a:t>
            </a:r>
          </a:p>
          <a:p>
            <a:r>
              <a:rPr lang="es-419" sz="2700" dirty="0">
                <a:solidFill>
                  <a:srgbClr val="5B87AC"/>
                </a:solidFill>
              </a:rPr>
              <a:t>Importancia para la región de la NAPPO</a:t>
            </a:r>
            <a:r>
              <a:rPr lang="en-CA" sz="27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CA" sz="2700" b="1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998426" y="1337092"/>
            <a:ext cx="6225195" cy="42011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52000" indent="-252000">
              <a:spcAft>
                <a:spcPts val="600"/>
              </a:spcAft>
              <a:buClr>
                <a:srgbClr val="5B87AC"/>
              </a:buClr>
              <a:buFont typeface="+mj-lt"/>
              <a:buAutoNum type="arabicPeriod"/>
            </a:pPr>
            <a:r>
              <a:rPr lang="es-E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Describir las categorías de embalaje de madera y el riesgo de plagas relacionado</a:t>
            </a:r>
            <a:endParaRPr lang="en-US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52000" indent="-252000">
              <a:spcAft>
                <a:spcPts val="600"/>
              </a:spcAft>
              <a:buClr>
                <a:srgbClr val="5B87AC"/>
              </a:buClr>
              <a:buFont typeface="+mj-lt"/>
              <a:buAutoNum type="arabicPeriod"/>
            </a:pPr>
            <a:r>
              <a:rPr lang="es-E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Describir el proceso de producción para cada categoría, incluida la aplicación de medidas, verificación y certificación</a:t>
            </a:r>
          </a:p>
          <a:p>
            <a:pPr marL="252000" indent="-252000">
              <a:spcAft>
                <a:spcPts val="600"/>
              </a:spcAft>
              <a:buClr>
                <a:srgbClr val="5B87AC"/>
              </a:buClr>
              <a:buFont typeface="+mj-lt"/>
              <a:buAutoNum type="arabicPeriod"/>
            </a:pPr>
            <a:r>
              <a:rPr lang="es-E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Recomendar la aplicación práctica de medidas para diferentes categorías</a:t>
            </a:r>
          </a:p>
          <a:p>
            <a:pPr marL="252000" indent="-252000">
              <a:spcAft>
                <a:spcPts val="600"/>
              </a:spcAft>
              <a:buClr>
                <a:srgbClr val="5B87AC"/>
              </a:buClr>
              <a:buFont typeface="+mj-lt"/>
              <a:buAutoNum type="arabicPeriod"/>
            </a:pPr>
            <a:r>
              <a:rPr lang="es-E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Revisar ejemplos de categorías con aplicación de medidas coordinadas</a:t>
            </a:r>
            <a:endParaRPr lang="en-US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52000" indent="-252000">
              <a:spcAft>
                <a:spcPts val="600"/>
              </a:spcAft>
              <a:buClr>
                <a:srgbClr val="5B87AC"/>
              </a:buClr>
              <a:buFont typeface="+mj-lt"/>
              <a:buAutoNum type="arabicPeriod"/>
            </a:pPr>
            <a:r>
              <a:rPr lang="es-E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Elaborar un documento de ciencia y tecnología</a:t>
            </a:r>
            <a:endParaRPr lang="en-US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457200" indent="-457200">
              <a:spcAft>
                <a:spcPts val="600"/>
              </a:spcAft>
              <a:buClr>
                <a:srgbClr val="5B87AC"/>
              </a:buClr>
              <a:buFont typeface="+mj-lt"/>
              <a:buAutoNum type="arabicPeriod"/>
            </a:pPr>
            <a:endParaRPr lang="en-CA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840026-2818-2A1D-4B86-B1366AC2B842}"/>
              </a:ext>
            </a:extLst>
          </p:cNvPr>
          <p:cNvSpPr/>
          <p:nvPr/>
        </p:nvSpPr>
        <p:spPr>
          <a:xfrm>
            <a:off x="10025743" y="10886"/>
            <a:ext cx="2166257" cy="19643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09F4493-B6D0-DE55-B9ED-661BDA69E682}"/>
              </a:ext>
            </a:extLst>
          </p:cNvPr>
          <p:cNvGrpSpPr/>
          <p:nvPr/>
        </p:nvGrpSpPr>
        <p:grpSpPr>
          <a:xfrm>
            <a:off x="20549" y="5351982"/>
            <a:ext cx="12171451" cy="1527353"/>
            <a:chOff x="20549" y="5351982"/>
            <a:chExt cx="12171451" cy="1527353"/>
          </a:xfrm>
        </p:grpSpPr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id="{C3CA855E-3A93-9AF5-13EC-DBFC2B69F8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1359" y="5355044"/>
              <a:ext cx="2088810" cy="15029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5" descr="P:\Image Files\Granite images\spools.jpg">
              <a:extLst>
                <a:ext uri="{FF2B5EF4-FFF2-40B4-BE49-F238E27FC236}">
                  <a16:creationId xmlns:a16="http://schemas.microsoft.com/office/drawing/2014/main" id="{91E7D39C-1B1B-9B68-AC51-9AF8CD628E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0549" y="5351982"/>
              <a:ext cx="2120810" cy="15060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A324BD3-13AA-943C-29E9-9817FAB64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04639" y="5356522"/>
              <a:ext cx="2562340" cy="149693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73C5C59-AC79-5611-B567-905DEA3A84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215" t="7643" r="31243" b="10230"/>
            <a:stretch/>
          </p:blipFill>
          <p:spPr>
            <a:xfrm>
              <a:off x="10522240" y="5356644"/>
              <a:ext cx="1669760" cy="1522691"/>
            </a:xfrm>
            <a:prstGeom prst="rect">
              <a:avLst/>
            </a:prstGeom>
          </p:spPr>
        </p:pic>
        <p:pic>
          <p:nvPicPr>
            <p:cNvPr id="18" name="Picture 17" descr="A picture containing outdoor, cement, gear&#10;&#10;Description automatically generated">
              <a:extLst>
                <a:ext uri="{FF2B5EF4-FFF2-40B4-BE49-F238E27FC236}">
                  <a16:creationId xmlns:a16="http://schemas.microsoft.com/office/drawing/2014/main" id="{F0623393-402A-4D31-B458-2643ADF3D4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25" t="40694" r="764" b="1846"/>
            <a:stretch/>
          </p:blipFill>
          <p:spPr>
            <a:xfrm>
              <a:off x="8678948" y="5359186"/>
              <a:ext cx="1853906" cy="149427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35C7841-5B8E-E8DD-66A6-FDCAA0F7EB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0552" t="30852" r="16857" b="40617"/>
            <a:stretch/>
          </p:blipFill>
          <p:spPr>
            <a:xfrm>
              <a:off x="6741449" y="5361065"/>
              <a:ext cx="2088810" cy="14969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2770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3808" y="200797"/>
            <a:ext cx="4626078" cy="1325563"/>
          </a:xfrm>
        </p:spPr>
        <p:txBody>
          <a:bodyPr>
            <a:normAutofit/>
          </a:bodyPr>
          <a:lstStyle/>
          <a:p>
            <a:r>
              <a:rPr lang="en-CA" sz="2800" b="1" dirty="0">
                <a:solidFill>
                  <a:schemeClr val="accent6">
                    <a:lumMod val="75000"/>
                  </a:schemeClr>
                </a:solidFill>
              </a:rPr>
              <a:t>Project benefits to NPPOs and Industry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55351" y="1077400"/>
            <a:ext cx="1563061" cy="1459057"/>
          </a:xfrm>
          <a:prstGeom prst="rect">
            <a:avLst/>
          </a:prstGeom>
        </p:spPr>
      </p:pic>
      <p:pic>
        <p:nvPicPr>
          <p:cNvPr id="10" name="Picture 2" descr="logo IPPC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33"/>
          <a:stretch/>
        </p:blipFill>
        <p:spPr bwMode="auto">
          <a:xfrm>
            <a:off x="10616218" y="2929626"/>
            <a:ext cx="1575782" cy="82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767" y="1228679"/>
            <a:ext cx="4493189" cy="5064659"/>
          </a:xfrm>
        </p:spPr>
        <p:txBody>
          <a:bodyPr>
            <a:noAutofit/>
          </a:bodyPr>
          <a:lstStyle/>
          <a:p>
            <a:pPr marL="0" lvl="0" indent="0">
              <a:spcAft>
                <a:spcPts val="1200"/>
              </a:spcAft>
              <a:buNone/>
            </a:pPr>
            <a:r>
              <a:rPr lang="en-GB" sz="2200" dirty="0"/>
              <a:t>A technical understanding of the challenges associated with different categories of WPM</a:t>
            </a:r>
            <a:endParaRPr lang="en-CA" sz="2200" dirty="0"/>
          </a:p>
          <a:p>
            <a:pPr marL="0" lvl="0" indent="0">
              <a:spcAft>
                <a:spcPts val="1200"/>
              </a:spcAft>
              <a:buNone/>
            </a:pPr>
            <a:r>
              <a:rPr lang="en-GB" sz="2200" dirty="0"/>
              <a:t>Sharing best practices among WPM production stakeholders</a:t>
            </a:r>
            <a:endParaRPr lang="en-CA" sz="2200" dirty="0"/>
          </a:p>
          <a:p>
            <a:pPr marL="0" lvl="0" indent="0">
              <a:spcAft>
                <a:spcPts val="1200"/>
              </a:spcAft>
              <a:buNone/>
            </a:pPr>
            <a:r>
              <a:rPr lang="en-GB" sz="2200" dirty="0"/>
              <a:t>Improved compliance with ISPM 15 guidelines</a:t>
            </a:r>
          </a:p>
          <a:p>
            <a:pPr marL="0" lvl="0" indent="0">
              <a:spcAft>
                <a:spcPts val="1200"/>
              </a:spcAft>
              <a:buNone/>
            </a:pPr>
            <a:r>
              <a:rPr lang="en-GB" sz="2200" dirty="0"/>
              <a:t>Targeting high risk WPM should result in reduced pest interceptions</a:t>
            </a:r>
            <a:endParaRPr lang="en-CA" sz="2200" dirty="0"/>
          </a:p>
          <a:p>
            <a:pPr marL="0" indent="0">
              <a:spcAft>
                <a:spcPts val="1200"/>
              </a:spcAft>
              <a:buNone/>
            </a:pPr>
            <a:endParaRPr lang="en-CA" sz="2200" dirty="0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5183927" y="157667"/>
            <a:ext cx="508332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2800" b="1" dirty="0">
                <a:solidFill>
                  <a:srgbClr val="5B87AC"/>
                </a:solidFill>
              </a:rPr>
              <a:t>Beneficios del proyecto para las ONPF y la industria</a:t>
            </a:r>
            <a:endParaRPr lang="en-CA" sz="2800" b="1" dirty="0">
              <a:solidFill>
                <a:srgbClr val="5B87AC"/>
              </a:solidFill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5161631" y="1228679"/>
            <a:ext cx="5549912" cy="5064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Aft>
                <a:spcPts val="1200"/>
              </a:spcAft>
              <a:buNone/>
            </a:pPr>
            <a:r>
              <a:rPr lang="es-ES" sz="2100" dirty="0"/>
              <a:t>Una comprensión técnica de los desafíos relacionados con las diferentes categorías de embalaje de madera</a:t>
            </a:r>
            <a:endParaRPr lang="en-CA" sz="2100" dirty="0"/>
          </a:p>
          <a:p>
            <a:pPr marL="0" lvl="0" indent="0">
              <a:spcAft>
                <a:spcPts val="1200"/>
              </a:spcAft>
              <a:buNone/>
            </a:pPr>
            <a:r>
              <a:rPr lang="es-ES" sz="2100" dirty="0"/>
              <a:t>Compartir mejores prácticas entre los partes interesadas que producen embalaje de madera</a:t>
            </a:r>
            <a:endParaRPr lang="en-CA" sz="2100" dirty="0"/>
          </a:p>
          <a:p>
            <a:pPr marL="0" lvl="0" indent="0">
              <a:spcAft>
                <a:spcPts val="1200"/>
              </a:spcAft>
              <a:buNone/>
            </a:pPr>
            <a:r>
              <a:rPr lang="en-CA" sz="2100" dirty="0" err="1"/>
              <a:t>Mejorar</a:t>
            </a:r>
            <a:r>
              <a:rPr lang="en-CA" sz="2100" dirty="0"/>
              <a:t> </a:t>
            </a:r>
            <a:r>
              <a:rPr lang="en-CA" sz="2100" dirty="0" err="1"/>
              <a:t>el</a:t>
            </a:r>
            <a:r>
              <a:rPr lang="en-CA" sz="2100" dirty="0"/>
              <a:t> </a:t>
            </a:r>
            <a:r>
              <a:rPr lang="en-CA" sz="2100" dirty="0" err="1"/>
              <a:t>cumplimiento</a:t>
            </a:r>
            <a:r>
              <a:rPr lang="en-CA" sz="2100" dirty="0"/>
              <a:t> de las directrices de la NIMF 15</a:t>
            </a:r>
          </a:p>
          <a:p>
            <a:pPr marL="0" lvl="0" indent="0">
              <a:spcAft>
                <a:spcPts val="1200"/>
              </a:spcAft>
              <a:buNone/>
            </a:pPr>
            <a:r>
              <a:rPr lang="es-ES" sz="2100" dirty="0"/>
              <a:t>Embalaje de madera de alto riesgo como meta debería dar lugar a menos intercepciones de </a:t>
            </a:r>
            <a:r>
              <a:rPr lang="es-ES" sz="2200" dirty="0"/>
              <a:t>plagas</a:t>
            </a:r>
            <a:endParaRPr lang="en-CA" sz="2200" dirty="0"/>
          </a:p>
          <a:p>
            <a:pPr marL="0" lvl="0" indent="0">
              <a:buNone/>
            </a:pPr>
            <a:endParaRPr lang="en-CA" sz="2200" dirty="0"/>
          </a:p>
          <a:p>
            <a:pPr marL="0" lvl="0" indent="0">
              <a:buNone/>
            </a:pPr>
            <a:endParaRPr lang="en-CA" sz="2200" dirty="0"/>
          </a:p>
          <a:p>
            <a:pPr marL="0" indent="0">
              <a:spcAft>
                <a:spcPts val="1800"/>
              </a:spcAft>
              <a:buNone/>
            </a:pPr>
            <a:endParaRPr lang="en-CA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7C666F-287C-B47A-AA8A-1E93B85E66E8}"/>
              </a:ext>
            </a:extLst>
          </p:cNvPr>
          <p:cNvSpPr/>
          <p:nvPr/>
        </p:nvSpPr>
        <p:spPr>
          <a:xfrm>
            <a:off x="10101943" y="1"/>
            <a:ext cx="2090057" cy="239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F1CED9C-4D6A-D446-D827-57719799CDB2}"/>
              </a:ext>
            </a:extLst>
          </p:cNvPr>
          <p:cNvGrpSpPr/>
          <p:nvPr/>
        </p:nvGrpSpPr>
        <p:grpSpPr>
          <a:xfrm>
            <a:off x="-1" y="4873925"/>
            <a:ext cx="12275389" cy="1984074"/>
            <a:chOff x="0" y="4988259"/>
            <a:chExt cx="12176702" cy="1876176"/>
          </a:xfrm>
        </p:grpSpPr>
        <p:pic>
          <p:nvPicPr>
            <p:cNvPr id="8" name="Picture 2" descr="Wooden Fingerboard Pallet - 5&quot; Long, 0.75&quot; Tall, 6&quot; Wide - 1:12 Scale -  Teak Tuning, Skateboards - Amazon Canada">
              <a:extLst>
                <a:ext uri="{FF2B5EF4-FFF2-40B4-BE49-F238E27FC236}">
                  <a16:creationId xmlns:a16="http://schemas.microsoft.com/office/drawing/2014/main" id="{6A805A64-2A92-4F6A-5E6A-3FD59559C3C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24" t="8120" b="24154"/>
            <a:stretch/>
          </p:blipFill>
          <p:spPr bwMode="auto">
            <a:xfrm>
              <a:off x="1453487" y="4988259"/>
              <a:ext cx="2506037" cy="18697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Contoured Dunnage | Industrial Timber Products by CarlWood">
              <a:extLst>
                <a:ext uri="{FF2B5EF4-FFF2-40B4-BE49-F238E27FC236}">
                  <a16:creationId xmlns:a16="http://schemas.microsoft.com/office/drawing/2014/main" id="{85198584-6725-5649-9D97-41D5316D863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589" r="33902"/>
            <a:stretch/>
          </p:blipFill>
          <p:spPr bwMode="auto">
            <a:xfrm>
              <a:off x="3157810" y="4994694"/>
              <a:ext cx="1931775" cy="18697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 descr="undefined">
              <a:extLst>
                <a:ext uri="{FF2B5EF4-FFF2-40B4-BE49-F238E27FC236}">
                  <a16:creationId xmlns:a16="http://schemas.microsoft.com/office/drawing/2014/main" id="{81F812A3-B006-A5DB-637C-A1DB51F172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2" t="8591" r="2216" b="4846"/>
            <a:stretch/>
          </p:blipFill>
          <p:spPr bwMode="auto">
            <a:xfrm>
              <a:off x="6924491" y="4988259"/>
              <a:ext cx="3025842" cy="18697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LX112-OO 3ft x 3ft Wooden Shipping Crate Pack of 6 OO/4mm/1 76">
              <a:extLst>
                <a:ext uri="{FF2B5EF4-FFF2-40B4-BE49-F238E27FC236}">
                  <a16:creationId xmlns:a16="http://schemas.microsoft.com/office/drawing/2014/main" id="{EB7F7198-1E47-A20D-7AD7-4D68C24CADF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00" t="49395" r="30074" b="13170"/>
            <a:stretch/>
          </p:blipFill>
          <p:spPr bwMode="auto">
            <a:xfrm>
              <a:off x="0" y="4994694"/>
              <a:ext cx="1453486" cy="18697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 descr="2 DIY ways to upcycle a large wood wire spool">
              <a:extLst>
                <a:ext uri="{FF2B5EF4-FFF2-40B4-BE49-F238E27FC236}">
                  <a16:creationId xmlns:a16="http://schemas.microsoft.com/office/drawing/2014/main" id="{6E7D1790-FBC5-BB5B-56BC-EE05A61CF5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9" t="11714" r="2946" b="15402"/>
            <a:stretch/>
          </p:blipFill>
          <p:spPr bwMode="auto">
            <a:xfrm>
              <a:off x="5089586" y="4989733"/>
              <a:ext cx="1834906" cy="1868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8" descr="Dunnage Blocks | Shipment Blocks | Martinsburg, PA">
              <a:extLst>
                <a:ext uri="{FF2B5EF4-FFF2-40B4-BE49-F238E27FC236}">
                  <a16:creationId xmlns:a16="http://schemas.microsoft.com/office/drawing/2014/main" id="{B7F6CB7C-5CB4-5DCF-99CE-8B41ACFE52D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73" t="9892" r="42926" b="13428"/>
            <a:stretch/>
          </p:blipFill>
          <p:spPr bwMode="auto">
            <a:xfrm>
              <a:off x="9950333" y="4988259"/>
              <a:ext cx="2226369" cy="18697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08613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656" y="13130"/>
            <a:ext cx="3601056" cy="1325563"/>
          </a:xfrm>
        </p:spPr>
        <p:txBody>
          <a:bodyPr>
            <a:normAutofit/>
          </a:bodyPr>
          <a:lstStyle/>
          <a:p>
            <a:r>
              <a:rPr lang="en-CA" sz="2800" b="1" dirty="0">
                <a:solidFill>
                  <a:schemeClr val="accent6">
                    <a:lumMod val="75000"/>
                  </a:schemeClr>
                </a:solidFill>
              </a:rPr>
              <a:t>Accomplishments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8641" y="1300834"/>
            <a:ext cx="4181729" cy="4714875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  <a:spcAft>
                <a:spcPts val="1800"/>
              </a:spcAft>
              <a:buClr>
                <a:srgbClr val="7D9A58"/>
              </a:buClr>
            </a:pPr>
            <a:r>
              <a:rPr lang="en-CA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Project Submission (Dec 2021)</a:t>
            </a:r>
          </a:p>
          <a:p>
            <a:pPr>
              <a:spcBef>
                <a:spcPts val="1200"/>
              </a:spcBef>
              <a:spcAft>
                <a:spcPts val="1800"/>
              </a:spcAft>
              <a:buClr>
                <a:srgbClr val="7D9A58"/>
              </a:buClr>
            </a:pPr>
            <a:r>
              <a:rPr lang="en-CA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Project waitlisted pending publication of </a:t>
            </a:r>
            <a:r>
              <a:rPr lang="en-CA" sz="22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IPPC Guide  on the Implementation of ISPM 15</a:t>
            </a:r>
            <a:r>
              <a:rPr lang="en-CA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(May 2022)</a:t>
            </a:r>
          </a:p>
          <a:p>
            <a:pPr>
              <a:spcBef>
                <a:spcPts val="1200"/>
              </a:spcBef>
              <a:spcAft>
                <a:spcPts val="1800"/>
              </a:spcAft>
              <a:buClr>
                <a:srgbClr val="7D9A58"/>
              </a:buClr>
            </a:pPr>
            <a:r>
              <a:rPr lang="en-CA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Project on the work program (August 2023)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0" r="54434"/>
          <a:stretch/>
        </p:blipFill>
        <p:spPr>
          <a:xfrm>
            <a:off x="9737" y="0"/>
            <a:ext cx="1627637" cy="6883144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6412625" y="-1823"/>
            <a:ext cx="360105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2800" b="1" dirty="0">
                <a:solidFill>
                  <a:srgbClr val="5B87AC"/>
                </a:solidFill>
              </a:rPr>
              <a:t>Logros</a:t>
            </a:r>
            <a:endParaRPr lang="en-CA" sz="2800" b="1" dirty="0">
              <a:solidFill>
                <a:srgbClr val="5B87AC"/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830739" y="1208118"/>
            <a:ext cx="4314810" cy="47148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Aft>
                <a:spcPts val="1200"/>
              </a:spcAft>
              <a:buClr>
                <a:srgbClr val="5B87AC"/>
              </a:buClr>
            </a:pPr>
            <a:r>
              <a:rPr lang="es-ES_tradnl" sz="2200" dirty="0"/>
              <a:t>Presentación del proyecto (diciembre del 2021)</a:t>
            </a:r>
          </a:p>
          <a:p>
            <a:pPr lvl="0">
              <a:spcAft>
                <a:spcPts val="1200"/>
              </a:spcAft>
              <a:buClr>
                <a:srgbClr val="5B87AC"/>
              </a:buClr>
            </a:pPr>
            <a:r>
              <a:rPr lang="es-ES" sz="2200" dirty="0"/>
              <a:t>Proyecto en lista de espera pendiente de publicación de la Guía de la CIPF sobre la implementación de la NIMF 15 (mayo de 2022)</a:t>
            </a:r>
          </a:p>
          <a:p>
            <a:pPr>
              <a:spcAft>
                <a:spcPts val="1200"/>
              </a:spcAft>
              <a:buClr>
                <a:srgbClr val="5B87AC"/>
              </a:buClr>
            </a:pPr>
            <a:r>
              <a:rPr lang="es-E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Proyecto sobre el programa de trabajo (agosto 2023)</a:t>
            </a:r>
          </a:p>
        </p:txBody>
      </p:sp>
      <p:pic>
        <p:nvPicPr>
          <p:cNvPr id="4105" name="Picture 4104">
            <a:extLst>
              <a:ext uri="{FF2B5EF4-FFF2-40B4-BE49-F238E27FC236}">
                <a16:creationId xmlns:a16="http://schemas.microsoft.com/office/drawing/2014/main" id="{4ACB35C2-F667-4BAC-013F-DAEB3D9A47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552" t="26614" r="16155" b="29905"/>
          <a:stretch/>
        </p:blipFill>
        <p:spPr>
          <a:xfrm>
            <a:off x="3868362" y="4923692"/>
            <a:ext cx="3905279" cy="1745112"/>
          </a:xfrm>
          <a:prstGeom prst="rect">
            <a:avLst/>
          </a:prstGeom>
        </p:spPr>
      </p:pic>
      <p:sp>
        <p:nvSpPr>
          <p:cNvPr id="4106" name="Rectangle 4105">
            <a:extLst>
              <a:ext uri="{FF2B5EF4-FFF2-40B4-BE49-F238E27FC236}">
                <a16:creationId xmlns:a16="http://schemas.microsoft.com/office/drawing/2014/main" id="{CB6133E8-D1B3-6C32-7CF1-7E82363E1D67}"/>
              </a:ext>
            </a:extLst>
          </p:cNvPr>
          <p:cNvSpPr/>
          <p:nvPr/>
        </p:nvSpPr>
        <p:spPr>
          <a:xfrm>
            <a:off x="10101943" y="1"/>
            <a:ext cx="2090057" cy="239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096" name="Picture 4095">
            <a:extLst>
              <a:ext uri="{FF2B5EF4-FFF2-40B4-BE49-F238E27FC236}">
                <a16:creationId xmlns:a16="http://schemas.microsoft.com/office/drawing/2014/main" id="{440004FF-3A31-D22F-EC0D-3C810EA5DE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786" t="160" r="-1"/>
          <a:stretch/>
        </p:blipFill>
        <p:spPr>
          <a:xfrm>
            <a:off x="10317145" y="0"/>
            <a:ext cx="1865118" cy="688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021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099" y="213961"/>
            <a:ext cx="3993932" cy="1325563"/>
          </a:xfrm>
        </p:spPr>
        <p:txBody>
          <a:bodyPr>
            <a:normAutofit/>
          </a:bodyPr>
          <a:lstStyle/>
          <a:p>
            <a:r>
              <a:rPr lang="en-CA" sz="2800" b="1" dirty="0">
                <a:solidFill>
                  <a:schemeClr val="accent6">
                    <a:lumMod val="75000"/>
                  </a:schemeClr>
                </a:solidFill>
              </a:rPr>
              <a:t>Pending Deliverables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61012" y="1155308"/>
            <a:ext cx="5475738" cy="358386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buClr>
                <a:srgbClr val="7D9A58"/>
              </a:buClr>
            </a:pPr>
            <a:r>
              <a:rPr lang="en-US" sz="2200" dirty="0"/>
              <a:t>Review ISPM 15 &amp; IPPC Guide on the implementation of ISPM 15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7D9A58"/>
              </a:buClr>
            </a:pPr>
            <a:r>
              <a:rPr lang="en-US" sz="2200" dirty="0"/>
              <a:t>Review literature &amp; data on WPM and interception of pests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7D9A58"/>
              </a:buClr>
            </a:pPr>
            <a:r>
              <a:rPr lang="en-US" sz="2200" dirty="0"/>
              <a:t>Investigate successful WPM programs as models to address high risk categories of WPM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7D9A58"/>
              </a:buClr>
            </a:pPr>
            <a:r>
              <a:rPr lang="en-US" sz="2200" dirty="0"/>
              <a:t>Consult with technical experts within and outside of the NAPPO region </a:t>
            </a:r>
          </a:p>
          <a:p>
            <a:pPr>
              <a:spcAft>
                <a:spcPts val="1200"/>
              </a:spcAft>
              <a:buClr>
                <a:srgbClr val="7D9A58"/>
              </a:buClr>
            </a:pPr>
            <a:endParaRPr lang="en-CA" sz="2200" dirty="0"/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636750" y="213960"/>
            <a:ext cx="501205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2800" b="1" dirty="0">
                <a:solidFill>
                  <a:srgbClr val="5B87AC"/>
                </a:solidFill>
              </a:rPr>
              <a:t>Resultados pendientes</a:t>
            </a:r>
            <a:endParaRPr lang="en-CA" sz="2800" b="1" dirty="0">
              <a:solidFill>
                <a:srgbClr val="5B87AC"/>
              </a:solidFill>
            </a:endParaRPr>
          </a:p>
        </p:txBody>
      </p:sp>
      <p:sp>
        <p:nvSpPr>
          <p:cNvPr id="27" name="Content Placeholder 3"/>
          <p:cNvSpPr txBox="1">
            <a:spLocks/>
          </p:cNvSpPr>
          <p:nvPr/>
        </p:nvSpPr>
        <p:spPr>
          <a:xfrm>
            <a:off x="5437734" y="1145782"/>
            <a:ext cx="6593254" cy="30268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defTabSz="914400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Wingdings" panose="05000000000000000000" pitchFamily="2" charset="2"/>
              <a:buChar char="q"/>
              <a:defRPr sz="2800"/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buClr>
                <a:srgbClr val="5B87AC"/>
              </a:buClr>
              <a:buFont typeface="Arial" panose="020B0604020202020204" pitchFamily="34" charset="0"/>
              <a:buChar char="•"/>
            </a:pPr>
            <a:r>
              <a:rPr lang="es-419" sz="2000" dirty="0"/>
              <a:t>Revisar la NIMF 15 y la Guía de la CIPF sobre la implementación de la NIMF 15</a:t>
            </a:r>
          </a:p>
          <a:p>
            <a:pPr>
              <a:buClr>
                <a:srgbClr val="5B87AC"/>
              </a:buClr>
              <a:buFont typeface="Arial" panose="020B0604020202020204" pitchFamily="34" charset="0"/>
              <a:buChar char="•"/>
            </a:pPr>
            <a:r>
              <a:rPr lang="es-419" sz="2000" dirty="0"/>
              <a:t>Revisar la literatura y los datos sobre embalaje de madera e interceptaciones de plagas</a:t>
            </a:r>
          </a:p>
          <a:p>
            <a:pPr>
              <a:buClr>
                <a:srgbClr val="5B87AC"/>
              </a:buClr>
              <a:buFont typeface="Arial" panose="020B0604020202020204" pitchFamily="34" charset="0"/>
              <a:buChar char="•"/>
            </a:pPr>
            <a:r>
              <a:rPr lang="es-419" sz="2000" dirty="0"/>
              <a:t>Investigar programas exitosos de embalaje de madera como modelos para abordar categorías de embalaje de madera alto riesgo</a:t>
            </a:r>
          </a:p>
          <a:p>
            <a:pPr>
              <a:buClr>
                <a:srgbClr val="5B87AC"/>
              </a:buClr>
              <a:buFont typeface="Arial" panose="020B0604020202020204" pitchFamily="34" charset="0"/>
              <a:buChar char="•"/>
            </a:pPr>
            <a:r>
              <a:rPr lang="es-419" sz="2000" dirty="0"/>
              <a:t>Consultar con expertos técnicos dentro y fuera de la región de la NAPPO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225" y="4508549"/>
            <a:ext cx="2774022" cy="2284142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597FFC5B-A933-9049-C2B3-79745F986E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" b="15602"/>
          <a:stretch/>
        </p:blipFill>
        <p:spPr bwMode="auto">
          <a:xfrm>
            <a:off x="2898881" y="4481252"/>
            <a:ext cx="6094026" cy="237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189" y="4739240"/>
            <a:ext cx="2914811" cy="218610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85ACE4-5536-F23B-3779-405689C99D70}"/>
              </a:ext>
            </a:extLst>
          </p:cNvPr>
          <p:cNvSpPr/>
          <p:nvPr/>
        </p:nvSpPr>
        <p:spPr>
          <a:xfrm>
            <a:off x="10101943" y="1"/>
            <a:ext cx="2090057" cy="239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78211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68" y="213961"/>
            <a:ext cx="3993932" cy="1325563"/>
          </a:xfrm>
        </p:spPr>
        <p:txBody>
          <a:bodyPr>
            <a:normAutofit/>
          </a:bodyPr>
          <a:lstStyle/>
          <a:p>
            <a:r>
              <a:rPr lang="en-CA" sz="2800" b="1" dirty="0">
                <a:solidFill>
                  <a:schemeClr val="accent6">
                    <a:lumMod val="75000"/>
                  </a:schemeClr>
                </a:solidFill>
              </a:rPr>
              <a:t>Pending Deliverables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61012" y="1312373"/>
            <a:ext cx="4391720" cy="567094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buClr>
                <a:srgbClr val="7D9A58"/>
              </a:buClr>
            </a:pPr>
            <a:r>
              <a:rPr lang="en-US" sz="2200" dirty="0"/>
              <a:t>Consultation with the shipping industry to understand limitations &amp; options for improving the use of compliant material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7D9A58"/>
              </a:buClr>
            </a:pPr>
            <a:r>
              <a:rPr lang="en-US" sz="2200" dirty="0"/>
              <a:t>Categorization and evaluation of risk 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7D9A58"/>
              </a:buClr>
            </a:pPr>
            <a:r>
              <a:rPr lang="en-US" sz="2200" dirty="0"/>
              <a:t>Practices for improving the use of compliant WPM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7D9A58"/>
              </a:buClr>
            </a:pPr>
            <a:r>
              <a:rPr lang="en-US" sz="2200" dirty="0"/>
              <a:t>Science &amp; Technology document - recommendations on improving compliance for potentially higher risk categories of WPM</a:t>
            </a:r>
          </a:p>
          <a:p>
            <a:pPr>
              <a:spcAft>
                <a:spcPts val="1200"/>
              </a:spcAft>
              <a:buClr>
                <a:srgbClr val="7D9A58"/>
              </a:buClr>
            </a:pPr>
            <a:endParaRPr lang="en-CA" sz="2200" dirty="0"/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4588788" y="213960"/>
            <a:ext cx="501205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2800" b="1" dirty="0">
                <a:solidFill>
                  <a:srgbClr val="5B87AC"/>
                </a:solidFill>
              </a:rPr>
              <a:t>Resultados pendientes</a:t>
            </a:r>
            <a:endParaRPr lang="en-CA" sz="2800" b="1" dirty="0">
              <a:solidFill>
                <a:srgbClr val="5B87AC"/>
              </a:solidFill>
            </a:endParaRPr>
          </a:p>
        </p:txBody>
      </p:sp>
      <p:sp>
        <p:nvSpPr>
          <p:cNvPr id="27" name="Content Placeholder 3"/>
          <p:cNvSpPr txBox="1">
            <a:spLocks/>
          </p:cNvSpPr>
          <p:nvPr/>
        </p:nvSpPr>
        <p:spPr>
          <a:xfrm>
            <a:off x="4519780" y="1312373"/>
            <a:ext cx="4374225" cy="5305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defTabSz="914400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Wingdings" panose="05000000000000000000" pitchFamily="2" charset="2"/>
              <a:buChar char="q"/>
              <a:defRPr sz="2800"/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buClr>
                <a:srgbClr val="5B87AC"/>
              </a:buClr>
              <a:buFont typeface="Arial" panose="020B0604020202020204" pitchFamily="34" charset="0"/>
              <a:buChar char="•"/>
            </a:pPr>
            <a:r>
              <a:rPr lang="es-ES" sz="2100" dirty="0"/>
              <a:t>Consulta con la industria naviera para comprender las limitaciones y opciones para mejorar el uso de material compatible</a:t>
            </a:r>
            <a:endParaRPr lang="en-CA" sz="2100" dirty="0"/>
          </a:p>
          <a:p>
            <a:pPr>
              <a:buClr>
                <a:srgbClr val="5B87AC"/>
              </a:buClr>
              <a:buFont typeface="Arial" panose="020B0604020202020204" pitchFamily="34" charset="0"/>
              <a:buChar char="•"/>
            </a:pPr>
            <a:r>
              <a:rPr lang="es-ES" sz="2100" dirty="0"/>
              <a:t>Categorización y evaluación del riesgo</a:t>
            </a:r>
            <a:endParaRPr lang="en-CA" sz="2100" dirty="0"/>
          </a:p>
          <a:p>
            <a:pPr>
              <a:buClr>
                <a:srgbClr val="5B87AC"/>
              </a:buClr>
              <a:buFont typeface="Arial" panose="020B0604020202020204" pitchFamily="34" charset="0"/>
              <a:buChar char="•"/>
            </a:pPr>
            <a:r>
              <a:rPr lang="es-ES" sz="2100" dirty="0"/>
              <a:t>Prácticas para mejorar el uso del embalaje de madera compatible</a:t>
            </a:r>
            <a:endParaRPr lang="en-CA" sz="2100" dirty="0"/>
          </a:p>
          <a:p>
            <a:pPr>
              <a:buClr>
                <a:srgbClr val="5B87AC"/>
              </a:buClr>
              <a:buFont typeface="Arial" panose="020B0604020202020204" pitchFamily="34" charset="0"/>
              <a:buChar char="•"/>
            </a:pPr>
            <a:r>
              <a:rPr lang="es-ES" sz="2100" dirty="0"/>
              <a:t>Documento de ciencia y tecnología: recomendaciones para mejorar el cumplimiento de categorías de embalaje de madera posiblemente de mayor riesgo</a:t>
            </a:r>
            <a:endParaRPr lang="en-CA" sz="2100" dirty="0"/>
          </a:p>
          <a:p>
            <a:pPr>
              <a:buClr>
                <a:srgbClr val="5B87AC"/>
              </a:buClr>
              <a:buFont typeface="Arial" panose="020B0604020202020204" pitchFamily="34" charset="0"/>
              <a:buChar char="•"/>
            </a:pPr>
            <a:endParaRPr lang="en-CA" sz="22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CADE7D-10A8-3527-AF10-B446695141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0" r="28936" b="-2"/>
          <a:stretch/>
        </p:blipFill>
        <p:spPr>
          <a:xfrm>
            <a:off x="8871123" y="-4366"/>
            <a:ext cx="3314551" cy="686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05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4106" y="252083"/>
            <a:ext cx="4279915" cy="1325563"/>
          </a:xfrm>
        </p:spPr>
        <p:txBody>
          <a:bodyPr>
            <a:normAutofit/>
          </a:bodyPr>
          <a:lstStyle/>
          <a:p>
            <a:r>
              <a:rPr lang="en-CA" sz="2800" b="1" dirty="0">
                <a:solidFill>
                  <a:schemeClr val="accent6">
                    <a:lumMod val="75000"/>
                  </a:schemeClr>
                </a:solidFill>
              </a:rPr>
              <a:t>Thanks &amp; Acknowledgements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4106" y="1788214"/>
            <a:ext cx="4000515" cy="5149483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CA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expert working group members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CA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NAPPO Executive Committee for their support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CA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NAPPO Secretariat 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CA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NAPPO AMC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CA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Stephanie Bloem for guidance  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245508" y="252083"/>
            <a:ext cx="427991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2800" b="1" dirty="0">
                <a:solidFill>
                  <a:srgbClr val="5B87AC"/>
                </a:solidFill>
              </a:rPr>
              <a:t>Agradecimientos y reconocimientos 	</a:t>
            </a:r>
            <a:endParaRPr lang="en-CA" sz="2800" dirty="0">
              <a:solidFill>
                <a:srgbClr val="5B87AC"/>
              </a:solidFill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6273815" y="1788213"/>
            <a:ext cx="4000515" cy="51494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s-ES_tradnl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Miembros del grupo de expertos </a:t>
            </a:r>
            <a:r>
              <a:rPr lang="en-CA" sz="22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s-ES_tradnl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Comité Ejecutivo de la NAPPO por su apoyo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s-ES_tradnl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Secretaría de la NAPPO  </a:t>
            </a:r>
            <a:endParaRPr lang="en-CA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spcAft>
                <a:spcPts val="1200"/>
              </a:spcAft>
              <a:buNone/>
            </a:pPr>
            <a:r>
              <a:rPr lang="es-ES_tradnl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CCM de la NAPPO   </a:t>
            </a:r>
            <a:endParaRPr lang="en-CA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spcAft>
                <a:spcPts val="1200"/>
              </a:spcAft>
              <a:buNone/>
            </a:pPr>
            <a:r>
              <a:rPr lang="es-ES_tradnl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Stephanie Bloem por su orientación   </a:t>
            </a:r>
            <a:endParaRPr lang="en-CA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BE0355-900B-5906-6C0E-FC41B91B67E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4729820-B51E-B529-E23B-54FFE1840212}"/>
                </a:ext>
              </a:extLst>
            </p:cNvPr>
            <p:cNvSpPr/>
            <p:nvPr/>
          </p:nvSpPr>
          <p:spPr>
            <a:xfrm>
              <a:off x="10101943" y="1"/>
              <a:ext cx="2090057" cy="239486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07FFEFD-B855-32A0-F4BE-AA2CAB2351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5819" t="41361" r="35080" b="13035"/>
            <a:stretch/>
          </p:blipFill>
          <p:spPr>
            <a:xfrm>
              <a:off x="11563987" y="0"/>
              <a:ext cx="624115" cy="234562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03202DD-7894-23DE-AA5F-D92ABB14E7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407" t="4368" r="73493" b="6460"/>
            <a:stretch/>
          </p:blipFill>
          <p:spPr>
            <a:xfrm>
              <a:off x="11567885" y="2271486"/>
              <a:ext cx="624115" cy="458651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51502D2-4B21-2482-9EEE-6298D0F59C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5819" t="41361" r="35080" b="13035"/>
            <a:stretch/>
          </p:blipFill>
          <p:spPr>
            <a:xfrm>
              <a:off x="0" y="0"/>
              <a:ext cx="624115" cy="234562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C5131FB-B03E-987A-12E9-3DE7AC0011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407" t="4368" r="73493" b="6460"/>
            <a:stretch/>
          </p:blipFill>
          <p:spPr>
            <a:xfrm>
              <a:off x="3898" y="2271486"/>
              <a:ext cx="624115" cy="45865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6213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37123" y="4797156"/>
            <a:ext cx="4498780" cy="990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CA" sz="43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endParaRPr lang="en-CA" sz="3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CA" sz="3000" b="1" dirty="0">
                <a:solidFill>
                  <a:schemeClr val="accent6">
                    <a:lumMod val="75000"/>
                  </a:schemeClr>
                </a:solidFill>
              </a:rPr>
              <a:t>Project Report 2023 </a:t>
            </a:r>
          </a:p>
          <a:p>
            <a:pPr algn="l"/>
            <a:endParaRPr lang="en-CA" sz="3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>
              <a:spcAft>
                <a:spcPts val="1200"/>
              </a:spcAft>
            </a:pPr>
            <a:r>
              <a:rPr lang="en-US" sz="2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Evaluating the risk associated with different of types of wood packaging material </a:t>
            </a:r>
          </a:p>
          <a:p>
            <a:pPr algn="l"/>
            <a:r>
              <a:rPr lang="en-US" sz="2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Opportunities to improve ISPM 15 compliance</a:t>
            </a:r>
          </a:p>
          <a:p>
            <a:pPr algn="l"/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CA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 algn="l"/>
            <a:endParaRPr lang="en-CA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4758" y="4864085"/>
            <a:ext cx="31575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solidFill>
                  <a:srgbClr val="7D9A58"/>
                </a:solidFill>
              </a:rPr>
              <a:t>Meghan Noseworthy </a:t>
            </a:r>
          </a:p>
          <a:p>
            <a:r>
              <a:rPr lang="en-CA" dirty="0">
                <a:solidFill>
                  <a:srgbClr val="7D9A58"/>
                </a:solidFill>
              </a:rPr>
              <a:t>Canadian Forest Service, NRCan</a:t>
            </a:r>
          </a:p>
          <a:p>
            <a:r>
              <a:rPr lang="en-CA" dirty="0">
                <a:solidFill>
                  <a:srgbClr val="7D9A58"/>
                </a:solidFill>
              </a:rPr>
              <a:t>46</a:t>
            </a:r>
            <a:r>
              <a:rPr lang="en-CA" baseline="30000" dirty="0">
                <a:solidFill>
                  <a:srgbClr val="7D9A58"/>
                </a:solidFill>
              </a:rPr>
              <a:t>th</a:t>
            </a:r>
            <a:r>
              <a:rPr lang="en-CA" dirty="0">
                <a:solidFill>
                  <a:srgbClr val="7D9A58"/>
                </a:solidFill>
              </a:rPr>
              <a:t> NAPPO Annual Meeting</a:t>
            </a:r>
          </a:p>
          <a:p>
            <a:endParaRPr lang="en-CA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735903" y="3921374"/>
            <a:ext cx="4498780" cy="990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CA" sz="43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endParaRPr lang="en-CA" sz="3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s-ES" sz="3000" b="1" dirty="0">
                <a:solidFill>
                  <a:srgbClr val="5B87AC"/>
                </a:solidFill>
              </a:rPr>
              <a:t>Informe del Grupo de expertos del </a:t>
            </a:r>
            <a:r>
              <a:rPr lang="en-CA" sz="3000" b="1" dirty="0">
                <a:solidFill>
                  <a:srgbClr val="5B87AC"/>
                </a:solidFill>
              </a:rPr>
              <a:t>2023</a:t>
            </a:r>
          </a:p>
          <a:p>
            <a:pPr algn="l"/>
            <a:r>
              <a:rPr lang="en-CA" sz="2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 algn="l"/>
            <a:r>
              <a:rPr lang="es-ES" sz="2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Evaluación del riesgo relacionado con diferentes tipos de embalaje de madera</a:t>
            </a:r>
            <a:endParaRPr lang="en-CA" sz="2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endParaRPr lang="es-ES" sz="2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s-ES" sz="2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Oportunidades para mejorar el cumplimiento de la NIMF 15</a:t>
            </a:r>
            <a:endParaRPr lang="en-CA" sz="2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35300"/>
            <a:ext cx="12280900" cy="1063679"/>
          </a:xfrm>
          <a:prstGeom prst="rect">
            <a:avLst/>
          </a:prstGeom>
        </p:spPr>
      </p:pic>
      <p:pic>
        <p:nvPicPr>
          <p:cNvPr id="13" name="Picture 12" descr="https://lh3.googleusercontent.com/7qGkaeBLtcIs1MoyMVPSzK8ZBCWRKH3oXZ5jdGcNEBBkRd22Nkf_m5JX7qfxpTf5eFYnOgD9herNMaXWUao77mkIRHOWRp5bxhb3nvhsmmfzP1eg9zALHXRAskEwgcirxmEBHtoYkopO814dtJWDKEXoo1isRGEURXk-XPJWOLRvqDeAWeMZ7pP48c1ZLBspjdaY2XPYux-l5F3AMxYunNUwRP04tBylBRuHeZHYMcagnpYaL9cSvffy0TH3eiLEX44eTTbQ7jcYp0CcW8lcrKHh_OVL8rWvAL2xjRstZaR1q1rnboi7RH5mPG8h5tHhQVP_PhIx-j3cPP4uJZc51PfYem6bB7rqEMABcoTAMm0QCO6uPnFCRwfoX4mO7Kmy78lFs8IvFZAW3g612q6-roeQvRi-jcpKS3_luCADStu3AN3AXVaZX3Y5LjRkkO1aBakkll3rMHVM0pTIJjy1oPiuvXs_FJLQoo5KMfxpZKF0yrkIhHhrKIB3qRWT9U3q6apR3XBf3RtXgkNZmkfJakuhMF2J6oD8_S1Jp-ks2BHnupk_5q-FLgYERc3xJwvYieuL7cC8RUD-do_wpwj9_j4asc85b3ybjc0elfflPzO8dgRsQE-_KbJZxtMWy4S5=w685-h948-n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27455" y="1"/>
            <a:ext cx="4264544" cy="73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https://lh3.googleusercontent.com/AzfT_MErJR14puktRZK_-MiUnxw9AAnCBCM98bKhWAjqOYgGo12nvCCkwlL_z3YfQo6rJWh5ZJujApGZ9-YKQNKAsXt2ZEZN12LsRoaKQJCI9HV_d-_qmQjtkvv1G76JU-YUXEPX1_34v50t1cstdsy6MC8ixbl_cUMOjqBu5Rfke330bPaXGuAN-ltu0VmUuZxcXccu6TF8_i9ix1RiGJwcywoRTbI2dBUyBYAy3ub08xPsyjnhhvKceHsB__edXC0MH3YJ1Asa29swF0AVqbRCyzF0UxQEkr5Q4nA2Yt99WA540duBoC3NOMKMMoVPg7R3g9FQm_-ZilbN_JIgpRpy3VgsJR-wY1UqsCBjbQSgPTfLwRfBmb-CYluq8ODvf_-OHIvhvr6YR4-Y_prWxh3fgB6PVj4wci9Pwb9zL96U8SuGEIEzGD8JpMatxt6xBGjVyUQMYWt4lyb21A1INVFDc8zRaVSkuPIO2Y8HdwWCdeqGNFiq0P7w8HuvoCwcGE0mlzwgPIJ--kzdxNdZrHYTVVrf9nMFHV6Eh7CEcuGK-DGBijkHsIN_OM-v_5UCIeae8lycOoUJ6MMtctgn2otVD7gCUdPcbKrSZAI-tM-B0rYbKKoIyFzMT0uja-xU=w534-h948-no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9"/>
          <a:stretch/>
        </p:blipFill>
        <p:spPr bwMode="auto">
          <a:xfrm>
            <a:off x="4031673" y="1"/>
            <a:ext cx="4179818" cy="73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4184073" cy="734290"/>
          </a:xfrm>
          <a:prstGeom prst="rect">
            <a:avLst/>
          </a:prstGeom>
        </p:spPr>
      </p:pic>
      <p:pic>
        <p:nvPicPr>
          <p:cNvPr id="17" name="Picture 16" descr="https://lh3.googleusercontent.com/7qGkaeBLtcIs1MoyMVPSzK8ZBCWRKH3oXZ5jdGcNEBBkRd22Nkf_m5JX7qfxpTf5eFYnOgD9herNMaXWUao77mkIRHOWRp5bxhb3nvhsmmfzP1eg9zALHXRAskEwgcirxmEBHtoYkopO814dtJWDKEXoo1isRGEURXk-XPJWOLRvqDeAWeMZ7pP48c1ZLBspjdaY2XPYux-l5F3AMxYunNUwRP04tBylBRuHeZHYMcagnpYaL9cSvffy0TH3eiLEX44eTTbQ7jcYp0CcW8lcrKHh_OVL8rWvAL2xjRstZaR1q1rnboi7RH5mPG8h5tHhQVP_PhIx-j3cPP4uJZc51PfYem6bB7rqEMABcoTAMm0QCO6uPnFCRwfoX4mO7Kmy78lFs8IvFZAW3g612q6-roeQvRi-jcpKS3_luCADStu3AN3AXVaZX3Y5LjRkkO1aBakkll3rMHVM0pTIJjy1oPiuvXs_FJLQoo5KMfxpZKF0yrkIhHhrKIB3qRWT9U3q6apR3XBf3RtXgkNZmkfJakuhMF2J6oD8_S1Jp-ks2BHnupk_5q-FLgYERc3xJwvYieuL7cC8RUD-do_wpwj9_j4asc85b3ybjc0elfflPzO8dgRsQE-_KbJZxtMWy4S5=w685-h948-n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80155" y="1"/>
            <a:ext cx="4264544" cy="73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https://lh3.googleusercontent.com/7qGkaeBLtcIs1MoyMVPSzK8ZBCWRKH3oXZ5jdGcNEBBkRd22Nkf_m5JX7qfxpTf5eFYnOgD9herNMaXWUao77mkIRHOWRp5bxhb3nvhsmmfzP1eg9zALHXRAskEwgcirxmEBHtoYkopO814dtJWDKEXoo1isRGEURXk-XPJWOLRvqDeAWeMZ7pP48c1ZLBspjdaY2XPYux-l5F3AMxYunNUwRP04tBylBRuHeZHYMcagnpYaL9cSvffy0TH3eiLEX44eTTbQ7jcYp0CcW8lcrKHh_OVL8rWvAL2xjRstZaR1q1rnboi7RH5mPG8h5tHhQVP_PhIx-j3cPP4uJZc51PfYem6bB7rqEMABcoTAMm0QCO6uPnFCRwfoX4mO7Kmy78lFs8IvFZAW3g612q6-roeQvRi-jcpKS3_luCADStu3AN3AXVaZX3Y5LjRkkO1aBakkll3rMHVM0pTIJjy1oPiuvXs_FJLQoo5KMfxpZKF0yrkIhHhrKIB3qRWT9U3q6apR3XBf3RtXgkNZmkfJakuhMF2J6oD8_S1Jp-ks2BHnupk_5q-FLgYERc3xJwvYieuL7cC8RUD-do_wpwj9_j4asc85b3ybjc0elfflPzO8dgRsQE-_KbJZxtMWy4S5=w685-h948-n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4264544" cy="73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https://www.nappo.org/application/files/5916/8673/1706/2023_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699" y="1735215"/>
            <a:ext cx="4716114" cy="309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-1" y="-838968"/>
            <a:ext cx="12215973" cy="1568433"/>
            <a:chOff x="0" y="-17035"/>
            <a:chExt cx="12824912" cy="1725185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743"/>
            <a:stretch/>
          </p:blipFill>
          <p:spPr>
            <a:xfrm>
              <a:off x="0" y="0"/>
              <a:ext cx="3251744" cy="170815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743"/>
            <a:stretch/>
          </p:blipFill>
          <p:spPr>
            <a:xfrm>
              <a:off x="3172705" y="-2135"/>
              <a:ext cx="3251744" cy="170815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743"/>
            <a:stretch/>
          </p:blipFill>
          <p:spPr>
            <a:xfrm>
              <a:off x="6345410" y="0"/>
              <a:ext cx="3251744" cy="170815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743"/>
            <a:stretch/>
          </p:blipFill>
          <p:spPr>
            <a:xfrm>
              <a:off x="9573168" y="-17035"/>
              <a:ext cx="3251744" cy="17081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101858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GAGE" val="{&quot;SavedSwatch&quot;:&quot;-11240108|-11700327|-8754175|-9605520|-12039861|NRCan&quot;,&quot;Id&quot;:&quot;656a1f283745434b4c0a5cbe&quot;,&quot;SmartGridHorizontal&quot;:0,&quot;LinkedExcelSources&quot;:{},&quot;LinkedProjectSources&quot;:{},&quot;FlowConfig&quot;:{&quot;Canvas&quot;:{&quot;Slide&quot;:-1,&quot;Width&quot;:0,&quot;Height&quot;:0},&quot;Timeline&quot;:{&quot;Actions&quot;:[]}},&quot;LinkedSlideMergeSources&quot;:{},&quot;LinkedSharePointSlideMergeSources&quot;:{}}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DFBDAA08241146B46D0B1640CC890F" ma:contentTypeVersion="17" ma:contentTypeDescription="Create a new document." ma:contentTypeScope="" ma:versionID="2cf014eec87e321491f6db0268c355a0">
  <xsd:schema xmlns:xsd="http://www.w3.org/2001/XMLSchema" xmlns:xs="http://www.w3.org/2001/XMLSchema" xmlns:p="http://schemas.microsoft.com/office/2006/metadata/properties" xmlns:ns2="51d07005-8444-42b2-a841-576e386ff06a" xmlns:ns3="826fa057-fb92-41d3-a05d-69389c14cff1" targetNamespace="http://schemas.microsoft.com/office/2006/metadata/properties" ma:root="true" ma:fieldsID="9f62aef419bee5a4ccecbcaa16c224e0" ns2:_="" ns3:_="">
    <xsd:import namespace="51d07005-8444-42b2-a841-576e386ff06a"/>
    <xsd:import namespace="826fa057-fb92-41d3-a05d-69389c14cf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d07005-8444-42b2-a841-576e386ff0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d39854ef-6beb-4fd7-bc9b-c96434c7cf1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6fa057-fb92-41d3-a05d-69389c14cff1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f99ac99f-5bc7-4e9e-b205-96276ba9976a}" ma:internalName="TaxCatchAll" ma:showField="CatchAllData" ma:web="826fa057-fb92-41d3-a05d-69389c14cf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88741AD-A5E9-4042-9EF5-B11F30A35A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1d07005-8444-42b2-a841-576e386ff06a"/>
    <ds:schemaRef ds:uri="826fa057-fb92-41d3-a05d-69389c14cf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1093E4C-3101-4232-90DD-F3062B705159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219619fd-75dc-48cb-820d-8f683a95dd8b}" enabled="1" method="Privileged" siteId="{05c95b33-90ca-49d5-b644-288b930b912b}" contentBits="1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14363</TotalTime>
  <Words>823</Words>
  <Application>Microsoft Office PowerPoint</Application>
  <PresentationFormat>Widescreen</PresentationFormat>
  <Paragraphs>146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Tahoma</vt:lpstr>
      <vt:lpstr>Wingdings</vt:lpstr>
      <vt:lpstr>Office Theme</vt:lpstr>
      <vt:lpstr>PowerPoint Presentation</vt:lpstr>
      <vt:lpstr>f</vt:lpstr>
      <vt:lpstr>Project Objectives  Importance to the NAPPO region</vt:lpstr>
      <vt:lpstr>Project benefits to NPPOs and Industry</vt:lpstr>
      <vt:lpstr>Accomplishments</vt:lpstr>
      <vt:lpstr>Pending Deliverables</vt:lpstr>
      <vt:lpstr>Pending Deliverables</vt:lpstr>
      <vt:lpstr>Thanks &amp; Acknowledgements </vt:lpstr>
      <vt:lpstr>PowerPoint Presentation</vt:lpstr>
    </vt:vector>
  </TitlesOfParts>
  <Company>NRCan  /  RNCan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Noseworthy, Meghan</dc:creator>
  <cp:lastModifiedBy>Nedelka Marin-Martinez</cp:lastModifiedBy>
  <cp:revision>201</cp:revision>
  <dcterms:created xsi:type="dcterms:W3CDTF">2019-10-17T20:48:24Z</dcterms:created>
  <dcterms:modified xsi:type="dcterms:W3CDTF">2023-12-01T23:52:20Z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HeaderLocations">
    <vt:lpwstr>Office Theme:8</vt:lpwstr>
  </property>
  <property fmtid="{D5CDD505-2E9C-101B-9397-08002B2CF9AE}" pid="3" name="ClassificationContentMarkingHeaderText">
    <vt:lpwstr>UNCLASSIFIED - NON CLASSIFIÉ</vt:lpwstr>
  </property>
</Properties>
</file>