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Average"/>
      <p:regular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850">
          <p15:clr>
            <a:srgbClr val="9AA0A6"/>
          </p15:clr>
        </p15:guide>
      </p15:sldGuideLst>
    </p:ext>
    <p:ext uri="GoogleSlidesCustomDataVersion2">
      <go:slidesCustomData xmlns:go="http://customooxmlschemas.google.com/" r:id="rId30" roundtripDataSignature="AMtx7mgvDjYE3Gaj6TECECG7vXyf2tox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85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1" Type="http://schemas.openxmlformats.org/officeDocument/2006/relationships/slide" Target="slides/slide15.xml"/><Relationship Id="rId3" Type="http://schemas.openxmlformats.org/officeDocument/2006/relationships/presProps" Target="presProps.xml"/><Relationship Id="rId25" Type="http://schemas.openxmlformats.org/officeDocument/2006/relationships/slide" Target="slides/slide19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0" Type="http://schemas.openxmlformats.org/officeDocument/2006/relationships/slide" Target="slides/slide14.xml"/><Relationship Id="rId2" Type="http://schemas.openxmlformats.org/officeDocument/2006/relationships/viewProps" Target="viewProps.xml"/><Relationship Id="rId29" Type="http://schemas.openxmlformats.org/officeDocument/2006/relationships/font" Target="fonts/Oswald-bold.fntdata"/><Relationship Id="rId16" Type="http://schemas.openxmlformats.org/officeDocument/2006/relationships/slide" Target="slides/slide10.xml"/><Relationship Id="rId24" Type="http://schemas.openxmlformats.org/officeDocument/2006/relationships/slide" Target="slides/slide18.xml"/><Relationship Id="rId1" Type="http://schemas.openxmlformats.org/officeDocument/2006/relationships/theme" Target="theme/theme2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32" Type="http://schemas.openxmlformats.org/officeDocument/2006/relationships/customXml" Target="../customXml/item2.xml"/><Relationship Id="rId23" Type="http://schemas.openxmlformats.org/officeDocument/2006/relationships/slide" Target="slides/slide17.xml"/><Relationship Id="rId28" Type="http://schemas.openxmlformats.org/officeDocument/2006/relationships/font" Target="fonts/Oswald-regular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ustomXml" Target="../customXml/item1.xml"/><Relationship Id="rId22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7" Type="http://schemas.openxmlformats.org/officeDocument/2006/relationships/font" Target="fonts/Average-regular.fntdata"/><Relationship Id="rId30" Type="http://customschemas.google.com/relationships/presentationmetadata" Target="metadata"/><Relationship Id="rId14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  <a:highlight>
                  <a:srgbClr val="FFFFFF"/>
                </a:highlight>
              </a:rPr>
              <a:t>Acuerdo COSAVE - SAA (2019)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  <a:highlight>
                  <a:srgbClr val="FFFFFF"/>
                </a:highlight>
              </a:rPr>
              <a:t>Charla “interacción público - privada: la experiencia de la NAPPO” - Stephanie Bloem 4 de octubre</a:t>
            </a:r>
            <a:endParaRPr/>
          </a:p>
        </p:txBody>
      </p:sp>
      <p:sp>
        <p:nvSpPr>
          <p:cNvPr id="245" name="Google Shape;245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e9309c5e1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  <a:highlight>
                  <a:srgbClr val="FFFFFF"/>
                </a:highlight>
              </a:rPr>
              <a:t>Acuerdo COSAVE - SAA (2019)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  <a:highlight>
                  <a:srgbClr val="FFFFFF"/>
                </a:highlight>
              </a:rPr>
              <a:t>Charla “interacción público - privada: la experiencia de la NAPPO” - Stephanie Bloem 4 de octubre</a:t>
            </a:r>
            <a:endParaRPr/>
          </a:p>
        </p:txBody>
      </p:sp>
      <p:sp>
        <p:nvSpPr>
          <p:cNvPr id="255" name="Google Shape;255;g1e9309c5e1c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e9309c5e1c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6" name="Google Shape;266;g1e9309c5e1c_0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e9309c5e1c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8" name="Google Shape;278;g1e9309c5e1c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e9309c5e1c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0" name="Google Shape;290;g1e9309c5e1c_0_1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e9309c5e1c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2" name="Google Shape;302;g1e9309c5e1c_0_1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e9309c5e1c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4" name="Google Shape;314;g1e9309c5e1c_0_1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e9309c5e1c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6" name="Google Shape;326;g1e9309c5e1c_0_1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e9309c5e1c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Grupos técnicos y otros grupos de trabajo específicos que dan continuidad al plan de trabajo de Cosave y del IICA (cerca de 50 reuniones entre abril y agosto).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Cosave líder regional en la implementación de </a:t>
            </a:r>
            <a:r>
              <a:rPr b="1" lang="es">
                <a:solidFill>
                  <a:schemeClr val="dk1"/>
                </a:solidFill>
              </a:rPr>
              <a:t>e-phyto: </a:t>
            </a:r>
            <a:r>
              <a:rPr lang="es">
                <a:solidFill>
                  <a:schemeClr val="dk1"/>
                </a:solidFill>
              </a:rPr>
              <a:t>Fundamental para darle continuidad al intercambio comercial durante la pandemia, facilitando la transparencia y reduciendo costos. Se continúa cooperando para ampliar su implementación.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7" name="Google Shape;337;g1e9309c5e1c_0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484e3275c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5 ejes para articular las estrategias de comunicación</a:t>
            </a:r>
            <a:r>
              <a:rPr lang="es"/>
              <a:t>: 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Eje 1: Datos sobre el COSAVE</a:t>
            </a:r>
            <a:r>
              <a:rPr lang="es"/>
              <a:t>. Enfocado en brindar información amigable sobre qué es, cómo funciona, cuáles son sus principales productos e hitos. 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Eje 2: COSAVE en el tiempo.</a:t>
            </a:r>
            <a:r>
              <a:rPr lang="es"/>
              <a:t> Un recorrido por los momentos históricos relevantes, recuperación de testimonios, fotos y/o textos de aquellas personalidades fundamentales para el COSAVE. 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Eje 3: COSAVE en el día a día</a:t>
            </a:r>
            <a:r>
              <a:rPr lang="es"/>
              <a:t>. Relacionado directamente con las actividades identificadas y aprobadas en los planes anuales de trabajo, las acciones relevantes llevadas a cabo por los Grupos Técnicos (seminarios, talleres, productos, etc.) y la Secretaría de Coordinación, reuniones del Comité Directivo, entre otras.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Eje 4: Las ONPF del COSAVE.</a:t>
            </a:r>
            <a:r>
              <a:rPr lang="es"/>
              <a:t> Publicación de temas o eventos importantes, relacionados con asuntos sobre sanidad vegetal o información general con relevancia regional, que las ONPF quieran reproducir en la red del COSAVE.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s"/>
              <a:t>Eje 5: COSAVE en el mundo.</a:t>
            </a:r>
            <a:r>
              <a:rPr lang="es"/>
              <a:t> Información relativa a actividades, eventos, seminarios, talleres y encuentros de trabajo regionales e internacionales con otras ORPF, el sector privado, la ciencia y la academia, entre otros actores claves, con los que se vincula el COSAVE. </a:t>
            </a:r>
            <a:endParaRPr/>
          </a:p>
        </p:txBody>
      </p:sp>
      <p:sp>
        <p:nvSpPr>
          <p:cNvPr id="347" name="Google Shape;347;g1484e3275c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e9309c5e1c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g1e9309c5e1c_0_2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e95eca02c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g1e95eca02c1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e9309c5e1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79" name="Google Shape;179;g1e9309c5e1c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e93be4a5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89" name="Google Shape;189;g1e93be4a57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9309c5e1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99" name="Google Shape;199;g1e9309c5e1c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e9309c5e1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36" name="Google Shape;236;g1e9309c5e1c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9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9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9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9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9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9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20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4" name="Google Shape;64;p1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6" name="Google Shape;76;p2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5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25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9" name="Google Shape;89;p25"/>
          <p:cNvSpPr txBox="1"/>
          <p:nvPr>
            <p:ph idx="2" type="body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1" name="Google Shape;91;p25"/>
          <p:cNvSpPr txBox="1"/>
          <p:nvPr>
            <p:ph idx="4" type="body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2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9" name="Google Shape;99;p2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2" name="Google Shape;102;p2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3" name="Google Shape;103;p2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8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6" name="Google Shape;106;p28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7" name="Google Shape;107;p28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8" name="Google Shape;108;p2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p2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9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3" name="Google Shape;113;p29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29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5" name="Google Shape;115;p2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2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0" name="Google Shape;120;p30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3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3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6" name="Google Shape;126;p31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7" name="Google Shape;127;p3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3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1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41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18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18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b="0" i="0" sz="18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jpg"/><Relationship Id="rId4" Type="http://schemas.openxmlformats.org/officeDocument/2006/relationships/image" Target="../media/image29.jpg"/><Relationship Id="rId5" Type="http://schemas.openxmlformats.org/officeDocument/2006/relationships/image" Target="../media/image35.jpg"/><Relationship Id="rId6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g"/><Relationship Id="rId4" Type="http://schemas.openxmlformats.org/officeDocument/2006/relationships/image" Target="../media/image31.jpg"/><Relationship Id="rId5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Relationship Id="rId4" Type="http://schemas.openxmlformats.org/officeDocument/2006/relationships/image" Target="../media/image1.png"/><Relationship Id="rId5" Type="http://schemas.openxmlformats.org/officeDocument/2006/relationships/image" Target="../media/image3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6.jpg"/><Relationship Id="rId5" Type="http://schemas.openxmlformats.org/officeDocument/2006/relationships/image" Target="../media/image3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jpg"/><Relationship Id="rId4" Type="http://schemas.openxmlformats.org/officeDocument/2006/relationships/image" Target="../media/image40.jpg"/><Relationship Id="rId5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45.jpg"/><Relationship Id="rId5" Type="http://schemas.openxmlformats.org/officeDocument/2006/relationships/image" Target="../media/image4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4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0.png"/><Relationship Id="rId4" Type="http://schemas.openxmlformats.org/officeDocument/2006/relationships/image" Target="../media/image46.png"/><Relationship Id="rId5" Type="http://schemas.openxmlformats.org/officeDocument/2006/relationships/image" Target="../media/image51.png"/><Relationship Id="rId6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4.jp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jpg"/><Relationship Id="rId10" Type="http://schemas.openxmlformats.org/officeDocument/2006/relationships/image" Target="../media/image21.jpg"/><Relationship Id="rId13" Type="http://schemas.openxmlformats.org/officeDocument/2006/relationships/image" Target="../media/image24.jpg"/><Relationship Id="rId1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28.jpg"/><Relationship Id="rId15" Type="http://schemas.openxmlformats.org/officeDocument/2006/relationships/image" Target="../media/image25.jpg"/><Relationship Id="rId14" Type="http://schemas.openxmlformats.org/officeDocument/2006/relationships/image" Target="../media/image23.png"/><Relationship Id="rId16" Type="http://schemas.openxmlformats.org/officeDocument/2006/relationships/image" Target="../media/image27.jpg"/><Relationship Id="rId5" Type="http://schemas.openxmlformats.org/officeDocument/2006/relationships/image" Target="../media/image9.jp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standardsfacility.org/sites/default/files/R4.1.Metodolog%C3%ADa_Evaluaci%C3%B3n_Impacto.pdf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/>
          <p:nvPr/>
        </p:nvSpPr>
        <p:spPr>
          <a:xfrm>
            <a:off x="-89700" y="2977175"/>
            <a:ext cx="9323400" cy="1996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 txBox="1"/>
          <p:nvPr>
            <p:ph idx="1" type="subTitle"/>
          </p:nvPr>
        </p:nvSpPr>
        <p:spPr>
          <a:xfrm>
            <a:off x="91650" y="3174875"/>
            <a:ext cx="8960700" cy="17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</a:t>
            </a:r>
            <a:r>
              <a:rPr lang="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 NAPPO ANNUAL MEETING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-Yucatán, 5-7th december 2023-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i="1" lang="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Ing. Agr. Leonardo Olivera - </a:t>
            </a:r>
            <a:r>
              <a:rPr i="1" lang="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Director General de Servicios Agrícolas, Uruguay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"/>
          <p:cNvSpPr txBox="1"/>
          <p:nvPr>
            <p:ph idx="1" type="subTitle"/>
          </p:nvPr>
        </p:nvSpPr>
        <p:spPr>
          <a:xfrm>
            <a:off x="3373738" y="1002475"/>
            <a:ext cx="51273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2700">
                <a:solidFill>
                  <a:srgbClr val="42719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COMITÉ DE SANIDAD VEGETAL DEL CONO SUR</a:t>
            </a:r>
            <a:endParaRPr b="1" sz="2700">
              <a:solidFill>
                <a:srgbClr val="42719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3">
            <a:alphaModFix/>
          </a:blip>
          <a:srcRect b="-5278" l="-6443" r="-4457" t="-4238"/>
          <a:stretch/>
        </p:blipFill>
        <p:spPr>
          <a:xfrm>
            <a:off x="913125" y="426575"/>
            <a:ext cx="2132274" cy="210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"/>
          <p:cNvSpPr txBox="1"/>
          <p:nvPr>
            <p:ph idx="4294967295" type="body"/>
          </p:nvPr>
        </p:nvSpPr>
        <p:spPr>
          <a:xfrm>
            <a:off x="250825" y="1931250"/>
            <a:ext cx="3997200" cy="27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COSAVE-SAA Meetings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1st of June (virtual meeting)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29th June (face-to-face meeting)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Approval of the Regional Pilot Plan for the Phytosanitary Certification of </a:t>
            </a:r>
            <a:r>
              <a:rPr i="1" lang="es" sz="1600">
                <a:latin typeface="Times New Roman"/>
                <a:ea typeface="Times New Roman"/>
                <a:cs typeface="Times New Roman"/>
                <a:sym typeface="Times New Roman"/>
              </a:rPr>
              <a:t>Zea mays</a:t>
            </a: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 seed with intended use, propagation and experimentation purpose under a systems approach (Res. 314/108-23D)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4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Improve public-private liaison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0" name="Google Shape;250;p4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872426"/>
            <a:ext cx="4135876" cy="232643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"/>
          <p:cNvSpPr txBox="1"/>
          <p:nvPr>
            <p:ph idx="4294967295" type="body"/>
          </p:nvPr>
        </p:nvSpPr>
        <p:spPr>
          <a:xfrm>
            <a:off x="337200" y="1369200"/>
            <a:ext cx="75876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COSAVE - Seed Association of the Americas (SAA)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e9309c5e1c_0_35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g1e9309c5e1c_0_35"/>
          <p:cNvPicPr preferRelativeResize="0"/>
          <p:nvPr/>
        </p:nvPicPr>
        <p:blipFill rotWithShape="1">
          <a:blip r:embed="rId3">
            <a:alphaModFix/>
          </a:blip>
          <a:srcRect b="14054" l="13477" r="13266" t="11027"/>
          <a:stretch/>
        </p:blipFill>
        <p:spPr>
          <a:xfrm>
            <a:off x="5601587" y="1460325"/>
            <a:ext cx="3247685" cy="1875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1e9309c5e1c_0_35"/>
          <p:cNvPicPr preferRelativeResize="0"/>
          <p:nvPr/>
        </p:nvPicPr>
        <p:blipFill rotWithShape="1">
          <a:blip r:embed="rId4">
            <a:alphaModFix/>
          </a:blip>
          <a:srcRect b="4628" l="0" r="16617" t="-19202"/>
          <a:stretch/>
        </p:blipFill>
        <p:spPr>
          <a:xfrm>
            <a:off x="3340200" y="3091800"/>
            <a:ext cx="2708050" cy="176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1e9309c5e1c_0_35"/>
          <p:cNvPicPr preferRelativeResize="0"/>
          <p:nvPr/>
        </p:nvPicPr>
        <p:blipFill rotWithShape="1">
          <a:blip r:embed="rId5">
            <a:alphaModFix/>
          </a:blip>
          <a:srcRect b="0" l="15290" r="0" t="0"/>
          <a:stretch/>
        </p:blipFill>
        <p:spPr>
          <a:xfrm>
            <a:off x="6098100" y="3387350"/>
            <a:ext cx="2751176" cy="146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1e9309c5e1c_0_35"/>
          <p:cNvSpPr txBox="1"/>
          <p:nvPr/>
        </p:nvSpPr>
        <p:spPr>
          <a:xfrm>
            <a:off x="332375" y="1516825"/>
            <a:ext cx="49593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" sz="1600" u="none" cap="none" strike="noStrike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Development of a liaison framework with the private sector (Regional prioritization: Fruits) 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First </a:t>
            </a:r>
            <a:r>
              <a:rPr lang="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second </a:t>
            </a: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meeting for the articulation of phytosanitary protection in the fruit sector of the COSAVE region (June </a:t>
            </a:r>
            <a:r>
              <a:rPr lang="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November</a:t>
            </a: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2023) 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IICA - COSAVE</a:t>
            </a:r>
            <a:endParaRPr i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Public-Private Conference 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(december-2023) </a:t>
            </a:r>
            <a:r>
              <a:rPr b="0" i="1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IICA - COSAVE</a:t>
            </a:r>
            <a:endParaRPr b="0" i="1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g1e9309c5e1c_0_35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Improve public-private liaison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3" name="Google Shape;263;g1e9309c5e1c_0_35"/>
          <p:cNvPicPr preferRelativeResize="0"/>
          <p:nvPr/>
        </p:nvPicPr>
        <p:blipFill rotWithShape="1">
          <a:blip r:embed="rId6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1e9309c5e1c_0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7400" y="1843755"/>
            <a:ext cx="3717524" cy="278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1e9309c5e1c_0_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650" y="1843725"/>
            <a:ext cx="4330351" cy="278812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1e9309c5e1c_0_81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1e9309c5e1c_0_81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2022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72" name="Google Shape;272;g1e9309c5e1c_0_81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3" name="Google Shape;273;g1e9309c5e1c_0_81"/>
          <p:cNvPicPr preferRelativeResize="0"/>
          <p:nvPr/>
        </p:nvPicPr>
        <p:blipFill rotWithShape="1">
          <a:blip r:embed="rId5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1e9309c5e1c_0_81"/>
          <p:cNvSpPr txBox="1"/>
          <p:nvPr/>
        </p:nvSpPr>
        <p:spPr>
          <a:xfrm>
            <a:off x="241725" y="4310875"/>
            <a:ext cx="43305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Regional Experience on reception and inspection of vessels for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Lymantria spp. 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(november, 2022 - CHILE)</a:t>
            </a:r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g1e9309c5e1c_0_81"/>
          <p:cNvSpPr txBox="1"/>
          <p:nvPr/>
        </p:nvSpPr>
        <p:spPr>
          <a:xfrm>
            <a:off x="5017400" y="4310875"/>
            <a:ext cx="37899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Practical Workshop for the control of Locusts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(november, 2022 - ARGENTINA)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g1e9309c5e1c_0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1400" y="1907852"/>
            <a:ext cx="4704284" cy="215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1e9309c5e1c_0_96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1e9309c5e1c_0_96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2022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83" name="Google Shape;283;g1e9309c5e1c_0_96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4" name="Google Shape;284;g1e9309c5e1c_0_96"/>
          <p:cNvPicPr preferRelativeResize="0"/>
          <p:nvPr/>
        </p:nvPicPr>
        <p:blipFill rotWithShape="1">
          <a:blip r:embed="rId4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1e9309c5e1c_0_96"/>
          <p:cNvPicPr preferRelativeResize="0"/>
          <p:nvPr/>
        </p:nvPicPr>
        <p:blipFill rotWithShape="1">
          <a:blip r:embed="rId5">
            <a:alphaModFix/>
          </a:blip>
          <a:srcRect b="7" l="0" r="0" t="25242"/>
          <a:stretch/>
        </p:blipFill>
        <p:spPr>
          <a:xfrm>
            <a:off x="250825" y="1907850"/>
            <a:ext cx="3837552" cy="21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1e9309c5e1c_0_96"/>
          <p:cNvSpPr txBox="1"/>
          <p:nvPr/>
        </p:nvSpPr>
        <p:spPr>
          <a:xfrm>
            <a:off x="250825" y="3995250"/>
            <a:ext cx="3837600" cy="87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Implementation of the Fruit Fly Eradication Program (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Bactrocera carambolae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(october, 2022- BRASIL)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g1e9309c5e1c_0_96"/>
          <p:cNvSpPr txBox="1"/>
          <p:nvPr/>
        </p:nvSpPr>
        <p:spPr>
          <a:xfrm>
            <a:off x="4241388" y="3995250"/>
            <a:ext cx="4704300" cy="110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Webinar "Phytosanitary risks associated with the pine wood nematode,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Bursaphelenchus xylophilus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and its vectors the pine longhorned beetle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Monochamus spp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". (october, 2022)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e9309c5e1c_0_196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1e9309c5e1c_0_196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2022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94" name="Google Shape;294;g1e9309c5e1c_0_196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5" name="Google Shape;295;g1e9309c5e1c_0_196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1e9309c5e1c_0_196"/>
          <p:cNvSpPr txBox="1"/>
          <p:nvPr/>
        </p:nvSpPr>
        <p:spPr>
          <a:xfrm>
            <a:off x="149763" y="3861375"/>
            <a:ext cx="47811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Simulation of the Contingency Plan for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Lobesia botrana 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(december, 2022 - BRASIL)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7" name="Google Shape;297;g1e9309c5e1c_0_1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763" y="1709874"/>
            <a:ext cx="4781124" cy="215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1e9309c5e1c_0_196"/>
          <p:cNvSpPr txBox="1"/>
          <p:nvPr/>
        </p:nvSpPr>
        <p:spPr>
          <a:xfrm>
            <a:off x="5114235" y="3625475"/>
            <a:ext cx="3725700" cy="87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First Annual Cosave Meeting: "Regional links that protect plant health", to share experiences and knowledge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(december, 2022)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IICA</a:t>
            </a:r>
            <a:endParaRPr b="0" i="1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g1e9309c5e1c_0_1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22913" y="1843738"/>
            <a:ext cx="3908337" cy="1781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g1e9309c5e1c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650" y="1709880"/>
            <a:ext cx="4170245" cy="277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1e9309c5e1c_0_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4162" y="1709882"/>
            <a:ext cx="4013580" cy="3010176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1e9309c5e1c_0_111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1e9309c5e1c_0_111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08" name="Google Shape;308;g1e9309c5e1c_0_111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9" name="Google Shape;309;g1e9309c5e1c_0_111"/>
          <p:cNvPicPr preferRelativeResize="0"/>
          <p:nvPr/>
        </p:nvPicPr>
        <p:blipFill rotWithShape="1">
          <a:blip r:embed="rId5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1e9309c5e1c_0_111"/>
          <p:cNvSpPr txBox="1"/>
          <p:nvPr/>
        </p:nvSpPr>
        <p:spPr>
          <a:xfrm>
            <a:off x="4527625" y="3995250"/>
            <a:ext cx="4328700" cy="87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Face-to-Face Workshop "Tools for Phytosanitary Intelligence in the COSAVE region" (IICA-COSAVE) (august, 2023 - CHILE)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g1e9309c5e1c_0_111"/>
          <p:cNvSpPr txBox="1"/>
          <p:nvPr/>
        </p:nvSpPr>
        <p:spPr>
          <a:xfrm>
            <a:off x="241650" y="3995250"/>
            <a:ext cx="41796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ePhyto Regional Workshop (IICA-COSAVE)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(april, 2023 - ARGENTINA)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e9309c5e1c_0_128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1e9309c5e1c_0_128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18" name="Google Shape;318;g1e9309c5e1c_0_128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9" name="Google Shape;319;g1e9309c5e1c_0_128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1e9309c5e1c_0_128"/>
          <p:cNvPicPr preferRelativeResize="0"/>
          <p:nvPr/>
        </p:nvPicPr>
        <p:blipFill rotWithShape="1">
          <a:blip r:embed="rId4">
            <a:alphaModFix/>
          </a:blip>
          <a:srcRect b="0" l="2109" r="1550" t="35245"/>
          <a:stretch/>
        </p:blipFill>
        <p:spPr>
          <a:xfrm>
            <a:off x="241650" y="1972975"/>
            <a:ext cx="4330200" cy="21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1e9309c5e1c_0_128"/>
          <p:cNvSpPr txBox="1"/>
          <p:nvPr/>
        </p:nvSpPr>
        <p:spPr>
          <a:xfrm>
            <a:off x="241650" y="4124475"/>
            <a:ext cx="43302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Webinar “Biological control of agricultural and forestry pests” (august, 2023)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2" name="Google Shape;322;g1e9309c5e1c_0_1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0138" y="1767552"/>
            <a:ext cx="4260424" cy="23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1e9309c5e1c_0_128"/>
          <p:cNvSpPr txBox="1"/>
          <p:nvPr/>
        </p:nvSpPr>
        <p:spPr>
          <a:xfrm>
            <a:off x="4685250" y="4124475"/>
            <a:ext cx="4330200" cy="87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Webinar “Experiences in the management and control of the Red Palm Weevil - 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Rhynchophorus ferrugineus”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(september, 2023)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1e9309c5e1c_0_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962" y="1709863"/>
            <a:ext cx="4171784" cy="3128838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1e9309c5e1c_0_147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1e9309c5e1c_0_147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 Spaces for exchanging experiences: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31" name="Google Shape;331;g1e9309c5e1c_0_147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2" name="Google Shape;332;g1e9309c5e1c_0_147"/>
          <p:cNvPicPr preferRelativeResize="0"/>
          <p:nvPr/>
        </p:nvPicPr>
        <p:blipFill rotWithShape="1">
          <a:blip r:embed="rId4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1e9309c5e1c_0_147"/>
          <p:cNvSpPr txBox="1"/>
          <p:nvPr/>
        </p:nvSpPr>
        <p:spPr>
          <a:xfrm>
            <a:off x="307950" y="4270975"/>
            <a:ext cx="41718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Biofactory visit and ACB field release supervision (october, 2023)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g1e9309c5e1c_0_147"/>
          <p:cNvSpPr txBox="1"/>
          <p:nvPr/>
        </p:nvSpPr>
        <p:spPr>
          <a:xfrm>
            <a:off x="4761950" y="1498500"/>
            <a:ext cx="4020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 meetings of the Working Groups (WG) to comply with the Work Plan 2022 and 2023.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CD - GT CMF joint meeting to agree regional comments to IPPC documents in consultation.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Participant discussions on IPPC documents in consultation</a:t>
            </a:r>
            <a:endParaRPr b="0" i="0" sz="1500" u="none" cap="none" strike="noStrike"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Exchanges on topics of regional interest</a:t>
            </a:r>
            <a:endParaRPr b="0" i="0" sz="1500" u="none" cap="none" strike="noStrike"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COSAVE’s working ways valuation for the efficient use of resources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9309c5e1c_0_162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1e9309c5e1c_0_162"/>
          <p:cNvSpPr txBox="1"/>
          <p:nvPr>
            <p:ph idx="4294967295" type="body"/>
          </p:nvPr>
        </p:nvSpPr>
        <p:spPr>
          <a:xfrm>
            <a:off x="241650" y="1309363"/>
            <a:ext cx="83457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 regional products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solidFill>
                <a:srgbClr val="6666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41" name="Google Shape;341;g1e9309c5e1c_0_162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	Increase intra-regional cooperation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2" name="Google Shape;342;g1e9309c5e1c_0_162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1e9309c5e1c_0_1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2750" y="1814489"/>
            <a:ext cx="3532300" cy="292396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1e9309c5e1c_0_162"/>
          <p:cNvSpPr txBox="1"/>
          <p:nvPr/>
        </p:nvSpPr>
        <p:spPr>
          <a:xfrm>
            <a:off x="241650" y="1709875"/>
            <a:ext cx="5171100" cy="31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500"/>
              <a:buFont typeface="Times New Roman"/>
              <a:buChar char="•"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Guidelines on Risk Assessment for the importation of Microbial Biological Control Agents - ACBM (GTCB)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500"/>
              <a:buFont typeface="Times New Roman"/>
              <a:buChar char="•"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Guidelines for the Identification of Risk Criteria for Surveillance of Fruit Flies - Diptera: Tephritidae (GTMF)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500"/>
              <a:buFont typeface="Times New Roman"/>
              <a:buChar char="•"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Harmonisation of phytosanitary requirements and additional extra-regional quarantine pest declarations for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Citrus spp.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Poncirus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seeds for propagation.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•"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Guidelines for prospection and information to be collected at lobster survey sites.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•"/>
            </a:pP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Regional Plant Protection Standard 3.10.2. “Surveillance for </a:t>
            </a:r>
            <a:r>
              <a:rPr b="0" i="1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Lymantria dispar Linnaeus</a:t>
            </a:r>
            <a:r>
              <a:rPr b="0" i="0" lang="e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(Lepidoptera, Lymantriidae)”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484e3275c7_0_5"/>
          <p:cNvSpPr txBox="1"/>
          <p:nvPr>
            <p:ph idx="4294967295" type="body"/>
          </p:nvPr>
        </p:nvSpPr>
        <p:spPr>
          <a:xfrm>
            <a:off x="351725" y="1795575"/>
            <a:ext cx="4004700" cy="1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Average"/>
              <a:buChar char="•"/>
            </a:pPr>
            <a:r>
              <a:rPr lang="es" sz="1600">
                <a:latin typeface="Average"/>
                <a:ea typeface="Average"/>
                <a:cs typeface="Average"/>
                <a:sym typeface="Average"/>
              </a:rPr>
              <a:t>Communication Plan to strengthen COSAVE’s functions, actions and products communication.</a:t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Average"/>
              <a:buChar char="•"/>
            </a:pPr>
            <a:r>
              <a:rPr lang="es" sz="1600">
                <a:latin typeface="Average"/>
                <a:ea typeface="Average"/>
                <a:cs typeface="Average"/>
                <a:sym typeface="Average"/>
              </a:rPr>
              <a:t>Establishment of a Network of Referents in Communication.</a:t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50" name="Google Shape;350;g1484e3275c7_0_5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1484e3275c7_0_5"/>
          <p:cNvSpPr txBox="1"/>
          <p:nvPr/>
        </p:nvSpPr>
        <p:spPr>
          <a:xfrm>
            <a:off x="4433100" y="4365375"/>
            <a:ext cx="423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666666"/>
                </a:solidFill>
                <a:latin typeface="Average"/>
                <a:ea typeface="Average"/>
                <a:cs typeface="Average"/>
                <a:sym typeface="Average"/>
              </a:rPr>
              <a:t>Follow our Twitter account  @cosave.org</a:t>
            </a:r>
            <a:endParaRPr b="0" i="0" sz="1600" u="none" cap="none" strike="noStrike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352" name="Google Shape;352;g1484e3275c7_0_5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1484e3275c7_0_5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Promote communication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4" name="Google Shape;354;g1484e3275c7_0_5"/>
          <p:cNvPicPr preferRelativeResize="0"/>
          <p:nvPr/>
        </p:nvPicPr>
        <p:blipFill rotWithShape="1">
          <a:blip r:embed="rId4">
            <a:alphaModFix/>
          </a:blip>
          <a:srcRect b="22742" l="22251" r="31992" t="11901"/>
          <a:stretch/>
        </p:blipFill>
        <p:spPr>
          <a:xfrm>
            <a:off x="4545925" y="1446150"/>
            <a:ext cx="4004651" cy="32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55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AutoNum type="arabicPeriod"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Governance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2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"/>
          <p:cNvSpPr txBox="1"/>
          <p:nvPr/>
        </p:nvSpPr>
        <p:spPr>
          <a:xfrm>
            <a:off x="488300" y="1627700"/>
            <a:ext cx="38268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Plant Health Committee of the Southern Cone (COSAVE) is a Regional Plant Protection Organization created by Constitutive Agreement, signed on March 9, 1989 between the Governments of Argentina, Brazil, Chile, Paraguay and Uruguay.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Subsequently, Bolivia and Peru joined it as members.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6" name="Google Shape;14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5050" y="1286049"/>
            <a:ext cx="4520631" cy="366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"/>
          <p:cNvSpPr/>
          <p:nvPr/>
        </p:nvSpPr>
        <p:spPr>
          <a:xfrm>
            <a:off x="0" y="1909125"/>
            <a:ext cx="5553300" cy="18606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7"/>
          <p:cNvPicPr preferRelativeResize="0"/>
          <p:nvPr/>
        </p:nvPicPr>
        <p:blipFill rotWithShape="1">
          <a:blip r:embed="rId3">
            <a:alphaModFix/>
          </a:blip>
          <a:srcRect b="11150" l="26629" r="47501" t="74473"/>
          <a:stretch/>
        </p:blipFill>
        <p:spPr>
          <a:xfrm>
            <a:off x="5692413" y="3467638"/>
            <a:ext cx="2745926" cy="85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9087" y="1945450"/>
            <a:ext cx="1552600" cy="14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38350" y="3640049"/>
            <a:ext cx="465449" cy="46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7"/>
          <p:cNvPicPr preferRelativeResize="0"/>
          <p:nvPr/>
        </p:nvPicPr>
        <p:blipFill rotWithShape="1">
          <a:blip r:embed="rId6">
            <a:alphaModFix/>
          </a:blip>
          <a:srcRect b="67771" l="0" r="0" t="0"/>
          <a:stretch/>
        </p:blipFill>
        <p:spPr>
          <a:xfrm>
            <a:off x="194075" y="3868823"/>
            <a:ext cx="284332" cy="297038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7"/>
          <p:cNvSpPr txBox="1"/>
          <p:nvPr/>
        </p:nvSpPr>
        <p:spPr>
          <a:xfrm>
            <a:off x="473250" y="3804400"/>
            <a:ext cx="175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42719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www.cosave.org</a:t>
            </a:r>
            <a:endParaRPr b="0" i="0" sz="1200" u="none" cap="none" strike="noStrike">
              <a:solidFill>
                <a:srgbClr val="42719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5" name="Google Shape;365;p7"/>
          <p:cNvSpPr txBox="1"/>
          <p:nvPr/>
        </p:nvSpPr>
        <p:spPr>
          <a:xfrm>
            <a:off x="2056525" y="3804400"/>
            <a:ext cx="243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42719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cosave@cosave.org</a:t>
            </a:r>
            <a:endParaRPr b="0" i="0" sz="1200" u="none" cap="none" strike="noStrike">
              <a:solidFill>
                <a:srgbClr val="42719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6" name="Google Shape;366;p7"/>
          <p:cNvSpPr txBox="1"/>
          <p:nvPr/>
        </p:nvSpPr>
        <p:spPr>
          <a:xfrm>
            <a:off x="3831200" y="3815075"/>
            <a:ext cx="243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42719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@cosave.org</a:t>
            </a:r>
            <a:endParaRPr b="0" i="0" sz="1200" u="sng" cap="none" strike="noStrike">
              <a:solidFill>
                <a:srgbClr val="42719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7" name="Google Shape;367;p7"/>
          <p:cNvPicPr preferRelativeResize="0"/>
          <p:nvPr/>
        </p:nvPicPr>
        <p:blipFill rotWithShape="1">
          <a:blip r:embed="rId6">
            <a:alphaModFix/>
          </a:blip>
          <a:srcRect b="33884" l="0" r="0" t="33884"/>
          <a:stretch/>
        </p:blipFill>
        <p:spPr>
          <a:xfrm>
            <a:off x="1794275" y="3851212"/>
            <a:ext cx="284332" cy="297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7"/>
          <p:cNvPicPr preferRelativeResize="0"/>
          <p:nvPr/>
        </p:nvPicPr>
        <p:blipFill rotWithShape="1">
          <a:blip r:embed="rId6">
            <a:alphaModFix/>
          </a:blip>
          <a:srcRect b="0" l="0" r="0" t="67771"/>
          <a:stretch/>
        </p:blipFill>
        <p:spPr>
          <a:xfrm>
            <a:off x="3546875" y="3868824"/>
            <a:ext cx="284332" cy="29703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7"/>
          <p:cNvSpPr txBox="1"/>
          <p:nvPr>
            <p:ph idx="1" type="subTitle"/>
          </p:nvPr>
        </p:nvSpPr>
        <p:spPr>
          <a:xfrm>
            <a:off x="1271571" y="2369475"/>
            <a:ext cx="36252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 very much</a:t>
            </a:r>
            <a:endParaRPr b="1"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Muchas Gracias</a:t>
            </a:r>
            <a:endParaRPr b="1"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e9309c5e1c_0_223"/>
          <p:cNvSpPr txBox="1"/>
          <p:nvPr>
            <p:ph idx="4294967295" type="body"/>
          </p:nvPr>
        </p:nvSpPr>
        <p:spPr>
          <a:xfrm>
            <a:off x="346750" y="2047275"/>
            <a:ext cx="5579700" cy="16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Approval of the Annual Work Plan 2023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g1e9309c5e1c_0_223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1e9309c5e1c_0_223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55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AutoNum type="arabicPeriod"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Governance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g1e9309c5e1c_0_223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1e9309c5e1c_0_223"/>
          <p:cNvSpPr txBox="1"/>
          <p:nvPr/>
        </p:nvSpPr>
        <p:spPr>
          <a:xfrm>
            <a:off x="346750" y="1370175"/>
            <a:ext cx="8426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1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Since april  2022 to april 2024, </a:t>
            </a: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Argentina has the Presidency of COSAVE.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g1e9309c5e1c_0_223"/>
          <p:cNvPicPr preferRelativeResize="0"/>
          <p:nvPr/>
        </p:nvPicPr>
        <p:blipFill rotWithShape="1">
          <a:blip r:embed="rId4">
            <a:alphaModFix/>
          </a:blip>
          <a:srcRect b="42500" l="0" r="0" t="20921"/>
          <a:stretch/>
        </p:blipFill>
        <p:spPr>
          <a:xfrm>
            <a:off x="45600" y="2666724"/>
            <a:ext cx="9028707" cy="247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e95eca02c1_1_0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g1e95eca02c1_1_0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1e95eca02c1_1_0"/>
          <p:cNvSpPr txBox="1"/>
          <p:nvPr>
            <p:ph idx="4294967295" type="body"/>
          </p:nvPr>
        </p:nvSpPr>
        <p:spPr>
          <a:xfrm>
            <a:off x="337200" y="1369200"/>
            <a:ext cx="57195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Southern Agriculture Council (CAS)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g1e95eca02c1_1_0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g1e95eca02c1_1_0"/>
          <p:cNvSpPr txBox="1"/>
          <p:nvPr/>
        </p:nvSpPr>
        <p:spPr>
          <a:xfrm>
            <a:off x="525375" y="1769700"/>
            <a:ext cx="42873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Participation in the Council meetings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 CAS Declaration: Simplification and transparency in electronic phytosanitary certification processes (ePhyto) - march 2023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Support with regional information on procedures to speed-up exchanges for decision making.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Extension of the IICA-COSAVE Co-operation Agreement (2025).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Establishment of the SC Headquarters in Buenos Aires, Argentina.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6" name="Google Shape;166;g1e95eca02c1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150" y="2212201"/>
            <a:ext cx="3571232" cy="200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/>
          <p:nvPr>
            <p:ph idx="4294967295" type="body"/>
          </p:nvPr>
        </p:nvSpPr>
        <p:spPr>
          <a:xfrm>
            <a:off x="337200" y="1369200"/>
            <a:ext cx="57195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Family Agriculture (REAF/Mercosur)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4" name="Google Shape;174;p3"/>
          <p:cNvPicPr preferRelativeResize="0"/>
          <p:nvPr/>
        </p:nvPicPr>
        <p:blipFill rotWithShape="1">
          <a:blip r:embed="rId3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3525" y="2145525"/>
            <a:ext cx="4029868" cy="22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"/>
          <p:cNvSpPr txBox="1"/>
          <p:nvPr/>
        </p:nvSpPr>
        <p:spPr>
          <a:xfrm>
            <a:off x="537150" y="2201475"/>
            <a:ext cx="39243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June 1st 2022: Virtual Meeting “Recommendation about health and safety family farming productions” (MERCOSUR-REAF)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b="0" i="0" lang="e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May 22th 2023: Hybrid meeting between COSAVE and MERCOSUR-REAF.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e9309c5e1c_0_1"/>
          <p:cNvSpPr txBox="1"/>
          <p:nvPr>
            <p:ph idx="4294967295" type="body"/>
          </p:nvPr>
        </p:nvSpPr>
        <p:spPr>
          <a:xfrm>
            <a:off x="337200" y="1369200"/>
            <a:ext cx="75876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IAEA - International Atomic Energy Agency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COSAVE takes part in the Regional IAEA Project (RLA 5087) (Fruit flies)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Presentation at their Regional Workshop for the establishment of irradiation facilities for phytosanitary purposes. RLA1021 (july, 2023)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g1e9309c5e1c_0_1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g1e9309c5e1c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1328" y="2840350"/>
            <a:ext cx="2752000" cy="20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1e9309c5e1c_0_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0673" y="2765587"/>
            <a:ext cx="3935149" cy="221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1e9309c5e1c_0_1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6" name="Google Shape;186;g1e9309c5e1c_0_1"/>
          <p:cNvPicPr preferRelativeResize="0"/>
          <p:nvPr/>
        </p:nvPicPr>
        <p:blipFill rotWithShape="1">
          <a:blip r:embed="rId5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e93be4a57b_0_0"/>
          <p:cNvSpPr txBox="1"/>
          <p:nvPr>
            <p:ph idx="4294967295" type="body"/>
          </p:nvPr>
        </p:nvSpPr>
        <p:spPr>
          <a:xfrm>
            <a:off x="337200" y="1549300"/>
            <a:ext cx="8326200" cy="1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Active involvement in IPPC subsidiary and oversight bodies and GICSV meetings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Regional Cooperation between RPPOs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Regional participation IPPC Workshop for Latin America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g1e93be4a57b_0_0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g1e93be4a57b_0_0"/>
          <p:cNvPicPr preferRelativeResize="0"/>
          <p:nvPr/>
        </p:nvPicPr>
        <p:blipFill rotWithShape="1">
          <a:blip r:embed="rId3">
            <a:alphaModFix/>
          </a:blip>
          <a:srcRect b="38916" l="0" r="0" t="0"/>
          <a:stretch/>
        </p:blipFill>
        <p:spPr>
          <a:xfrm>
            <a:off x="437850" y="2879300"/>
            <a:ext cx="5797051" cy="1990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1e93be4a57b_0_0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5" name="Google Shape;195;g1e93be4a57b_0_0"/>
          <p:cNvPicPr preferRelativeResize="0"/>
          <p:nvPr/>
        </p:nvPicPr>
        <p:blipFill rotWithShape="1">
          <a:blip r:embed="rId4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1e93be4a57b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1375" y="2972199"/>
            <a:ext cx="2604300" cy="1805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g1e9309c5e1c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90250" y="1309074"/>
            <a:ext cx="9796099" cy="44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1e9309c5e1c_0_12"/>
          <p:cNvSpPr/>
          <p:nvPr/>
        </p:nvSpPr>
        <p:spPr>
          <a:xfrm>
            <a:off x="532675" y="1513750"/>
            <a:ext cx="28485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Bureau and SPG 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Diego Quiroga</a:t>
            </a:r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g1e9309c5e1c_0_12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1e9309c5e1c_0_12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" name="Google Shape;205;g1e9309c5e1c_0_12"/>
          <p:cNvPicPr preferRelativeResize="0"/>
          <p:nvPr/>
        </p:nvPicPr>
        <p:blipFill rotWithShape="1">
          <a:blip r:embed="rId4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1e9309c5e1c_0_12"/>
          <p:cNvPicPr preferRelativeResize="0"/>
          <p:nvPr/>
        </p:nvPicPr>
        <p:blipFill rotWithShape="1">
          <a:blip r:embed="rId5">
            <a:alphaModFix/>
          </a:blip>
          <a:srcRect b="18733" l="43404" r="32448" t="44541"/>
          <a:stretch/>
        </p:blipFill>
        <p:spPr>
          <a:xfrm>
            <a:off x="440025" y="1462000"/>
            <a:ext cx="497100" cy="504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7" name="Google Shape;207;g1e9309c5e1c_0_12"/>
          <p:cNvSpPr/>
          <p:nvPr/>
        </p:nvSpPr>
        <p:spPr>
          <a:xfrm>
            <a:off x="593015" y="2887247"/>
            <a:ext cx="27921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 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Ezequiel Ferro - Melisa Nedilskyj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g1e9309c5e1c_0_12"/>
          <p:cNvSpPr/>
          <p:nvPr/>
        </p:nvSpPr>
        <p:spPr>
          <a:xfrm>
            <a:off x="593015" y="2075329"/>
            <a:ext cx="2792100" cy="6822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 </a:t>
            </a: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Álvaro Sepúlveda - 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Matías González Buttera -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André Peralta Carrapatoso</a:t>
            </a:r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9" name="Google Shape;209;g1e9309c5e1c_0_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175" y="2820138"/>
            <a:ext cx="497100" cy="534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1e9309c5e1c_0_12"/>
          <p:cNvPicPr preferRelativeResize="0"/>
          <p:nvPr/>
        </p:nvPicPr>
        <p:blipFill rotWithShape="1">
          <a:blip r:embed="rId7">
            <a:alphaModFix/>
          </a:blip>
          <a:srcRect b="33869" l="16632" r="16624" t="6164"/>
          <a:stretch/>
        </p:blipFill>
        <p:spPr>
          <a:xfrm>
            <a:off x="3038200" y="2846651"/>
            <a:ext cx="497100" cy="507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1" name="Google Shape;211;g1e9309c5e1c_0_12"/>
          <p:cNvSpPr/>
          <p:nvPr/>
        </p:nvSpPr>
        <p:spPr>
          <a:xfrm>
            <a:off x="4881850" y="1489525"/>
            <a:ext cx="32457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TPCS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Adriana Ceriani - Thiago Lohmann 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2" name="Google Shape;212;g1e9309c5e1c_0_12"/>
          <p:cNvPicPr preferRelativeResize="0"/>
          <p:nvPr/>
        </p:nvPicPr>
        <p:blipFill rotWithShape="1">
          <a:blip r:embed="rId8">
            <a:alphaModFix/>
          </a:blip>
          <a:srcRect b="49712" l="68038" r="24024" t="38543"/>
          <a:stretch/>
        </p:blipFill>
        <p:spPr>
          <a:xfrm>
            <a:off x="4730075" y="1441450"/>
            <a:ext cx="497100" cy="50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13" name="Google Shape;213;g1e9309c5e1c_0_12"/>
          <p:cNvPicPr preferRelativeResize="0"/>
          <p:nvPr/>
        </p:nvPicPr>
        <p:blipFill rotWithShape="1">
          <a:blip r:embed="rId8">
            <a:alphaModFix/>
          </a:blip>
          <a:srcRect b="54197" l="43468" r="48946" t="34578"/>
          <a:stretch/>
        </p:blipFill>
        <p:spPr>
          <a:xfrm>
            <a:off x="8001975" y="1436938"/>
            <a:ext cx="497100" cy="513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4" name="Google Shape;214;g1e9309c5e1c_0_12"/>
          <p:cNvSpPr/>
          <p:nvPr/>
        </p:nvSpPr>
        <p:spPr>
          <a:xfrm>
            <a:off x="4881850" y="2056375"/>
            <a:ext cx="16833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TPGT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Beatriz Melchó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g1e9309c5e1c_0_12"/>
          <p:cNvSpPr/>
          <p:nvPr/>
        </p:nvSpPr>
        <p:spPr>
          <a:xfrm>
            <a:off x="6666950" y="2094625"/>
            <a:ext cx="17421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TPPT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Eduardo Willink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g1e9309c5e1c_0_12"/>
          <p:cNvSpPr/>
          <p:nvPr/>
        </p:nvSpPr>
        <p:spPr>
          <a:xfrm>
            <a:off x="4863375" y="2626163"/>
            <a:ext cx="17421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EWG ePhyto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Rodrigo Robles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g1e9309c5e1c_0_12"/>
          <p:cNvSpPr/>
          <p:nvPr/>
        </p:nvSpPr>
        <p:spPr>
          <a:xfrm>
            <a:off x="5131450" y="4416775"/>
            <a:ext cx="29778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POARS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Héctor Medina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g1e9309c5e1c_0_12"/>
          <p:cNvSpPr txBox="1"/>
          <p:nvPr/>
        </p:nvSpPr>
        <p:spPr>
          <a:xfrm>
            <a:off x="2194850" y="1058425"/>
            <a:ext cx="4472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" sz="1600" u="none" cap="none" strike="noStrike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Cosave´s participation in IPPC bodies </a:t>
            </a:r>
            <a:endParaRPr b="1" i="0" sz="1600" u="none" cap="none" strike="noStrike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9" name="Google Shape;219;g1e9309c5e1c_0_12"/>
          <p:cNvPicPr preferRelativeResize="0"/>
          <p:nvPr/>
        </p:nvPicPr>
        <p:blipFill rotWithShape="1">
          <a:blip r:embed="rId5">
            <a:alphaModFix/>
          </a:blip>
          <a:srcRect b="26614" l="10510" r="65344" t="36661"/>
          <a:stretch/>
        </p:blipFill>
        <p:spPr>
          <a:xfrm>
            <a:off x="5015175" y="4374876"/>
            <a:ext cx="497100" cy="50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0" name="Google Shape;220;g1e9309c5e1c_0_12"/>
          <p:cNvPicPr preferRelativeResize="0"/>
          <p:nvPr/>
        </p:nvPicPr>
        <p:blipFill rotWithShape="1">
          <a:blip r:embed="rId9">
            <a:alphaModFix/>
          </a:blip>
          <a:srcRect b="57238" l="41750" r="40916" t="28749"/>
          <a:stretch/>
        </p:blipFill>
        <p:spPr>
          <a:xfrm>
            <a:off x="4724525" y="2576962"/>
            <a:ext cx="508200" cy="507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1" name="Google Shape;221;g1e9309c5e1c_0_12"/>
          <p:cNvPicPr preferRelativeResize="0"/>
          <p:nvPr/>
        </p:nvPicPr>
        <p:blipFill rotWithShape="1">
          <a:blip r:embed="rId10">
            <a:alphaModFix/>
          </a:blip>
          <a:srcRect b="61259" l="26581" r="66724" t="26460"/>
          <a:stretch/>
        </p:blipFill>
        <p:spPr>
          <a:xfrm>
            <a:off x="3038200" y="2240406"/>
            <a:ext cx="497100" cy="513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2" name="Google Shape;222;g1e9309c5e1c_0_12"/>
          <p:cNvPicPr preferRelativeResize="0"/>
          <p:nvPr/>
        </p:nvPicPr>
        <p:blipFill rotWithShape="1">
          <a:blip r:embed="rId10">
            <a:alphaModFix/>
          </a:blip>
          <a:srcRect b="58834" l="43953" r="49760" t="29635"/>
          <a:stretch/>
        </p:blipFill>
        <p:spPr>
          <a:xfrm>
            <a:off x="2541088" y="1990419"/>
            <a:ext cx="497100" cy="513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3" name="Google Shape;223;g1e9309c5e1c_0_12"/>
          <p:cNvPicPr preferRelativeResize="0"/>
          <p:nvPr/>
        </p:nvPicPr>
        <p:blipFill rotWithShape="1">
          <a:blip r:embed="rId10">
            <a:alphaModFix/>
          </a:blip>
          <a:srcRect b="52141" l="51192" r="42703" t="36662"/>
          <a:stretch/>
        </p:blipFill>
        <p:spPr>
          <a:xfrm>
            <a:off x="4730063" y="1966594"/>
            <a:ext cx="497100" cy="513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4" name="Google Shape;224;g1e9309c5e1c_0_12"/>
          <p:cNvSpPr/>
          <p:nvPr/>
        </p:nvSpPr>
        <p:spPr>
          <a:xfrm>
            <a:off x="4996700" y="3855150"/>
            <a:ext cx="31125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EWG ISPM 26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600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Florencia Vazquez and Caio Simão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g1e9309c5e1c_0_12"/>
          <p:cNvSpPr/>
          <p:nvPr/>
        </p:nvSpPr>
        <p:spPr>
          <a:xfrm>
            <a:off x="5015175" y="3222925"/>
            <a:ext cx="3282300" cy="534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269999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EWG Implementation risk-based</a:t>
            </a:r>
            <a:endParaRPr b="1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69999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inspection imported consignments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69999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Tamara Gálvez - Eduardo Porto Magalhães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g1e9309c5e1c_0_12"/>
          <p:cNvSpPr/>
          <p:nvPr/>
        </p:nvSpPr>
        <p:spPr>
          <a:xfrm>
            <a:off x="6666950" y="2617825"/>
            <a:ext cx="1832100" cy="40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EWG Field Inspection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Natalia Larrea</a:t>
            </a:r>
            <a:endParaRPr b="0" i="0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7" name="Google Shape;227;g1e9309c5e1c_0_12"/>
          <p:cNvPicPr preferRelativeResize="0"/>
          <p:nvPr/>
        </p:nvPicPr>
        <p:blipFill rotWithShape="1">
          <a:blip r:embed="rId10">
            <a:alphaModFix/>
          </a:blip>
          <a:srcRect b="55844" l="17957" r="75755" t="32624"/>
          <a:stretch/>
        </p:blipFill>
        <p:spPr>
          <a:xfrm>
            <a:off x="4748525" y="3222931"/>
            <a:ext cx="497100" cy="513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8" name="Google Shape;228;g1e9309c5e1c_0_12"/>
          <p:cNvPicPr preferRelativeResize="0"/>
          <p:nvPr/>
        </p:nvPicPr>
        <p:blipFill rotWithShape="1">
          <a:blip r:embed="rId11">
            <a:alphaModFix/>
          </a:blip>
          <a:srcRect b="11305" l="11306" r="11305" t="11306"/>
          <a:stretch/>
        </p:blipFill>
        <p:spPr>
          <a:xfrm>
            <a:off x="7996425" y="3801300"/>
            <a:ext cx="508200" cy="508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29" name="Google Shape;229;g1e9309c5e1c_0_12"/>
          <p:cNvPicPr preferRelativeResize="0"/>
          <p:nvPr/>
        </p:nvPicPr>
        <p:blipFill rotWithShape="1">
          <a:blip r:embed="rId12">
            <a:alphaModFix/>
          </a:blip>
          <a:srcRect b="34516" l="66290" r="28683" t="57953"/>
          <a:stretch/>
        </p:blipFill>
        <p:spPr>
          <a:xfrm>
            <a:off x="7990875" y="3225625"/>
            <a:ext cx="508200" cy="507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0" name="Google Shape;230;g1e9309c5e1c_0_12"/>
          <p:cNvPicPr preferRelativeResize="0"/>
          <p:nvPr/>
        </p:nvPicPr>
        <p:blipFill rotWithShape="1">
          <a:blip r:embed="rId13">
            <a:alphaModFix/>
          </a:blip>
          <a:srcRect b="1853" l="12415" r="4423" t="9845"/>
          <a:stretch/>
        </p:blipFill>
        <p:spPr>
          <a:xfrm>
            <a:off x="440025" y="2129075"/>
            <a:ext cx="497100" cy="52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1" name="Google Shape;231;g1e9309c5e1c_0_12"/>
          <p:cNvPicPr preferRelativeResize="0"/>
          <p:nvPr/>
        </p:nvPicPr>
        <p:blipFill rotWithShape="1">
          <a:blip r:embed="rId14">
            <a:alphaModFix/>
          </a:blip>
          <a:srcRect b="14756" l="3901" r="19299" t="15668"/>
          <a:stretch/>
        </p:blipFill>
        <p:spPr>
          <a:xfrm>
            <a:off x="8160088" y="2016588"/>
            <a:ext cx="550200" cy="53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2" name="Google Shape;232;g1e9309c5e1c_0_12"/>
          <p:cNvPicPr preferRelativeResize="0"/>
          <p:nvPr/>
        </p:nvPicPr>
        <p:blipFill rotWithShape="1">
          <a:blip r:embed="rId15">
            <a:alphaModFix/>
          </a:blip>
          <a:srcRect b="59190" l="44402" r="46028" t="21175"/>
          <a:stretch/>
        </p:blipFill>
        <p:spPr>
          <a:xfrm>
            <a:off x="4748525" y="3811200"/>
            <a:ext cx="497100" cy="510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3" name="Google Shape;233;g1e9309c5e1c_0_12"/>
          <p:cNvPicPr preferRelativeResize="0"/>
          <p:nvPr/>
        </p:nvPicPr>
        <p:blipFill rotWithShape="1">
          <a:blip r:embed="rId16">
            <a:alphaModFix/>
          </a:blip>
          <a:srcRect b="29420" l="57238" r="20299" t="31261"/>
          <a:stretch/>
        </p:blipFill>
        <p:spPr>
          <a:xfrm>
            <a:off x="8160100" y="2589325"/>
            <a:ext cx="550200" cy="539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9309c5e1c_0_59"/>
          <p:cNvSpPr txBox="1"/>
          <p:nvPr>
            <p:ph idx="4294967295" type="body"/>
          </p:nvPr>
        </p:nvSpPr>
        <p:spPr>
          <a:xfrm>
            <a:off x="250825" y="1338275"/>
            <a:ext cx="8412600" cy="3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1" lang="es" sz="1600">
                <a:solidFill>
                  <a:srgbClr val="7593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IICA-COSAVE Annual Operating Plan</a:t>
            </a:r>
            <a:endParaRPr b="1" sz="1600">
              <a:solidFill>
                <a:srgbClr val="7593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-330215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ERVIF - Regional Virtual Course on Phytosanitary Inspection (content updating)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15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Translation of the </a:t>
            </a:r>
            <a:r>
              <a:rPr b="1" lang="es" sz="1600">
                <a:latin typeface="Times New Roman"/>
                <a:ea typeface="Times New Roman"/>
                <a:cs typeface="Times New Roman"/>
                <a:sym typeface="Times New Roman"/>
              </a:rPr>
              <a:t>IPPC phytosanitary inspection course</a:t>
            </a: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 material into Spanish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15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MEIS</a:t>
            </a:r>
            <a:r>
              <a:rPr lang="es" sz="1500">
                <a:solidFill>
                  <a:srgbClr val="666666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r>
              <a:rPr lang="es" sz="1500" u="sng">
                <a:solidFill>
                  <a:schemeClr val="hlink"/>
                </a:solidFill>
                <a:latin typeface="Average"/>
                <a:ea typeface="Average"/>
                <a:cs typeface="Average"/>
                <a:sym typeface="Average"/>
                <a:hlinkClick r:id="rId3"/>
              </a:rPr>
              <a:t>(Methodology of socio-economic impact assessment of phytosanitary measures)</a:t>
            </a:r>
            <a:r>
              <a:rPr lang="es" sz="1500">
                <a:solidFill>
                  <a:srgbClr val="666666"/>
                </a:solidFill>
                <a:latin typeface="Average"/>
                <a:ea typeface="Average"/>
                <a:cs typeface="Average"/>
                <a:sym typeface="Average"/>
              </a:rPr>
              <a:t>: </a:t>
            </a: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Phytosanitary surveillance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- Stage 3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9336"/>
              </a:buClr>
              <a:buSzPts val="1600"/>
              <a:buFont typeface="Times New Roman"/>
              <a:buChar char="•"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Webinar “Driving a positive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digital transformation for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production, environment and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people” -  Laurens Klerkx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s" sz="1600">
                <a:latin typeface="Times New Roman"/>
                <a:ea typeface="Times New Roman"/>
                <a:cs typeface="Times New Roman"/>
                <a:sym typeface="Times New Roman"/>
              </a:rPr>
              <a:t>(april, 2023)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500"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60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39" name="Google Shape;239;g1e9309c5e1c_0_59"/>
          <p:cNvSpPr/>
          <p:nvPr/>
        </p:nvSpPr>
        <p:spPr>
          <a:xfrm>
            <a:off x="0" y="218600"/>
            <a:ext cx="8663400" cy="892800"/>
          </a:xfrm>
          <a:prstGeom prst="rect">
            <a:avLst/>
          </a:prstGeom>
          <a:solidFill>
            <a:srgbClr val="4271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1e9309c5e1c_0_59"/>
          <p:cNvSpPr txBox="1"/>
          <p:nvPr>
            <p:ph idx="1" type="subTitle"/>
          </p:nvPr>
        </p:nvSpPr>
        <p:spPr>
          <a:xfrm>
            <a:off x="250825" y="464750"/>
            <a:ext cx="7500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69999" lvl="0" marL="269999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e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Strengthen interaction with public sector organizations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1" name="Google Shape;241;g1e9309c5e1c_0_59"/>
          <p:cNvPicPr preferRelativeResize="0"/>
          <p:nvPr/>
        </p:nvPicPr>
        <p:blipFill rotWithShape="1">
          <a:blip r:embed="rId4">
            <a:alphaModFix/>
          </a:blip>
          <a:srcRect b="0" l="69" r="68" t="0"/>
          <a:stretch/>
        </p:blipFill>
        <p:spPr>
          <a:xfrm>
            <a:off x="7924688" y="154500"/>
            <a:ext cx="1020999" cy="102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1e9309c5e1c_0_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1250" y="2838901"/>
            <a:ext cx="5314426" cy="21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6B6696-DB31-4E02-985E-72F50B546F93}"/>
</file>

<file path=customXml/itemProps2.xml><?xml version="1.0" encoding="utf-8"?>
<ds:datastoreItem xmlns:ds="http://schemas.openxmlformats.org/officeDocument/2006/customXml" ds:itemID="{4B55AF76-81E2-45AE-B132-31100D1ED868}"/>
</file>