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y="5143500" cx="9144000"/>
  <p:notesSz cx="6858000" cy="9144000"/>
  <p:embeddedFontLst>
    <p:embeddedFont>
      <p:font typeface="Average"/>
      <p:regular r:id="rId27"/>
    </p:embeddedFont>
    <p:embeddedFont>
      <p:font typeface="Oswald"/>
      <p:regular r:id="rId28"/>
      <p:bold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850">
          <p15:clr>
            <a:srgbClr val="9AA0A6"/>
          </p15:clr>
        </p15:guide>
      </p15:sldGuideLst>
    </p:ext>
    <p:ext uri="GoogleSlidesCustomDataVersion2">
      <go:slidesCustomData xmlns:go="http://customooxmlschemas.google.com/" r:id="rId30" roundtripDataSignature="AMtx7mgvDjYE3Gaj6TECECG7vXyf2toxT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85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1" Type="http://schemas.openxmlformats.org/officeDocument/2006/relationships/slide" Target="slides/slide15.xml"/><Relationship Id="rId3" Type="http://schemas.openxmlformats.org/officeDocument/2006/relationships/presProps" Target="presProps.xml"/><Relationship Id="rId25" Type="http://schemas.openxmlformats.org/officeDocument/2006/relationships/slide" Target="slides/slide19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0" Type="http://schemas.openxmlformats.org/officeDocument/2006/relationships/slide" Target="slides/slide14.xml"/><Relationship Id="rId2" Type="http://schemas.openxmlformats.org/officeDocument/2006/relationships/viewProps" Target="viewProps.xml"/><Relationship Id="rId29" Type="http://schemas.openxmlformats.org/officeDocument/2006/relationships/font" Target="fonts/Oswald-bold.fntdata"/><Relationship Id="rId16" Type="http://schemas.openxmlformats.org/officeDocument/2006/relationships/slide" Target="slides/slide10.xml"/><Relationship Id="rId24" Type="http://schemas.openxmlformats.org/officeDocument/2006/relationships/slide" Target="slides/slide18.xml"/><Relationship Id="rId1" Type="http://schemas.openxmlformats.org/officeDocument/2006/relationships/theme" Target="theme/theme2.xml"/><Relationship Id="rId6" Type="http://schemas.openxmlformats.org/officeDocument/2006/relationships/notesMaster" Target="notesMasters/notesMaster1.xml"/><Relationship Id="rId11" Type="http://schemas.openxmlformats.org/officeDocument/2006/relationships/slide" Target="slides/slide5.xml"/><Relationship Id="rId32" Type="http://schemas.openxmlformats.org/officeDocument/2006/relationships/customXml" Target="../customXml/item2.xml"/><Relationship Id="rId23" Type="http://schemas.openxmlformats.org/officeDocument/2006/relationships/slide" Target="slides/slide17.xml"/><Relationship Id="rId28" Type="http://schemas.openxmlformats.org/officeDocument/2006/relationships/font" Target="fonts/Oswald-regular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customXml" Target="../customXml/item1.xml"/><Relationship Id="rId22" Type="http://schemas.openxmlformats.org/officeDocument/2006/relationships/slide" Target="slides/slide1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7" Type="http://schemas.openxmlformats.org/officeDocument/2006/relationships/font" Target="fonts/Average-regular.fntdata"/><Relationship Id="rId30" Type="http://customschemas.google.com/relationships/presentationmetadata" Target="metadata"/><Relationship Id="rId14" Type="http://schemas.openxmlformats.org/officeDocument/2006/relationships/slide" Target="slides/slide8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>
                <a:solidFill>
                  <a:schemeClr val="dk1"/>
                </a:solidFill>
                <a:highlight>
                  <a:srgbClr val="FFFFFF"/>
                </a:highlight>
              </a:rPr>
              <a:t>Acuerdo COSAVE - SAA (2019)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>
                <a:solidFill>
                  <a:schemeClr val="dk1"/>
                </a:solidFill>
                <a:highlight>
                  <a:srgbClr val="FFFFFF"/>
                </a:highlight>
              </a:rPr>
              <a:t>Charla “interacción público - privada: la experiencia de la NAPPO” - Stephanie Bloem 4 de octubre</a:t>
            </a:r>
            <a:endParaRPr/>
          </a:p>
        </p:txBody>
      </p:sp>
      <p:sp>
        <p:nvSpPr>
          <p:cNvPr id="245" name="Google Shape;245;p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e9309c5e1c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>
                <a:solidFill>
                  <a:schemeClr val="dk1"/>
                </a:solidFill>
                <a:highlight>
                  <a:srgbClr val="FFFFFF"/>
                </a:highlight>
              </a:rPr>
              <a:t>Acuerdo COSAVE - SAA (2019)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>
                <a:solidFill>
                  <a:schemeClr val="dk1"/>
                </a:solidFill>
                <a:highlight>
                  <a:srgbClr val="FFFFFF"/>
                </a:highlight>
              </a:rPr>
              <a:t>Charla “interacción público - privada: la experiencia de la NAPPO” - Stephanie Bloem 4 de octubre</a:t>
            </a:r>
            <a:endParaRPr/>
          </a:p>
        </p:txBody>
      </p:sp>
      <p:sp>
        <p:nvSpPr>
          <p:cNvPr id="255" name="Google Shape;255;g1e9309c5e1c_0_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e9309c5e1c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/>
              <a:t>Grupos técnicos y otros grupos de trabajo específicos que dan continuidad al plan de trabajo de Cosave y del IICA (cerca de 50 reuniones entre abril y agosto).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>
                <a:solidFill>
                  <a:schemeClr val="dk1"/>
                </a:solidFill>
              </a:rPr>
              <a:t>Cosave líder regional en la implementación de </a:t>
            </a:r>
            <a:r>
              <a:rPr b="1" lang="es">
                <a:solidFill>
                  <a:schemeClr val="dk1"/>
                </a:solidFill>
              </a:rPr>
              <a:t>e-phyto: </a:t>
            </a:r>
            <a:r>
              <a:rPr lang="es">
                <a:solidFill>
                  <a:schemeClr val="dk1"/>
                </a:solidFill>
              </a:rPr>
              <a:t>Fundamental para darle continuidad al intercambio comercial durante la pandemia, facilitando la transparencia y reduciendo costos. Se continúa cooperando para ampliar su implementación.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66" name="Google Shape;266;g1e9309c5e1c_0_8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e9309c5e1c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/>
              <a:t>Grupos técnicos y otros grupos de trabajo específicos que dan continuidad al plan de trabajo de Cosave y del IICA (cerca de 50 reuniones entre abril y agosto).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>
                <a:solidFill>
                  <a:schemeClr val="dk1"/>
                </a:solidFill>
              </a:rPr>
              <a:t>Cosave líder regional en la implementación de </a:t>
            </a:r>
            <a:r>
              <a:rPr b="1" lang="es">
                <a:solidFill>
                  <a:schemeClr val="dk1"/>
                </a:solidFill>
              </a:rPr>
              <a:t>e-phyto: </a:t>
            </a:r>
            <a:r>
              <a:rPr lang="es">
                <a:solidFill>
                  <a:schemeClr val="dk1"/>
                </a:solidFill>
              </a:rPr>
              <a:t>Fundamental para darle continuidad al intercambio comercial durante la pandemia, facilitando la transparencia y reduciendo costos. Se continúa cooperando para ampliar su implementación.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78" name="Google Shape;278;g1e9309c5e1c_0_9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1e9309c5e1c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/>
              <a:t>Grupos técnicos y otros grupos de trabajo específicos que dan continuidad al plan de trabajo de Cosave y del IICA (cerca de 50 reuniones entre abril y agosto).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>
                <a:solidFill>
                  <a:schemeClr val="dk1"/>
                </a:solidFill>
              </a:rPr>
              <a:t>Cosave líder regional en la implementación de </a:t>
            </a:r>
            <a:r>
              <a:rPr b="1" lang="es">
                <a:solidFill>
                  <a:schemeClr val="dk1"/>
                </a:solidFill>
              </a:rPr>
              <a:t>e-phyto: </a:t>
            </a:r>
            <a:r>
              <a:rPr lang="es">
                <a:solidFill>
                  <a:schemeClr val="dk1"/>
                </a:solidFill>
              </a:rPr>
              <a:t>Fundamental para darle continuidad al intercambio comercial durante la pandemia, facilitando la transparencia y reduciendo costos. Se continúa cooperando para ampliar su implementación.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90" name="Google Shape;290;g1e9309c5e1c_0_19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1e9309c5e1c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/>
              <a:t>Grupos técnicos y otros grupos de trabajo específicos que dan continuidad al plan de trabajo de Cosave y del IICA (cerca de 50 reuniones entre abril y agosto).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>
                <a:solidFill>
                  <a:schemeClr val="dk1"/>
                </a:solidFill>
              </a:rPr>
              <a:t>Cosave líder regional en la implementación de </a:t>
            </a:r>
            <a:r>
              <a:rPr b="1" lang="es">
                <a:solidFill>
                  <a:schemeClr val="dk1"/>
                </a:solidFill>
              </a:rPr>
              <a:t>e-phyto: </a:t>
            </a:r>
            <a:r>
              <a:rPr lang="es">
                <a:solidFill>
                  <a:schemeClr val="dk1"/>
                </a:solidFill>
              </a:rPr>
              <a:t>Fundamental para darle continuidad al intercambio comercial durante la pandemia, facilitando la transparencia y reduciendo costos. Se continúa cooperando para ampliar su implementación.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02" name="Google Shape;302;g1e9309c5e1c_0_1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1e9309c5e1c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/>
              <a:t>Grupos técnicos y otros grupos de trabajo específicos que dan continuidad al plan de trabajo de Cosave y del IICA (cerca de 50 reuniones entre abril y agosto).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>
                <a:solidFill>
                  <a:schemeClr val="dk1"/>
                </a:solidFill>
              </a:rPr>
              <a:t>Cosave líder regional en la implementación de </a:t>
            </a:r>
            <a:r>
              <a:rPr b="1" lang="es">
                <a:solidFill>
                  <a:schemeClr val="dk1"/>
                </a:solidFill>
              </a:rPr>
              <a:t>e-phyto: </a:t>
            </a:r>
            <a:r>
              <a:rPr lang="es">
                <a:solidFill>
                  <a:schemeClr val="dk1"/>
                </a:solidFill>
              </a:rPr>
              <a:t>Fundamental para darle continuidad al intercambio comercial durante la pandemia, facilitando la transparencia y reduciendo costos. Se continúa cooperando para ampliar su implementación.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14" name="Google Shape;314;g1e9309c5e1c_0_1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1e9309c5e1c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/>
              <a:t>Grupos técnicos y otros grupos de trabajo específicos que dan continuidad al plan de trabajo de Cosave y del IICA (cerca de 50 reuniones entre abril y agosto).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>
                <a:solidFill>
                  <a:schemeClr val="dk1"/>
                </a:solidFill>
              </a:rPr>
              <a:t>Cosave líder regional en la implementación de </a:t>
            </a:r>
            <a:r>
              <a:rPr b="1" lang="es">
                <a:solidFill>
                  <a:schemeClr val="dk1"/>
                </a:solidFill>
              </a:rPr>
              <a:t>e-phyto: </a:t>
            </a:r>
            <a:r>
              <a:rPr lang="es">
                <a:solidFill>
                  <a:schemeClr val="dk1"/>
                </a:solidFill>
              </a:rPr>
              <a:t>Fundamental para darle continuidad al intercambio comercial durante la pandemia, facilitando la transparencia y reduciendo costos. Se continúa cooperando para ampliar su implementación.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26" name="Google Shape;326;g1e9309c5e1c_0_1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1e9309c5e1c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/>
              <a:t>Grupos técnicos y otros grupos de trabajo específicos que dan continuidad al plan de trabajo de Cosave y del IICA (cerca de 50 reuniones entre abril y agosto).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>
                <a:solidFill>
                  <a:schemeClr val="dk1"/>
                </a:solidFill>
              </a:rPr>
              <a:t>Cosave líder regional en la implementación de </a:t>
            </a:r>
            <a:r>
              <a:rPr b="1" lang="es">
                <a:solidFill>
                  <a:schemeClr val="dk1"/>
                </a:solidFill>
              </a:rPr>
              <a:t>e-phyto: </a:t>
            </a:r>
            <a:r>
              <a:rPr lang="es">
                <a:solidFill>
                  <a:schemeClr val="dk1"/>
                </a:solidFill>
              </a:rPr>
              <a:t>Fundamental para darle continuidad al intercambio comercial durante la pandemia, facilitando la transparencia y reduciendo costos. Se continúa cooperando para ampliar su implementación.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37" name="Google Shape;337;g1e9309c5e1c_0_16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1484e3275c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s"/>
              <a:t>5 ejes para articular las estrategias de comunicación</a:t>
            </a:r>
            <a:r>
              <a:rPr lang="es"/>
              <a:t>: 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s"/>
              <a:t>Eje 1: Datos sobre el COSAVE</a:t>
            </a:r>
            <a:r>
              <a:rPr lang="es"/>
              <a:t>. Enfocado en brindar información amigable sobre qué es, cómo funciona, cuáles son sus principales productos e hitos. 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s"/>
              <a:t>Eje 2: COSAVE en el tiempo.</a:t>
            </a:r>
            <a:r>
              <a:rPr lang="es"/>
              <a:t> Un recorrido por los momentos históricos relevantes, recuperación de testimonios, fotos y/o textos de aquellas personalidades fundamentales para el COSAVE. 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s"/>
              <a:t>Eje 3: COSAVE en el día a día</a:t>
            </a:r>
            <a:r>
              <a:rPr lang="es"/>
              <a:t>. Relacionado directamente con las actividades identificadas y aprobadas en los planes anuales de trabajo, las acciones relevantes llevadas a cabo por los Grupos Técnicos (seminarios, talleres, productos, etc.) y la Secretaría de Coordinación, reuniones del Comité Directivo, entre otras.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s"/>
              <a:t>Eje 4: Las ONPF del COSAVE.</a:t>
            </a:r>
            <a:r>
              <a:rPr lang="es"/>
              <a:t> Publicación de temas o eventos importantes, relacionados con asuntos sobre sanidad vegetal o información general con relevancia regional, que las ONPF quieran reproducir en la red del COSAVE.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s"/>
              <a:t>Eje 5: COSAVE en el mundo.</a:t>
            </a:r>
            <a:r>
              <a:rPr lang="es"/>
              <a:t> Información relativa a actividades, eventos, seminarios, talleres y encuentros de trabajo regionales e internacionales con otras ORPF, el sector privado, la ciencia y la academia, entre otros actores claves, con los que se vincula el COSAVE. </a:t>
            </a:r>
            <a:endParaRPr/>
          </a:p>
        </p:txBody>
      </p:sp>
      <p:sp>
        <p:nvSpPr>
          <p:cNvPr id="347" name="Google Shape;347;g1484e3275c7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0" name="Google Shape;140;p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7" name="Google Shape;35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e9309c5e1c_0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9" name="Google Shape;149;g1e9309c5e1c_0_2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e95eca02c1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9" name="Google Shape;159;g1e95eca02c1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69" name="Google Shape;169;p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e9309c5e1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79" name="Google Shape;179;g1e9309c5e1c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e93be4a57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89" name="Google Shape;189;g1e93be4a57b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e9309c5e1c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99" name="Google Shape;199;g1e9309c5e1c_0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e9309c5e1c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236" name="Google Shape;236;g1e9309c5e1c_0_5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9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9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9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9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" name="Google Shape;14;p9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9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20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2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1" type="subTitle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64" name="Google Shape;64;p1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2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9" name="Google Shape;69;p22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Google Shape;72;p2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3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5" name="Google Shape;75;p23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6" name="Google Shape;76;p2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7" name="Google Shape;77;p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Google Shape;78;p2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24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2" name="Google Shape;82;p24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3" name="Google Shape;83;p2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4" name="Google Shape;84;p2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5" name="Google Shape;85;p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5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8" name="Google Shape;88;p25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9" name="Google Shape;89;p25"/>
          <p:cNvSpPr txBox="1"/>
          <p:nvPr>
            <p:ph idx="2" type="body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0" name="Google Shape;90;p25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91" name="Google Shape;91;p25"/>
          <p:cNvSpPr txBox="1"/>
          <p:nvPr>
            <p:ph idx="4" type="body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2" name="Google Shape;92;p2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2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2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2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2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2" name="Google Shape;102;p2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3" name="Google Shape;103;p2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8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6" name="Google Shape;106;p28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07" name="Google Shape;107;p28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8" name="Google Shape;108;p2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9" name="Google Shape;109;p2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0" name="Google Shape;110;p2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9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3" name="Google Shape;113;p29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14" name="Google Shape;114;p29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5" name="Google Shape;115;p2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6" name="Google Shape;116;p2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0" name="Google Shape;120;p30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1" name="Google Shape;121;p3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2" name="Google Shape;122;p3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3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1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6" name="Google Shape;126;p31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7" name="Google Shape;127;p3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8" name="Google Shape;128;p3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9" name="Google Shape;129;p3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1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1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1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1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1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6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16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1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7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1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8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" name="Google Shape;41;p1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18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18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18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1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9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b="0" i="0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10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3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9.jpg"/><Relationship Id="rId4" Type="http://schemas.openxmlformats.org/officeDocument/2006/relationships/image" Target="../media/image29.jpg"/><Relationship Id="rId5" Type="http://schemas.openxmlformats.org/officeDocument/2006/relationships/image" Target="../media/image35.jpg"/><Relationship Id="rId6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4.jpg"/><Relationship Id="rId4" Type="http://schemas.openxmlformats.org/officeDocument/2006/relationships/image" Target="../media/image31.jpg"/><Relationship Id="rId5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0.jpg"/><Relationship Id="rId4" Type="http://schemas.openxmlformats.org/officeDocument/2006/relationships/image" Target="../media/image1.png"/><Relationship Id="rId5" Type="http://schemas.openxmlformats.org/officeDocument/2006/relationships/image" Target="../media/image3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36.jpg"/><Relationship Id="rId5" Type="http://schemas.openxmlformats.org/officeDocument/2006/relationships/image" Target="../media/image3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3.jpg"/><Relationship Id="rId4" Type="http://schemas.openxmlformats.org/officeDocument/2006/relationships/image" Target="../media/image40.jpg"/><Relationship Id="rId5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Relationship Id="rId4" Type="http://schemas.openxmlformats.org/officeDocument/2006/relationships/image" Target="../media/image45.jpg"/><Relationship Id="rId5" Type="http://schemas.openxmlformats.org/officeDocument/2006/relationships/image" Target="../media/image4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2.jpg"/><Relationship Id="rId4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Relationship Id="rId4" Type="http://schemas.openxmlformats.org/officeDocument/2006/relationships/image" Target="../media/image4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Relationship Id="rId4" Type="http://schemas.openxmlformats.org/officeDocument/2006/relationships/image" Target="../media/image4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0.png"/><Relationship Id="rId4" Type="http://schemas.openxmlformats.org/officeDocument/2006/relationships/image" Target="../media/image46.png"/><Relationship Id="rId5" Type="http://schemas.openxmlformats.org/officeDocument/2006/relationships/image" Target="../media/image51.png"/><Relationship Id="rId6" Type="http://schemas.openxmlformats.org/officeDocument/2006/relationships/image" Target="../media/image4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1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Relationship Id="rId4" Type="http://schemas.openxmlformats.org/officeDocument/2006/relationships/image" Target="../media/image4.jpg"/><Relationship Id="rId5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Relationship Id="rId4" Type="http://schemas.openxmlformats.org/officeDocument/2006/relationships/image" Target="../media/image1.png"/><Relationship Id="rId5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image" Target="../media/image19.jpg"/><Relationship Id="rId10" Type="http://schemas.openxmlformats.org/officeDocument/2006/relationships/image" Target="../media/image21.jpg"/><Relationship Id="rId13" Type="http://schemas.openxmlformats.org/officeDocument/2006/relationships/image" Target="../media/image24.jpg"/><Relationship Id="rId12" Type="http://schemas.openxmlformats.org/officeDocument/2006/relationships/image" Target="../media/image26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1.png"/><Relationship Id="rId9" Type="http://schemas.openxmlformats.org/officeDocument/2006/relationships/image" Target="../media/image28.jpg"/><Relationship Id="rId15" Type="http://schemas.openxmlformats.org/officeDocument/2006/relationships/image" Target="../media/image25.jpg"/><Relationship Id="rId14" Type="http://schemas.openxmlformats.org/officeDocument/2006/relationships/image" Target="../media/image23.png"/><Relationship Id="rId16" Type="http://schemas.openxmlformats.org/officeDocument/2006/relationships/image" Target="../media/image27.jpg"/><Relationship Id="rId5" Type="http://schemas.openxmlformats.org/officeDocument/2006/relationships/image" Target="../media/image9.jpg"/><Relationship Id="rId6" Type="http://schemas.openxmlformats.org/officeDocument/2006/relationships/image" Target="../media/image5.png"/><Relationship Id="rId7" Type="http://schemas.openxmlformats.org/officeDocument/2006/relationships/image" Target="../media/image8.png"/><Relationship Id="rId8" Type="http://schemas.openxmlformats.org/officeDocument/2006/relationships/image" Target="../media/image1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standardsfacility.org/sites/default/files/R4.1.Metodolog%C3%ADa_Evaluaci%C3%B3n_Impacto.pdf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3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"/>
          <p:cNvSpPr/>
          <p:nvPr/>
        </p:nvSpPr>
        <p:spPr>
          <a:xfrm>
            <a:off x="-89700" y="2977175"/>
            <a:ext cx="9323400" cy="1996800"/>
          </a:xfrm>
          <a:prstGeom prst="rect">
            <a:avLst/>
          </a:prstGeom>
          <a:solidFill>
            <a:srgbClr val="4271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"/>
          <p:cNvSpPr txBox="1"/>
          <p:nvPr>
            <p:ph idx="1" type="subTitle"/>
          </p:nvPr>
        </p:nvSpPr>
        <p:spPr>
          <a:xfrm>
            <a:off x="91650" y="3174875"/>
            <a:ext cx="8960700" cy="17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46</a:t>
            </a:r>
            <a:r>
              <a:rPr lang="e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 NAPPO ANNUAL MEETING 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-Yucatán, 5-7th december 2023-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i="1" lang="e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Ing. Agr. Leonardo Olivera - </a:t>
            </a:r>
            <a:r>
              <a:rPr i="1" lang="e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Director General de Servicios Agrícolas, Uruguay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6" name="Google Shape;136;p1"/>
          <p:cNvSpPr txBox="1"/>
          <p:nvPr>
            <p:ph idx="1" type="subTitle"/>
          </p:nvPr>
        </p:nvSpPr>
        <p:spPr>
          <a:xfrm>
            <a:off x="3373738" y="1002475"/>
            <a:ext cx="5127300" cy="9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b="1" lang="es" sz="2700">
                <a:solidFill>
                  <a:srgbClr val="42719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COMITÉ DE SANIDAD VEGETAL DEL CONO SUR</a:t>
            </a:r>
            <a:endParaRPr b="1" sz="2700">
              <a:solidFill>
                <a:srgbClr val="42719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7" name="Google Shape;137;p1"/>
          <p:cNvPicPr preferRelativeResize="0"/>
          <p:nvPr/>
        </p:nvPicPr>
        <p:blipFill rotWithShape="1">
          <a:blip r:embed="rId3">
            <a:alphaModFix/>
          </a:blip>
          <a:srcRect b="-5278" l="-6443" r="-4457" t="-4238"/>
          <a:stretch/>
        </p:blipFill>
        <p:spPr>
          <a:xfrm>
            <a:off x="913125" y="426575"/>
            <a:ext cx="2132274" cy="210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"/>
          <p:cNvSpPr txBox="1"/>
          <p:nvPr>
            <p:ph idx="4294967295" type="body"/>
          </p:nvPr>
        </p:nvSpPr>
        <p:spPr>
          <a:xfrm>
            <a:off x="250825" y="1931250"/>
            <a:ext cx="3997200" cy="27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30215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9336"/>
              </a:buClr>
              <a:buSzPts val="1600"/>
              <a:buFont typeface="Times New Roman"/>
              <a:buChar char="•"/>
            </a:pPr>
            <a:r>
              <a:rPr lang="es" sz="1600">
                <a:latin typeface="Times New Roman"/>
                <a:ea typeface="Times New Roman"/>
                <a:cs typeface="Times New Roman"/>
                <a:sym typeface="Times New Roman"/>
              </a:rPr>
              <a:t>COSAVE-SAA Meetings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1" marL="9144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9336"/>
              </a:buClr>
              <a:buSzPts val="1600"/>
              <a:buFont typeface="Times New Roman"/>
              <a:buChar char="•"/>
            </a:pPr>
            <a:r>
              <a:rPr lang="es" sz="1600">
                <a:latin typeface="Times New Roman"/>
                <a:ea typeface="Times New Roman"/>
                <a:cs typeface="Times New Roman"/>
                <a:sym typeface="Times New Roman"/>
              </a:rPr>
              <a:t>1st of June (virtual meeting)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1" marL="9144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9336"/>
              </a:buClr>
              <a:buSzPts val="1600"/>
              <a:buFont typeface="Times New Roman"/>
              <a:buChar char="•"/>
            </a:pPr>
            <a:r>
              <a:rPr lang="es" sz="1600">
                <a:latin typeface="Times New Roman"/>
                <a:ea typeface="Times New Roman"/>
                <a:cs typeface="Times New Roman"/>
                <a:sym typeface="Times New Roman"/>
              </a:rPr>
              <a:t>29th June (face-to-face meeting)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15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9336"/>
              </a:buClr>
              <a:buSzPts val="1600"/>
              <a:buFont typeface="Times New Roman"/>
              <a:buChar char="•"/>
            </a:pPr>
            <a:r>
              <a:rPr lang="es" sz="1600">
                <a:latin typeface="Times New Roman"/>
                <a:ea typeface="Times New Roman"/>
                <a:cs typeface="Times New Roman"/>
                <a:sym typeface="Times New Roman"/>
              </a:rPr>
              <a:t>Approval of the Regional Pilot Plan for the Phytosanitary Certification of </a:t>
            </a:r>
            <a:r>
              <a:rPr i="1" lang="es" sz="1600">
                <a:latin typeface="Times New Roman"/>
                <a:ea typeface="Times New Roman"/>
                <a:cs typeface="Times New Roman"/>
                <a:sym typeface="Times New Roman"/>
              </a:rPr>
              <a:t>Zea mays</a:t>
            </a:r>
            <a:r>
              <a:rPr lang="es" sz="1600">
                <a:latin typeface="Times New Roman"/>
                <a:ea typeface="Times New Roman"/>
                <a:cs typeface="Times New Roman"/>
                <a:sym typeface="Times New Roman"/>
              </a:rPr>
              <a:t> seed with intended use, propagation and experimentation purpose under a systems approach (Res. 314/108-23D)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8" name="Google Shape;248;p4"/>
          <p:cNvSpPr/>
          <p:nvPr/>
        </p:nvSpPr>
        <p:spPr>
          <a:xfrm>
            <a:off x="0" y="218600"/>
            <a:ext cx="8663400" cy="892800"/>
          </a:xfrm>
          <a:prstGeom prst="rect">
            <a:avLst/>
          </a:prstGeom>
          <a:solidFill>
            <a:srgbClr val="4271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4"/>
          <p:cNvSpPr txBox="1"/>
          <p:nvPr>
            <p:ph idx="1" type="subTitle"/>
          </p:nvPr>
        </p:nvSpPr>
        <p:spPr>
          <a:xfrm>
            <a:off x="250825" y="464750"/>
            <a:ext cx="75003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269999" lvl="0" marL="269999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b="1" lang="e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Improve public-private liaison</a:t>
            </a:r>
            <a:endParaRPr b="1"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50" name="Google Shape;250;p4"/>
          <p:cNvPicPr preferRelativeResize="0"/>
          <p:nvPr/>
        </p:nvPicPr>
        <p:blipFill rotWithShape="1">
          <a:blip r:embed="rId3">
            <a:alphaModFix/>
          </a:blip>
          <a:srcRect b="0" l="69" r="68" t="0"/>
          <a:stretch/>
        </p:blipFill>
        <p:spPr>
          <a:xfrm>
            <a:off x="7924688" y="154500"/>
            <a:ext cx="1020999" cy="1020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0" y="1872426"/>
            <a:ext cx="4135876" cy="232643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4"/>
          <p:cNvSpPr txBox="1"/>
          <p:nvPr>
            <p:ph idx="4294967295" type="body"/>
          </p:nvPr>
        </p:nvSpPr>
        <p:spPr>
          <a:xfrm>
            <a:off x="337200" y="1369200"/>
            <a:ext cx="75876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b="1" lang="es" sz="1600">
                <a:solidFill>
                  <a:srgbClr val="7593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COSAVE - Seed Association of the Americas (SAA)</a:t>
            </a:r>
            <a:endParaRPr b="1" sz="1600">
              <a:solidFill>
                <a:srgbClr val="75933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b="1" sz="1600">
              <a:solidFill>
                <a:srgbClr val="75933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e9309c5e1c_0_35"/>
          <p:cNvSpPr/>
          <p:nvPr/>
        </p:nvSpPr>
        <p:spPr>
          <a:xfrm>
            <a:off x="0" y="218600"/>
            <a:ext cx="8663400" cy="892800"/>
          </a:xfrm>
          <a:prstGeom prst="rect">
            <a:avLst/>
          </a:prstGeom>
          <a:solidFill>
            <a:srgbClr val="4271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8" name="Google Shape;258;g1e9309c5e1c_0_35"/>
          <p:cNvPicPr preferRelativeResize="0"/>
          <p:nvPr/>
        </p:nvPicPr>
        <p:blipFill rotWithShape="1">
          <a:blip r:embed="rId3">
            <a:alphaModFix/>
          </a:blip>
          <a:srcRect b="14054" l="13477" r="13266" t="11027"/>
          <a:stretch/>
        </p:blipFill>
        <p:spPr>
          <a:xfrm>
            <a:off x="5601587" y="1460325"/>
            <a:ext cx="3247685" cy="1875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g1e9309c5e1c_0_35"/>
          <p:cNvPicPr preferRelativeResize="0"/>
          <p:nvPr/>
        </p:nvPicPr>
        <p:blipFill rotWithShape="1">
          <a:blip r:embed="rId4">
            <a:alphaModFix/>
          </a:blip>
          <a:srcRect b="4628" l="0" r="16617" t="-19202"/>
          <a:stretch/>
        </p:blipFill>
        <p:spPr>
          <a:xfrm>
            <a:off x="3340200" y="3091800"/>
            <a:ext cx="2708050" cy="1763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g1e9309c5e1c_0_35"/>
          <p:cNvPicPr preferRelativeResize="0"/>
          <p:nvPr/>
        </p:nvPicPr>
        <p:blipFill rotWithShape="1">
          <a:blip r:embed="rId5">
            <a:alphaModFix/>
          </a:blip>
          <a:srcRect b="0" l="15290" r="0" t="0"/>
          <a:stretch/>
        </p:blipFill>
        <p:spPr>
          <a:xfrm>
            <a:off x="6098100" y="3387350"/>
            <a:ext cx="2751176" cy="146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g1e9309c5e1c_0_35"/>
          <p:cNvSpPr txBox="1"/>
          <p:nvPr/>
        </p:nvSpPr>
        <p:spPr>
          <a:xfrm>
            <a:off x="332375" y="1516825"/>
            <a:ext cx="49593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s" sz="1600" u="none" cap="none" strike="noStrike">
                <a:solidFill>
                  <a:srgbClr val="7593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Development of a liaison framework with the private sector (Regional prioritization: Fruits) </a:t>
            </a:r>
            <a:endParaRPr b="0" i="0" sz="1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First </a:t>
            </a:r>
            <a:r>
              <a:rPr lang="e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second </a:t>
            </a:r>
            <a:r>
              <a:rPr b="0" i="0" lang="e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meeting for the articulation of phytosanitary protection in the fruit sector of the COSAVE region (June </a:t>
            </a:r>
            <a:r>
              <a:rPr lang="e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November</a:t>
            </a:r>
            <a:r>
              <a:rPr b="0" i="0" lang="e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2023) </a:t>
            </a:r>
            <a:endParaRPr b="0" i="0" sz="1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1" lang="e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IICA - COSAVE</a:t>
            </a:r>
            <a:endParaRPr i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Public-Private Conference </a:t>
            </a:r>
            <a:endParaRPr b="0" i="0" sz="1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(december-2023) </a:t>
            </a:r>
            <a:r>
              <a:rPr b="0" i="1" lang="e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IICA - COSAVE</a:t>
            </a:r>
            <a:endParaRPr b="0" i="1" sz="1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2" name="Google Shape;262;g1e9309c5e1c_0_35"/>
          <p:cNvSpPr txBox="1"/>
          <p:nvPr>
            <p:ph idx="1" type="subTitle"/>
          </p:nvPr>
        </p:nvSpPr>
        <p:spPr>
          <a:xfrm>
            <a:off x="250825" y="464750"/>
            <a:ext cx="75003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269999" lvl="0" marL="269999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b="1" lang="e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Improve public-private liaison</a:t>
            </a:r>
            <a:endParaRPr b="1"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63" name="Google Shape;263;g1e9309c5e1c_0_35"/>
          <p:cNvPicPr preferRelativeResize="0"/>
          <p:nvPr/>
        </p:nvPicPr>
        <p:blipFill rotWithShape="1">
          <a:blip r:embed="rId6">
            <a:alphaModFix/>
          </a:blip>
          <a:srcRect b="0" l="69" r="68" t="0"/>
          <a:stretch/>
        </p:blipFill>
        <p:spPr>
          <a:xfrm>
            <a:off x="7924688" y="154500"/>
            <a:ext cx="1020999" cy="102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g1e9309c5e1c_0_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17400" y="1843755"/>
            <a:ext cx="3717524" cy="278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g1e9309c5e1c_0_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1650" y="1843725"/>
            <a:ext cx="4330351" cy="2788124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g1e9309c5e1c_0_81"/>
          <p:cNvSpPr/>
          <p:nvPr/>
        </p:nvSpPr>
        <p:spPr>
          <a:xfrm>
            <a:off x="0" y="218600"/>
            <a:ext cx="8663400" cy="892800"/>
          </a:xfrm>
          <a:prstGeom prst="rect">
            <a:avLst/>
          </a:prstGeom>
          <a:solidFill>
            <a:srgbClr val="4271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g1e9309c5e1c_0_81"/>
          <p:cNvSpPr txBox="1"/>
          <p:nvPr>
            <p:ph idx="4294967295" type="body"/>
          </p:nvPr>
        </p:nvSpPr>
        <p:spPr>
          <a:xfrm>
            <a:off x="241650" y="1309363"/>
            <a:ext cx="83457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b="1" lang="es" sz="1600">
                <a:solidFill>
                  <a:srgbClr val="7593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2022 Spaces for exchanging experiences:</a:t>
            </a:r>
            <a:endParaRPr b="1" sz="1600">
              <a:solidFill>
                <a:srgbClr val="75933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sz="1500">
              <a:solidFill>
                <a:srgbClr val="666666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72" name="Google Shape;272;g1e9309c5e1c_0_81"/>
          <p:cNvSpPr txBox="1"/>
          <p:nvPr>
            <p:ph idx="1" type="subTitle"/>
          </p:nvPr>
        </p:nvSpPr>
        <p:spPr>
          <a:xfrm>
            <a:off x="250825" y="464750"/>
            <a:ext cx="75003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269999" lvl="0" marL="269999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b="1" lang="e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	Increase intra-regional cooperation </a:t>
            </a:r>
            <a:endParaRPr b="1"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73" name="Google Shape;273;g1e9309c5e1c_0_81"/>
          <p:cNvPicPr preferRelativeResize="0"/>
          <p:nvPr/>
        </p:nvPicPr>
        <p:blipFill rotWithShape="1">
          <a:blip r:embed="rId5">
            <a:alphaModFix/>
          </a:blip>
          <a:srcRect b="0" l="69" r="68" t="0"/>
          <a:stretch/>
        </p:blipFill>
        <p:spPr>
          <a:xfrm>
            <a:off x="7924688" y="154500"/>
            <a:ext cx="1020999" cy="1020999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g1e9309c5e1c_0_81"/>
          <p:cNvSpPr txBox="1"/>
          <p:nvPr/>
        </p:nvSpPr>
        <p:spPr>
          <a:xfrm>
            <a:off x="241725" y="4310875"/>
            <a:ext cx="4330500" cy="646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s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Regional Experience on reception and inspection of vessels for </a:t>
            </a:r>
            <a:r>
              <a:rPr b="0" i="1" lang="es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Lymantria spp. </a:t>
            </a:r>
            <a:r>
              <a:rPr b="0" i="0" lang="es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(november, 2022 - CHILE)</a:t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5" name="Google Shape;275;g1e9309c5e1c_0_81"/>
          <p:cNvSpPr txBox="1"/>
          <p:nvPr/>
        </p:nvSpPr>
        <p:spPr>
          <a:xfrm>
            <a:off x="5017400" y="4310875"/>
            <a:ext cx="3789900" cy="646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s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Practical Workshop for the control of Locusts</a:t>
            </a:r>
            <a:endParaRPr b="0" i="0" sz="15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s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(november, 2022 - ARGENTINA)</a:t>
            </a:r>
            <a:endParaRPr b="0" i="0" sz="15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g1e9309c5e1c_0_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41400" y="1907852"/>
            <a:ext cx="4704284" cy="2151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g1e9309c5e1c_0_96"/>
          <p:cNvSpPr/>
          <p:nvPr/>
        </p:nvSpPr>
        <p:spPr>
          <a:xfrm>
            <a:off x="0" y="218600"/>
            <a:ext cx="8663400" cy="892800"/>
          </a:xfrm>
          <a:prstGeom prst="rect">
            <a:avLst/>
          </a:prstGeom>
          <a:solidFill>
            <a:srgbClr val="4271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g1e9309c5e1c_0_96"/>
          <p:cNvSpPr txBox="1"/>
          <p:nvPr>
            <p:ph idx="4294967295" type="body"/>
          </p:nvPr>
        </p:nvSpPr>
        <p:spPr>
          <a:xfrm>
            <a:off x="241650" y="1309363"/>
            <a:ext cx="83457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b="1" lang="es" sz="1600">
                <a:solidFill>
                  <a:srgbClr val="7593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2022 Spaces for exchanging experiences:</a:t>
            </a:r>
            <a:endParaRPr b="1" sz="1600">
              <a:solidFill>
                <a:srgbClr val="75933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sz="1500">
              <a:solidFill>
                <a:srgbClr val="666666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83" name="Google Shape;283;g1e9309c5e1c_0_96"/>
          <p:cNvSpPr txBox="1"/>
          <p:nvPr>
            <p:ph idx="1" type="subTitle"/>
          </p:nvPr>
        </p:nvSpPr>
        <p:spPr>
          <a:xfrm>
            <a:off x="250825" y="464750"/>
            <a:ext cx="75003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269999" lvl="0" marL="269999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b="1" lang="e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	Increase intra-regional cooperation </a:t>
            </a:r>
            <a:endParaRPr b="1"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84" name="Google Shape;284;g1e9309c5e1c_0_96"/>
          <p:cNvPicPr preferRelativeResize="0"/>
          <p:nvPr/>
        </p:nvPicPr>
        <p:blipFill rotWithShape="1">
          <a:blip r:embed="rId4">
            <a:alphaModFix/>
          </a:blip>
          <a:srcRect b="0" l="69" r="68" t="0"/>
          <a:stretch/>
        </p:blipFill>
        <p:spPr>
          <a:xfrm>
            <a:off x="7924688" y="154500"/>
            <a:ext cx="1020999" cy="1020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g1e9309c5e1c_0_96"/>
          <p:cNvPicPr preferRelativeResize="0"/>
          <p:nvPr/>
        </p:nvPicPr>
        <p:blipFill rotWithShape="1">
          <a:blip r:embed="rId5">
            <a:alphaModFix/>
          </a:blip>
          <a:srcRect b="7" l="0" r="0" t="25242"/>
          <a:stretch/>
        </p:blipFill>
        <p:spPr>
          <a:xfrm>
            <a:off x="250825" y="1907850"/>
            <a:ext cx="3837552" cy="2151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g1e9309c5e1c_0_96"/>
          <p:cNvSpPr txBox="1"/>
          <p:nvPr/>
        </p:nvSpPr>
        <p:spPr>
          <a:xfrm>
            <a:off x="250825" y="3995250"/>
            <a:ext cx="3837600" cy="87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s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Implementation of the Fruit Fly Eradication Program (</a:t>
            </a:r>
            <a:r>
              <a:rPr b="0" i="1" lang="es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Bactrocera carambolae</a:t>
            </a:r>
            <a:r>
              <a:rPr b="0" i="0" lang="es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endParaRPr b="0" i="0" sz="15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s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(october, 2022- BRASIL)</a:t>
            </a:r>
            <a:endParaRPr b="0" i="0" sz="15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7" name="Google Shape;287;g1e9309c5e1c_0_96"/>
          <p:cNvSpPr txBox="1"/>
          <p:nvPr/>
        </p:nvSpPr>
        <p:spPr>
          <a:xfrm>
            <a:off x="4241388" y="3995250"/>
            <a:ext cx="4704300" cy="1108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s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Webinar "Phytosanitary risks associated with the pine wood nematode, </a:t>
            </a:r>
            <a:r>
              <a:rPr b="0" i="1" lang="es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Bursaphelenchus xylophilus</a:t>
            </a:r>
            <a:r>
              <a:rPr b="0" i="0" lang="es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and its vectors the pine longhorned beetle </a:t>
            </a:r>
            <a:r>
              <a:rPr b="0" i="1" lang="es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Monochamus spp</a:t>
            </a:r>
            <a:r>
              <a:rPr b="0" i="0" lang="es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". (october, 2022)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e9309c5e1c_0_196"/>
          <p:cNvSpPr/>
          <p:nvPr/>
        </p:nvSpPr>
        <p:spPr>
          <a:xfrm>
            <a:off x="0" y="218600"/>
            <a:ext cx="8663400" cy="892800"/>
          </a:xfrm>
          <a:prstGeom prst="rect">
            <a:avLst/>
          </a:prstGeom>
          <a:solidFill>
            <a:srgbClr val="4271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g1e9309c5e1c_0_196"/>
          <p:cNvSpPr txBox="1"/>
          <p:nvPr>
            <p:ph idx="4294967295" type="body"/>
          </p:nvPr>
        </p:nvSpPr>
        <p:spPr>
          <a:xfrm>
            <a:off x="241650" y="1309363"/>
            <a:ext cx="83457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b="1" lang="es" sz="1600">
                <a:solidFill>
                  <a:srgbClr val="7593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2022 Spaces for exchanging experiences:</a:t>
            </a:r>
            <a:endParaRPr b="1" sz="1600">
              <a:solidFill>
                <a:srgbClr val="75933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sz="1500">
              <a:solidFill>
                <a:srgbClr val="666666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94" name="Google Shape;294;g1e9309c5e1c_0_196"/>
          <p:cNvSpPr txBox="1"/>
          <p:nvPr>
            <p:ph idx="1" type="subTitle"/>
          </p:nvPr>
        </p:nvSpPr>
        <p:spPr>
          <a:xfrm>
            <a:off x="250825" y="464750"/>
            <a:ext cx="75003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269999" lvl="0" marL="269999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b="1" lang="e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	Increase intra-regional cooperation </a:t>
            </a:r>
            <a:endParaRPr b="1"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95" name="Google Shape;295;g1e9309c5e1c_0_196"/>
          <p:cNvPicPr preferRelativeResize="0"/>
          <p:nvPr/>
        </p:nvPicPr>
        <p:blipFill rotWithShape="1">
          <a:blip r:embed="rId3">
            <a:alphaModFix/>
          </a:blip>
          <a:srcRect b="0" l="69" r="68" t="0"/>
          <a:stretch/>
        </p:blipFill>
        <p:spPr>
          <a:xfrm>
            <a:off x="7924688" y="154500"/>
            <a:ext cx="1020999" cy="1020999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g1e9309c5e1c_0_196"/>
          <p:cNvSpPr txBox="1"/>
          <p:nvPr/>
        </p:nvSpPr>
        <p:spPr>
          <a:xfrm>
            <a:off x="149763" y="3861375"/>
            <a:ext cx="4781100" cy="646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s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Simulation of the Contingency Plan for </a:t>
            </a:r>
            <a:r>
              <a:rPr b="0" i="1" lang="es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Lobesia botrana </a:t>
            </a:r>
            <a:r>
              <a:rPr b="0" i="0" lang="es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(december, 2022 - BRASIL)</a:t>
            </a:r>
            <a:endParaRPr b="0" i="0" sz="15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97" name="Google Shape;297;g1e9309c5e1c_0_1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9763" y="1709874"/>
            <a:ext cx="4781124" cy="2151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g1e9309c5e1c_0_196"/>
          <p:cNvSpPr txBox="1"/>
          <p:nvPr/>
        </p:nvSpPr>
        <p:spPr>
          <a:xfrm>
            <a:off x="5114235" y="3625475"/>
            <a:ext cx="3725700" cy="87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s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First Annual Cosave Meeting: "Regional links that protect plant health", to share experiences and knowledge</a:t>
            </a:r>
            <a:r>
              <a:rPr b="0" i="1" lang="es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s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(december, 2022) </a:t>
            </a:r>
            <a:r>
              <a:rPr b="0" i="1" lang="es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IICA</a:t>
            </a:r>
            <a:endParaRPr b="0" i="1" sz="15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99" name="Google Shape;299;g1e9309c5e1c_0_1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22913" y="1843738"/>
            <a:ext cx="3908337" cy="17817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g1e9309c5e1c_0_1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1650" y="1709880"/>
            <a:ext cx="4170245" cy="2779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g1e9309c5e1c_0_1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84162" y="1709882"/>
            <a:ext cx="4013580" cy="3010176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g1e9309c5e1c_0_111"/>
          <p:cNvSpPr/>
          <p:nvPr/>
        </p:nvSpPr>
        <p:spPr>
          <a:xfrm>
            <a:off x="0" y="218600"/>
            <a:ext cx="8663400" cy="892800"/>
          </a:xfrm>
          <a:prstGeom prst="rect">
            <a:avLst/>
          </a:prstGeom>
          <a:solidFill>
            <a:srgbClr val="4271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g1e9309c5e1c_0_111"/>
          <p:cNvSpPr txBox="1"/>
          <p:nvPr>
            <p:ph idx="4294967295" type="body"/>
          </p:nvPr>
        </p:nvSpPr>
        <p:spPr>
          <a:xfrm>
            <a:off x="241650" y="1309363"/>
            <a:ext cx="83457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b="1" lang="es" sz="1600">
                <a:solidFill>
                  <a:srgbClr val="7593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2023 Spaces for exchanging experiences:</a:t>
            </a:r>
            <a:endParaRPr b="1" sz="1600">
              <a:solidFill>
                <a:srgbClr val="75933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sz="1500">
              <a:solidFill>
                <a:srgbClr val="666666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308" name="Google Shape;308;g1e9309c5e1c_0_111"/>
          <p:cNvSpPr txBox="1"/>
          <p:nvPr>
            <p:ph idx="1" type="subTitle"/>
          </p:nvPr>
        </p:nvSpPr>
        <p:spPr>
          <a:xfrm>
            <a:off x="250825" y="464750"/>
            <a:ext cx="75003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269999" lvl="0" marL="269999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b="1" lang="e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	Increase intra-regional cooperation </a:t>
            </a:r>
            <a:endParaRPr b="1"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09" name="Google Shape;309;g1e9309c5e1c_0_111"/>
          <p:cNvPicPr preferRelativeResize="0"/>
          <p:nvPr/>
        </p:nvPicPr>
        <p:blipFill rotWithShape="1">
          <a:blip r:embed="rId5">
            <a:alphaModFix/>
          </a:blip>
          <a:srcRect b="0" l="69" r="68" t="0"/>
          <a:stretch/>
        </p:blipFill>
        <p:spPr>
          <a:xfrm>
            <a:off x="7924688" y="154500"/>
            <a:ext cx="1020999" cy="1020999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g1e9309c5e1c_0_111"/>
          <p:cNvSpPr txBox="1"/>
          <p:nvPr/>
        </p:nvSpPr>
        <p:spPr>
          <a:xfrm>
            <a:off x="4527625" y="3995250"/>
            <a:ext cx="4328700" cy="87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s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Face-to-Face Workshop "Tools for Phytosanitary Intelligence in the COSAVE region" (IICA-COSAVE) (august, 2023 - CHILE)</a:t>
            </a:r>
            <a:endParaRPr b="0" i="0" sz="15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1" name="Google Shape;311;g1e9309c5e1c_0_111"/>
          <p:cNvSpPr txBox="1"/>
          <p:nvPr/>
        </p:nvSpPr>
        <p:spPr>
          <a:xfrm>
            <a:off x="241650" y="3995250"/>
            <a:ext cx="4179600" cy="646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s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ePhyto Regional Workshop (IICA-COSAVE)</a:t>
            </a:r>
            <a:endParaRPr b="0" i="0" sz="15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s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(april, 2023 - ARGENTINA)</a:t>
            </a:r>
            <a:endParaRPr b="0" i="0" sz="15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1e9309c5e1c_0_128"/>
          <p:cNvSpPr/>
          <p:nvPr/>
        </p:nvSpPr>
        <p:spPr>
          <a:xfrm>
            <a:off x="0" y="218600"/>
            <a:ext cx="8663400" cy="892800"/>
          </a:xfrm>
          <a:prstGeom prst="rect">
            <a:avLst/>
          </a:prstGeom>
          <a:solidFill>
            <a:srgbClr val="4271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g1e9309c5e1c_0_128"/>
          <p:cNvSpPr txBox="1"/>
          <p:nvPr>
            <p:ph idx="4294967295" type="body"/>
          </p:nvPr>
        </p:nvSpPr>
        <p:spPr>
          <a:xfrm>
            <a:off x="241650" y="1309363"/>
            <a:ext cx="83457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b="1" lang="es" sz="1600">
                <a:solidFill>
                  <a:srgbClr val="7593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2023 Spaces for exchanging experiences:</a:t>
            </a:r>
            <a:endParaRPr b="1" sz="1600">
              <a:solidFill>
                <a:srgbClr val="75933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sz="1500">
              <a:solidFill>
                <a:srgbClr val="666666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318" name="Google Shape;318;g1e9309c5e1c_0_128"/>
          <p:cNvSpPr txBox="1"/>
          <p:nvPr>
            <p:ph idx="1" type="subTitle"/>
          </p:nvPr>
        </p:nvSpPr>
        <p:spPr>
          <a:xfrm>
            <a:off x="250825" y="464750"/>
            <a:ext cx="75003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269999" lvl="0" marL="269999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b="1" lang="e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	Increase intra-regional cooperation </a:t>
            </a:r>
            <a:endParaRPr b="1"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19" name="Google Shape;319;g1e9309c5e1c_0_128"/>
          <p:cNvPicPr preferRelativeResize="0"/>
          <p:nvPr/>
        </p:nvPicPr>
        <p:blipFill rotWithShape="1">
          <a:blip r:embed="rId3">
            <a:alphaModFix/>
          </a:blip>
          <a:srcRect b="0" l="69" r="68" t="0"/>
          <a:stretch/>
        </p:blipFill>
        <p:spPr>
          <a:xfrm>
            <a:off x="7924688" y="154500"/>
            <a:ext cx="1020999" cy="1020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g1e9309c5e1c_0_128"/>
          <p:cNvPicPr preferRelativeResize="0"/>
          <p:nvPr/>
        </p:nvPicPr>
        <p:blipFill rotWithShape="1">
          <a:blip r:embed="rId4">
            <a:alphaModFix/>
          </a:blip>
          <a:srcRect b="0" l="2109" r="1550" t="35245"/>
          <a:stretch/>
        </p:blipFill>
        <p:spPr>
          <a:xfrm>
            <a:off x="241650" y="1972975"/>
            <a:ext cx="4330200" cy="2182875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g1e9309c5e1c_0_128"/>
          <p:cNvSpPr txBox="1"/>
          <p:nvPr/>
        </p:nvSpPr>
        <p:spPr>
          <a:xfrm>
            <a:off x="241650" y="4124475"/>
            <a:ext cx="4330200" cy="646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s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Webinar “Biological control of agricultural and forestry pests” (august, 2023)</a:t>
            </a:r>
            <a:endParaRPr b="0" i="0" sz="15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22" name="Google Shape;322;g1e9309c5e1c_0_1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20138" y="1767552"/>
            <a:ext cx="4260424" cy="2396477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g1e9309c5e1c_0_128"/>
          <p:cNvSpPr txBox="1"/>
          <p:nvPr/>
        </p:nvSpPr>
        <p:spPr>
          <a:xfrm>
            <a:off x="4685250" y="4124475"/>
            <a:ext cx="4330200" cy="87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s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Webinar “Experiences in the management and control of the Red Palm Weevil -  </a:t>
            </a:r>
            <a:r>
              <a:rPr b="0" i="1" lang="es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Rhynchophorus ferrugineus”</a:t>
            </a:r>
            <a:r>
              <a:rPr b="0" i="0" lang="es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(september, 2023)</a:t>
            </a:r>
            <a:endParaRPr b="0" i="0" sz="15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g1e9309c5e1c_0_1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7962" y="1709863"/>
            <a:ext cx="4171784" cy="3128838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g1e9309c5e1c_0_147"/>
          <p:cNvSpPr/>
          <p:nvPr/>
        </p:nvSpPr>
        <p:spPr>
          <a:xfrm>
            <a:off x="0" y="218600"/>
            <a:ext cx="8663400" cy="892800"/>
          </a:xfrm>
          <a:prstGeom prst="rect">
            <a:avLst/>
          </a:prstGeom>
          <a:solidFill>
            <a:srgbClr val="4271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g1e9309c5e1c_0_147"/>
          <p:cNvSpPr txBox="1"/>
          <p:nvPr>
            <p:ph idx="4294967295" type="body"/>
          </p:nvPr>
        </p:nvSpPr>
        <p:spPr>
          <a:xfrm>
            <a:off x="241650" y="1309363"/>
            <a:ext cx="83457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b="1" lang="es" sz="1600">
                <a:solidFill>
                  <a:srgbClr val="7593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2023 Spaces for exchanging experiences:</a:t>
            </a:r>
            <a:endParaRPr b="1" sz="1600">
              <a:solidFill>
                <a:srgbClr val="75933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sz="1500">
              <a:solidFill>
                <a:srgbClr val="666666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331" name="Google Shape;331;g1e9309c5e1c_0_147"/>
          <p:cNvSpPr txBox="1"/>
          <p:nvPr>
            <p:ph idx="1" type="subTitle"/>
          </p:nvPr>
        </p:nvSpPr>
        <p:spPr>
          <a:xfrm>
            <a:off x="250825" y="464750"/>
            <a:ext cx="75003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269999" lvl="0" marL="269999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b="1" lang="e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	Increase intra-regional cooperation </a:t>
            </a:r>
            <a:endParaRPr b="1"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32" name="Google Shape;332;g1e9309c5e1c_0_147"/>
          <p:cNvPicPr preferRelativeResize="0"/>
          <p:nvPr/>
        </p:nvPicPr>
        <p:blipFill rotWithShape="1">
          <a:blip r:embed="rId4">
            <a:alphaModFix/>
          </a:blip>
          <a:srcRect b="0" l="69" r="68" t="0"/>
          <a:stretch/>
        </p:blipFill>
        <p:spPr>
          <a:xfrm>
            <a:off x="7924688" y="154500"/>
            <a:ext cx="1020999" cy="1020999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g1e9309c5e1c_0_147"/>
          <p:cNvSpPr txBox="1"/>
          <p:nvPr/>
        </p:nvSpPr>
        <p:spPr>
          <a:xfrm>
            <a:off x="307950" y="4270975"/>
            <a:ext cx="4171800" cy="646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s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Biofactory visit and ACB field release supervision (october, 2023)</a:t>
            </a:r>
            <a:endParaRPr b="0" i="0" sz="15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4" name="Google Shape;334;g1e9309c5e1c_0_147"/>
          <p:cNvSpPr txBox="1"/>
          <p:nvPr/>
        </p:nvSpPr>
        <p:spPr>
          <a:xfrm>
            <a:off x="4761950" y="1498500"/>
            <a:ext cx="40209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15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9336"/>
              </a:buClr>
              <a:buSzPts val="1600"/>
              <a:buFont typeface="Times New Roman"/>
              <a:buChar char="•"/>
            </a:pPr>
            <a:r>
              <a:rPr b="0" i="0" lang="e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Regular meetings of the Working Groups (WG) to comply with the Work Plan 2022 and 2023.</a:t>
            </a:r>
            <a:endParaRPr b="0" i="0" sz="1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9336"/>
              </a:buClr>
              <a:buSzPts val="1600"/>
              <a:buFont typeface="Times New Roman"/>
              <a:buChar char="•"/>
            </a:pPr>
            <a:r>
              <a:rPr b="0" i="0" lang="e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CD - GT CMF joint meeting to agree regional comments to IPPC documents in consultation.</a:t>
            </a:r>
            <a:endParaRPr b="0" i="0" sz="1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s" sz="1500" u="none" cap="none" strike="noStrike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Participant discussions on IPPC documents in consultation</a:t>
            </a:r>
            <a:endParaRPr b="0" i="0" sz="1500" u="none" cap="none" strike="noStrike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s" sz="1500" u="none" cap="none" strike="noStrike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Exchanges on topics of regional interest</a:t>
            </a:r>
            <a:endParaRPr b="0" i="0" sz="1500" u="none" cap="none" strike="noStrike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9336"/>
              </a:buClr>
              <a:buSzPts val="1600"/>
              <a:buFont typeface="Times New Roman"/>
              <a:buChar char="•"/>
            </a:pPr>
            <a:r>
              <a:rPr b="0" i="0" lang="e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COSAVE’s working ways valuation for the efficient use of resources</a:t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1e9309c5e1c_0_162"/>
          <p:cNvSpPr/>
          <p:nvPr/>
        </p:nvSpPr>
        <p:spPr>
          <a:xfrm>
            <a:off x="0" y="218600"/>
            <a:ext cx="8663400" cy="892800"/>
          </a:xfrm>
          <a:prstGeom prst="rect">
            <a:avLst/>
          </a:prstGeom>
          <a:solidFill>
            <a:srgbClr val="4271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g1e9309c5e1c_0_162"/>
          <p:cNvSpPr txBox="1"/>
          <p:nvPr>
            <p:ph idx="4294967295" type="body"/>
          </p:nvPr>
        </p:nvSpPr>
        <p:spPr>
          <a:xfrm>
            <a:off x="241650" y="1309363"/>
            <a:ext cx="83457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b="1" lang="es" sz="1600">
                <a:solidFill>
                  <a:srgbClr val="7593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Other regional products</a:t>
            </a:r>
            <a:endParaRPr b="1" sz="1600">
              <a:solidFill>
                <a:srgbClr val="75933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b="1" sz="1600">
              <a:solidFill>
                <a:srgbClr val="75933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sz="1500">
              <a:solidFill>
                <a:srgbClr val="666666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341" name="Google Shape;341;g1e9309c5e1c_0_162"/>
          <p:cNvSpPr txBox="1"/>
          <p:nvPr>
            <p:ph idx="1" type="subTitle"/>
          </p:nvPr>
        </p:nvSpPr>
        <p:spPr>
          <a:xfrm>
            <a:off x="250825" y="464750"/>
            <a:ext cx="75003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269999" lvl="0" marL="269999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b="1" lang="e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	Increase intra-regional cooperation </a:t>
            </a:r>
            <a:endParaRPr b="1"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42" name="Google Shape;342;g1e9309c5e1c_0_162"/>
          <p:cNvPicPr preferRelativeResize="0"/>
          <p:nvPr/>
        </p:nvPicPr>
        <p:blipFill rotWithShape="1">
          <a:blip r:embed="rId3">
            <a:alphaModFix/>
          </a:blip>
          <a:srcRect b="0" l="69" r="68" t="0"/>
          <a:stretch/>
        </p:blipFill>
        <p:spPr>
          <a:xfrm>
            <a:off x="7924688" y="154500"/>
            <a:ext cx="1020999" cy="1020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g1e9309c5e1c_0_1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12750" y="1814489"/>
            <a:ext cx="3532300" cy="2923960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g1e9309c5e1c_0_162"/>
          <p:cNvSpPr txBox="1"/>
          <p:nvPr/>
        </p:nvSpPr>
        <p:spPr>
          <a:xfrm>
            <a:off x="241650" y="1709875"/>
            <a:ext cx="5171100" cy="31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759336"/>
              </a:buClr>
              <a:buSzPts val="1500"/>
              <a:buFont typeface="Times New Roman"/>
              <a:buChar char="•"/>
            </a:pPr>
            <a:r>
              <a:rPr b="0" i="0" lang="es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Guidelines on Risk Assessment for the importation of Microbial Biological Control Agents - ACBM (GTCB)</a:t>
            </a:r>
            <a:endParaRPr b="0" i="0" sz="15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759336"/>
              </a:buClr>
              <a:buSzPts val="1500"/>
              <a:buFont typeface="Times New Roman"/>
              <a:buChar char="•"/>
            </a:pPr>
            <a:r>
              <a:rPr b="0" i="0" lang="es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Guidelines for the Identification of Risk Criteria for Surveillance of Fruit Flies - Diptera: Tephritidae (GTMF)</a:t>
            </a:r>
            <a:endParaRPr b="0" i="0" sz="15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759336"/>
              </a:buClr>
              <a:buSzPts val="1500"/>
              <a:buFont typeface="Times New Roman"/>
              <a:buChar char="•"/>
            </a:pPr>
            <a:r>
              <a:rPr b="0" i="0" lang="es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Harmonisation of phytosanitary requirements and additional extra-regional quarantine pest declarations for </a:t>
            </a:r>
            <a:r>
              <a:rPr b="0" i="1" lang="es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Citrus spp.</a:t>
            </a:r>
            <a:r>
              <a:rPr b="0" i="0" lang="es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b="0" i="1" lang="es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Poncirus</a:t>
            </a:r>
            <a:r>
              <a:rPr b="0" i="0" lang="es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seeds for propagation.</a:t>
            </a:r>
            <a:endParaRPr b="0" i="0" sz="15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•"/>
            </a:pPr>
            <a:r>
              <a:rPr b="0" i="0" lang="es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Guidelines for prospection and information to be collected at lobster survey sites.</a:t>
            </a:r>
            <a:endParaRPr b="0" i="0" sz="15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•"/>
            </a:pPr>
            <a:r>
              <a:rPr b="0" i="0" lang="es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Regional Plant Protection Standard 3.10.2. “Surveillance for </a:t>
            </a:r>
            <a:r>
              <a:rPr b="0" i="1" lang="es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Lymantria dispar Linnaeus</a:t>
            </a:r>
            <a:r>
              <a:rPr b="0" i="0" lang="es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(Lepidoptera, Lymantriidae)”</a:t>
            </a:r>
            <a:endParaRPr b="0" i="0" sz="15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1484e3275c7_0_5"/>
          <p:cNvSpPr txBox="1"/>
          <p:nvPr>
            <p:ph idx="4294967295" type="body"/>
          </p:nvPr>
        </p:nvSpPr>
        <p:spPr>
          <a:xfrm>
            <a:off x="351725" y="1795575"/>
            <a:ext cx="4004700" cy="11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30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9336"/>
              </a:buClr>
              <a:buSzPts val="1600"/>
              <a:buFont typeface="Average"/>
              <a:buChar char="•"/>
            </a:pPr>
            <a:r>
              <a:rPr lang="es" sz="1600">
                <a:latin typeface="Average"/>
                <a:ea typeface="Average"/>
                <a:cs typeface="Average"/>
                <a:sym typeface="Average"/>
              </a:rPr>
              <a:t>Communication Plan to strengthen COSAVE’s functions, actions and products communication.</a:t>
            </a:r>
            <a:endParaRPr sz="1600">
              <a:latin typeface="Average"/>
              <a:ea typeface="Average"/>
              <a:cs typeface="Average"/>
              <a:sym typeface="Average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sz="1600">
              <a:latin typeface="Average"/>
              <a:ea typeface="Average"/>
              <a:cs typeface="Average"/>
              <a:sym typeface="Average"/>
            </a:endParaRPr>
          </a:p>
          <a:p>
            <a:pPr indent="-330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9336"/>
              </a:buClr>
              <a:buSzPts val="1600"/>
              <a:buFont typeface="Average"/>
              <a:buChar char="•"/>
            </a:pPr>
            <a:r>
              <a:rPr lang="es" sz="1600">
                <a:latin typeface="Average"/>
                <a:ea typeface="Average"/>
                <a:cs typeface="Average"/>
                <a:sym typeface="Average"/>
              </a:rPr>
              <a:t>Establishment of a Network of Referents in Communication.</a:t>
            </a:r>
            <a:endParaRPr sz="1600">
              <a:latin typeface="Average"/>
              <a:ea typeface="Average"/>
              <a:cs typeface="Average"/>
              <a:sym typeface="Average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sz="1600">
              <a:latin typeface="Average"/>
              <a:ea typeface="Average"/>
              <a:cs typeface="Average"/>
              <a:sym typeface="Average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sz="1600"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350" name="Google Shape;350;g1484e3275c7_0_5"/>
          <p:cNvSpPr/>
          <p:nvPr/>
        </p:nvSpPr>
        <p:spPr>
          <a:xfrm>
            <a:off x="0" y="218600"/>
            <a:ext cx="8663400" cy="892800"/>
          </a:xfrm>
          <a:prstGeom prst="rect">
            <a:avLst/>
          </a:prstGeom>
          <a:solidFill>
            <a:srgbClr val="4271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g1484e3275c7_0_5"/>
          <p:cNvSpPr txBox="1"/>
          <p:nvPr/>
        </p:nvSpPr>
        <p:spPr>
          <a:xfrm>
            <a:off x="4433100" y="4365375"/>
            <a:ext cx="4230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" sz="1600" u="none" cap="none" strike="noStrike">
                <a:solidFill>
                  <a:srgbClr val="666666"/>
                </a:solidFill>
                <a:latin typeface="Average"/>
                <a:ea typeface="Average"/>
                <a:cs typeface="Average"/>
                <a:sym typeface="Average"/>
              </a:rPr>
              <a:t>Follow our Twitter account  @cosave.org</a:t>
            </a:r>
            <a:endParaRPr b="0" i="0" sz="1600" u="none" cap="none" strike="noStrike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352" name="Google Shape;352;g1484e3275c7_0_5"/>
          <p:cNvPicPr preferRelativeResize="0"/>
          <p:nvPr/>
        </p:nvPicPr>
        <p:blipFill rotWithShape="1">
          <a:blip r:embed="rId3">
            <a:alphaModFix/>
          </a:blip>
          <a:srcRect b="0" l="69" r="68" t="0"/>
          <a:stretch/>
        </p:blipFill>
        <p:spPr>
          <a:xfrm>
            <a:off x="7924688" y="154500"/>
            <a:ext cx="1020999" cy="1020999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g1484e3275c7_0_5"/>
          <p:cNvSpPr txBox="1"/>
          <p:nvPr>
            <p:ph idx="1" type="subTitle"/>
          </p:nvPr>
        </p:nvSpPr>
        <p:spPr>
          <a:xfrm>
            <a:off x="250825" y="464750"/>
            <a:ext cx="75003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269999" lvl="0" marL="269999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b="1" lang="e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Promote communication</a:t>
            </a:r>
            <a:endParaRPr b="1"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54" name="Google Shape;354;g1484e3275c7_0_5"/>
          <p:cNvPicPr preferRelativeResize="0"/>
          <p:nvPr/>
        </p:nvPicPr>
        <p:blipFill rotWithShape="1">
          <a:blip r:embed="rId4">
            <a:alphaModFix/>
          </a:blip>
          <a:srcRect b="22742" l="22251" r="31992" t="11901"/>
          <a:stretch/>
        </p:blipFill>
        <p:spPr>
          <a:xfrm>
            <a:off x="4545925" y="1446150"/>
            <a:ext cx="4004651" cy="321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"/>
          <p:cNvSpPr/>
          <p:nvPr/>
        </p:nvSpPr>
        <p:spPr>
          <a:xfrm>
            <a:off x="0" y="218600"/>
            <a:ext cx="8663400" cy="892800"/>
          </a:xfrm>
          <a:prstGeom prst="rect">
            <a:avLst/>
          </a:prstGeom>
          <a:solidFill>
            <a:srgbClr val="4271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"/>
          <p:cNvSpPr txBox="1"/>
          <p:nvPr>
            <p:ph idx="1" type="subTitle"/>
          </p:nvPr>
        </p:nvSpPr>
        <p:spPr>
          <a:xfrm>
            <a:off x="250825" y="464750"/>
            <a:ext cx="75003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55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AutoNum type="arabicPeriod"/>
            </a:pPr>
            <a:r>
              <a:rPr b="1" lang="e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Governance</a:t>
            </a:r>
            <a:endParaRPr b="1"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4" name="Google Shape;144;p2"/>
          <p:cNvPicPr preferRelativeResize="0"/>
          <p:nvPr/>
        </p:nvPicPr>
        <p:blipFill rotWithShape="1">
          <a:blip r:embed="rId3">
            <a:alphaModFix/>
          </a:blip>
          <a:srcRect b="0" l="69" r="68" t="0"/>
          <a:stretch/>
        </p:blipFill>
        <p:spPr>
          <a:xfrm>
            <a:off x="7924688" y="154500"/>
            <a:ext cx="1020999" cy="1020999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"/>
          <p:cNvSpPr txBox="1"/>
          <p:nvPr/>
        </p:nvSpPr>
        <p:spPr>
          <a:xfrm>
            <a:off x="488300" y="1627700"/>
            <a:ext cx="3826800" cy="29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Plant Health Committee of the Southern Cone (COSAVE) is a Regional Plant Protection Organization created by Constitutive Agreement, signed on March 9, 1989 between the Governments of Argentina, Brazil, Chile, Paraguay and Uruguay.</a:t>
            </a:r>
            <a:endParaRPr b="0" i="0" sz="1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Subsequently, Bolivia and Peru joined it as members.</a:t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6" name="Google Shape;146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25050" y="1286049"/>
            <a:ext cx="4520631" cy="366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7"/>
          <p:cNvSpPr/>
          <p:nvPr/>
        </p:nvSpPr>
        <p:spPr>
          <a:xfrm>
            <a:off x="0" y="1909125"/>
            <a:ext cx="5553300" cy="1860600"/>
          </a:xfrm>
          <a:prstGeom prst="rect">
            <a:avLst/>
          </a:prstGeom>
          <a:solidFill>
            <a:srgbClr val="4271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0" name="Google Shape;360;p7"/>
          <p:cNvPicPr preferRelativeResize="0"/>
          <p:nvPr/>
        </p:nvPicPr>
        <p:blipFill rotWithShape="1">
          <a:blip r:embed="rId3">
            <a:alphaModFix/>
          </a:blip>
          <a:srcRect b="11150" l="26629" r="47501" t="74473"/>
          <a:stretch/>
        </p:blipFill>
        <p:spPr>
          <a:xfrm>
            <a:off x="5692413" y="3467638"/>
            <a:ext cx="2745926" cy="858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89087" y="1945450"/>
            <a:ext cx="1552600" cy="1405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38350" y="3640049"/>
            <a:ext cx="465449" cy="465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7"/>
          <p:cNvPicPr preferRelativeResize="0"/>
          <p:nvPr/>
        </p:nvPicPr>
        <p:blipFill rotWithShape="1">
          <a:blip r:embed="rId6">
            <a:alphaModFix/>
          </a:blip>
          <a:srcRect b="67771" l="0" r="0" t="0"/>
          <a:stretch/>
        </p:blipFill>
        <p:spPr>
          <a:xfrm>
            <a:off x="194075" y="3868823"/>
            <a:ext cx="284332" cy="297038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7"/>
          <p:cNvSpPr txBox="1"/>
          <p:nvPr/>
        </p:nvSpPr>
        <p:spPr>
          <a:xfrm>
            <a:off x="473250" y="3804400"/>
            <a:ext cx="1753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" sz="1200" u="none" cap="none" strike="noStrike">
                <a:solidFill>
                  <a:srgbClr val="42719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www.cosave.org</a:t>
            </a:r>
            <a:endParaRPr b="0" i="0" sz="1200" u="none" cap="none" strike="noStrike">
              <a:solidFill>
                <a:srgbClr val="42719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5" name="Google Shape;365;p7"/>
          <p:cNvSpPr txBox="1"/>
          <p:nvPr/>
        </p:nvSpPr>
        <p:spPr>
          <a:xfrm>
            <a:off x="2056525" y="3804400"/>
            <a:ext cx="2430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" sz="1200" u="none" cap="none" strike="noStrike">
                <a:solidFill>
                  <a:srgbClr val="42719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cosave@cosave.org</a:t>
            </a:r>
            <a:endParaRPr b="0" i="0" sz="1200" u="none" cap="none" strike="noStrike">
              <a:solidFill>
                <a:srgbClr val="42719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6" name="Google Shape;366;p7"/>
          <p:cNvSpPr txBox="1"/>
          <p:nvPr/>
        </p:nvSpPr>
        <p:spPr>
          <a:xfrm>
            <a:off x="3831200" y="3815075"/>
            <a:ext cx="2430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" sz="1200" u="none" cap="none" strike="noStrike">
                <a:solidFill>
                  <a:srgbClr val="42719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@cosave.org</a:t>
            </a:r>
            <a:endParaRPr b="0" i="0" sz="1200" u="sng" cap="none" strike="noStrike">
              <a:solidFill>
                <a:srgbClr val="42719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67" name="Google Shape;367;p7"/>
          <p:cNvPicPr preferRelativeResize="0"/>
          <p:nvPr/>
        </p:nvPicPr>
        <p:blipFill rotWithShape="1">
          <a:blip r:embed="rId6">
            <a:alphaModFix/>
          </a:blip>
          <a:srcRect b="33884" l="0" r="0" t="33884"/>
          <a:stretch/>
        </p:blipFill>
        <p:spPr>
          <a:xfrm>
            <a:off x="1794275" y="3851212"/>
            <a:ext cx="284332" cy="297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/>
          <p:cNvPicPr preferRelativeResize="0"/>
          <p:nvPr/>
        </p:nvPicPr>
        <p:blipFill rotWithShape="1">
          <a:blip r:embed="rId6">
            <a:alphaModFix/>
          </a:blip>
          <a:srcRect b="0" l="0" r="0" t="67771"/>
          <a:stretch/>
        </p:blipFill>
        <p:spPr>
          <a:xfrm>
            <a:off x="3546875" y="3868824"/>
            <a:ext cx="284332" cy="29703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 txBox="1"/>
          <p:nvPr>
            <p:ph idx="1" type="subTitle"/>
          </p:nvPr>
        </p:nvSpPr>
        <p:spPr>
          <a:xfrm>
            <a:off x="1271571" y="2369475"/>
            <a:ext cx="3625200" cy="9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b="1" lang="es" sz="2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Thank you very much</a:t>
            </a:r>
            <a:endParaRPr b="1" sz="2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b="1" lang="es" sz="2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Muchas Gracias</a:t>
            </a:r>
            <a:endParaRPr b="1" sz="2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e9309c5e1c_0_223"/>
          <p:cNvSpPr txBox="1"/>
          <p:nvPr>
            <p:ph idx="4294967295" type="body"/>
          </p:nvPr>
        </p:nvSpPr>
        <p:spPr>
          <a:xfrm>
            <a:off x="346750" y="2047275"/>
            <a:ext cx="5579700" cy="16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30215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9336"/>
              </a:buClr>
              <a:buSzPts val="1600"/>
              <a:buFont typeface="Times New Roman"/>
              <a:buChar char="•"/>
            </a:pPr>
            <a:r>
              <a:rPr lang="es" sz="1600">
                <a:latin typeface="Times New Roman"/>
                <a:ea typeface="Times New Roman"/>
                <a:cs typeface="Times New Roman"/>
                <a:sym typeface="Times New Roman"/>
              </a:rPr>
              <a:t>Approval of the Annual Work Plan 2023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2" name="Google Shape;152;g1e9309c5e1c_0_223"/>
          <p:cNvSpPr/>
          <p:nvPr/>
        </p:nvSpPr>
        <p:spPr>
          <a:xfrm>
            <a:off x="0" y="218600"/>
            <a:ext cx="8663400" cy="892800"/>
          </a:xfrm>
          <a:prstGeom prst="rect">
            <a:avLst/>
          </a:prstGeom>
          <a:solidFill>
            <a:srgbClr val="4271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g1e9309c5e1c_0_223"/>
          <p:cNvSpPr txBox="1"/>
          <p:nvPr>
            <p:ph idx="1" type="subTitle"/>
          </p:nvPr>
        </p:nvSpPr>
        <p:spPr>
          <a:xfrm>
            <a:off x="250825" y="464750"/>
            <a:ext cx="75003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55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AutoNum type="arabicPeriod"/>
            </a:pPr>
            <a:r>
              <a:rPr b="1" lang="e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Governance</a:t>
            </a:r>
            <a:endParaRPr b="1"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4" name="Google Shape;154;g1e9309c5e1c_0_223"/>
          <p:cNvPicPr preferRelativeResize="0"/>
          <p:nvPr/>
        </p:nvPicPr>
        <p:blipFill rotWithShape="1">
          <a:blip r:embed="rId3">
            <a:alphaModFix/>
          </a:blip>
          <a:srcRect b="0" l="69" r="68" t="0"/>
          <a:stretch/>
        </p:blipFill>
        <p:spPr>
          <a:xfrm>
            <a:off x="7924688" y="154500"/>
            <a:ext cx="1020999" cy="1020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g1e9309c5e1c_0_223"/>
          <p:cNvSpPr txBox="1"/>
          <p:nvPr/>
        </p:nvSpPr>
        <p:spPr>
          <a:xfrm>
            <a:off x="346750" y="1370175"/>
            <a:ext cx="8426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15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9336"/>
              </a:buClr>
              <a:buSzPts val="1600"/>
              <a:buFont typeface="Times New Roman"/>
              <a:buChar char="•"/>
            </a:pPr>
            <a:r>
              <a:rPr b="0" i="1" lang="e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Since april  2022 to april 2024, </a:t>
            </a:r>
            <a:r>
              <a:rPr b="0" i="0" lang="e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Argentina has the Presidency of COSAVE.</a:t>
            </a:r>
            <a:endParaRPr b="0" i="0" sz="1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6" name="Google Shape;156;g1e9309c5e1c_0_223"/>
          <p:cNvPicPr preferRelativeResize="0"/>
          <p:nvPr/>
        </p:nvPicPr>
        <p:blipFill rotWithShape="1">
          <a:blip r:embed="rId4">
            <a:alphaModFix/>
          </a:blip>
          <a:srcRect b="42500" l="0" r="0" t="20921"/>
          <a:stretch/>
        </p:blipFill>
        <p:spPr>
          <a:xfrm>
            <a:off x="45600" y="2666724"/>
            <a:ext cx="9028707" cy="2476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e95eca02c1_1_0"/>
          <p:cNvSpPr/>
          <p:nvPr/>
        </p:nvSpPr>
        <p:spPr>
          <a:xfrm>
            <a:off x="0" y="218600"/>
            <a:ext cx="8663400" cy="892800"/>
          </a:xfrm>
          <a:prstGeom prst="rect">
            <a:avLst/>
          </a:prstGeom>
          <a:solidFill>
            <a:srgbClr val="4271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Google Shape;162;g1e95eca02c1_1_0"/>
          <p:cNvPicPr preferRelativeResize="0"/>
          <p:nvPr/>
        </p:nvPicPr>
        <p:blipFill rotWithShape="1">
          <a:blip r:embed="rId3">
            <a:alphaModFix/>
          </a:blip>
          <a:srcRect b="0" l="69" r="68" t="0"/>
          <a:stretch/>
        </p:blipFill>
        <p:spPr>
          <a:xfrm>
            <a:off x="7924688" y="154500"/>
            <a:ext cx="1020999" cy="1020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g1e95eca02c1_1_0"/>
          <p:cNvSpPr txBox="1"/>
          <p:nvPr>
            <p:ph idx="4294967295" type="body"/>
          </p:nvPr>
        </p:nvSpPr>
        <p:spPr>
          <a:xfrm>
            <a:off x="337200" y="1369200"/>
            <a:ext cx="57195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b="1" lang="es" sz="1600">
                <a:solidFill>
                  <a:srgbClr val="7593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Southern Agriculture Council (CAS)</a:t>
            </a:r>
            <a:endParaRPr b="1" sz="1600">
              <a:solidFill>
                <a:srgbClr val="75933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g1e95eca02c1_1_0"/>
          <p:cNvSpPr txBox="1"/>
          <p:nvPr>
            <p:ph idx="1" type="subTitle"/>
          </p:nvPr>
        </p:nvSpPr>
        <p:spPr>
          <a:xfrm>
            <a:off x="250825" y="464750"/>
            <a:ext cx="75003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269999" lvl="0" marL="269999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b="1" lang="e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Strengthen interaction with public sector organizations</a:t>
            </a:r>
            <a:endParaRPr b="1"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5" name="Google Shape;165;g1e95eca02c1_1_0"/>
          <p:cNvSpPr txBox="1"/>
          <p:nvPr/>
        </p:nvSpPr>
        <p:spPr>
          <a:xfrm>
            <a:off x="525375" y="1769700"/>
            <a:ext cx="4287300" cy="28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360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9336"/>
              </a:buClr>
              <a:buSzPts val="1600"/>
              <a:buFont typeface="Times New Roman"/>
              <a:buChar char="•"/>
            </a:pPr>
            <a:r>
              <a:rPr b="0" i="0" lang="e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Participation in the Council meetings</a:t>
            </a:r>
            <a:endParaRPr b="0" i="0" sz="1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360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9336"/>
              </a:buClr>
              <a:buSzPts val="1600"/>
              <a:buFont typeface="Times New Roman"/>
              <a:buChar char="•"/>
            </a:pPr>
            <a:r>
              <a:rPr b="0" i="0" lang="e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III CAS Declaration: Simplification and transparency in electronic phytosanitary certification processes (ePhyto) - march 2023</a:t>
            </a:r>
            <a:endParaRPr b="0" i="0" sz="1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360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9336"/>
              </a:buClr>
              <a:buSzPts val="1600"/>
              <a:buFont typeface="Times New Roman"/>
              <a:buChar char="•"/>
            </a:pPr>
            <a:r>
              <a:rPr b="0" i="0" lang="e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Support with regional information on procedures to speed-up exchanges for decision making.</a:t>
            </a:r>
            <a:endParaRPr b="0" i="0" sz="1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360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9336"/>
              </a:buClr>
              <a:buSzPts val="1600"/>
              <a:buFont typeface="Times New Roman"/>
              <a:buChar char="•"/>
            </a:pPr>
            <a:r>
              <a:rPr b="0" i="0" lang="e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Extension of the IICA-COSAVE Co-operation Agreement (2025).</a:t>
            </a:r>
            <a:endParaRPr b="0" i="0" sz="1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360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9336"/>
              </a:buClr>
              <a:buSzPts val="1600"/>
              <a:buFont typeface="Times New Roman"/>
              <a:buChar char="•"/>
            </a:pPr>
            <a:r>
              <a:rPr b="0" i="0" lang="e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Establishment of the SC Headquarters in Buenos Aires, Argentina.</a:t>
            </a:r>
            <a:endParaRPr b="0" i="0" sz="1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6" name="Google Shape;166;g1e95eca02c1_1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19150" y="2212201"/>
            <a:ext cx="3571232" cy="200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"/>
          <p:cNvSpPr txBox="1"/>
          <p:nvPr>
            <p:ph idx="4294967295" type="body"/>
          </p:nvPr>
        </p:nvSpPr>
        <p:spPr>
          <a:xfrm>
            <a:off x="337200" y="1369200"/>
            <a:ext cx="57195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b="1" lang="es" sz="1600">
                <a:solidFill>
                  <a:srgbClr val="7593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Family Agriculture (REAF/Mercosur)</a:t>
            </a:r>
            <a:endParaRPr b="1" sz="1600">
              <a:solidFill>
                <a:srgbClr val="75933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2" name="Google Shape;172;p3"/>
          <p:cNvSpPr/>
          <p:nvPr/>
        </p:nvSpPr>
        <p:spPr>
          <a:xfrm>
            <a:off x="0" y="218600"/>
            <a:ext cx="8663400" cy="892800"/>
          </a:xfrm>
          <a:prstGeom prst="rect">
            <a:avLst/>
          </a:prstGeom>
          <a:solidFill>
            <a:srgbClr val="4271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3"/>
          <p:cNvSpPr txBox="1"/>
          <p:nvPr>
            <p:ph idx="1" type="subTitle"/>
          </p:nvPr>
        </p:nvSpPr>
        <p:spPr>
          <a:xfrm>
            <a:off x="250825" y="464750"/>
            <a:ext cx="75003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269999" lvl="0" marL="269999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b="1" lang="e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Strengthen interaction with public sector organizations</a:t>
            </a:r>
            <a:endParaRPr b="1"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4" name="Google Shape;174;p3"/>
          <p:cNvPicPr preferRelativeResize="0"/>
          <p:nvPr/>
        </p:nvPicPr>
        <p:blipFill rotWithShape="1">
          <a:blip r:embed="rId3">
            <a:alphaModFix/>
          </a:blip>
          <a:srcRect b="0" l="69" r="68" t="0"/>
          <a:stretch/>
        </p:blipFill>
        <p:spPr>
          <a:xfrm>
            <a:off x="7924688" y="154500"/>
            <a:ext cx="1020999" cy="1020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33525" y="2145525"/>
            <a:ext cx="4029868" cy="2266801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3"/>
          <p:cNvSpPr txBox="1"/>
          <p:nvPr/>
        </p:nvSpPr>
        <p:spPr>
          <a:xfrm>
            <a:off x="537150" y="2201475"/>
            <a:ext cx="39243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360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9336"/>
              </a:buClr>
              <a:buSzPts val="1600"/>
              <a:buFont typeface="Times New Roman"/>
              <a:buChar char="•"/>
            </a:pPr>
            <a:r>
              <a:rPr b="0" i="0" lang="e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June 1st 2022: Virtual Meeting “Recommendation about health and safety family farming productions” (MERCOSUR-REAF)</a:t>
            </a:r>
            <a:endParaRPr b="0" i="0" sz="1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360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9336"/>
              </a:buClr>
              <a:buSzPts val="1600"/>
              <a:buFont typeface="Times New Roman"/>
              <a:buChar char="•"/>
            </a:pPr>
            <a:r>
              <a:rPr b="0" i="0" lang="e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May 22th 2023: Hybrid meeting between COSAVE and MERCOSUR-REAF.</a:t>
            </a:r>
            <a:endParaRPr b="0" i="0" sz="1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e9309c5e1c_0_1"/>
          <p:cNvSpPr txBox="1"/>
          <p:nvPr>
            <p:ph idx="4294967295" type="body"/>
          </p:nvPr>
        </p:nvSpPr>
        <p:spPr>
          <a:xfrm>
            <a:off x="337200" y="1369200"/>
            <a:ext cx="7587600" cy="12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b="1" lang="es" sz="1600">
                <a:solidFill>
                  <a:srgbClr val="7593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IAEA - International Atomic Energy Agency</a:t>
            </a:r>
            <a:endParaRPr b="1" sz="1600">
              <a:solidFill>
                <a:srgbClr val="75933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b="1" sz="1600">
              <a:solidFill>
                <a:srgbClr val="75933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9336"/>
              </a:buClr>
              <a:buSzPts val="1600"/>
              <a:buFont typeface="Times New Roman"/>
              <a:buChar char="•"/>
            </a:pPr>
            <a:r>
              <a:rPr lang="es" sz="1600">
                <a:latin typeface="Times New Roman"/>
                <a:ea typeface="Times New Roman"/>
                <a:cs typeface="Times New Roman"/>
                <a:sym typeface="Times New Roman"/>
              </a:rPr>
              <a:t>COSAVE takes part in the Regional IAEA Project (RLA 5087) (Fruit flies)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9336"/>
              </a:buClr>
              <a:buSzPts val="1600"/>
              <a:buFont typeface="Times New Roman"/>
              <a:buChar char="•"/>
            </a:pPr>
            <a:r>
              <a:rPr lang="es" sz="1600">
                <a:latin typeface="Times New Roman"/>
                <a:ea typeface="Times New Roman"/>
                <a:cs typeface="Times New Roman"/>
                <a:sym typeface="Times New Roman"/>
              </a:rPr>
              <a:t>Presentation at their Regional Workshop for the establishment of irradiation facilities for phytosanitary purposes. RLA1021 (july, 2023)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2" name="Google Shape;182;g1e9309c5e1c_0_1"/>
          <p:cNvSpPr/>
          <p:nvPr/>
        </p:nvSpPr>
        <p:spPr>
          <a:xfrm>
            <a:off x="0" y="218600"/>
            <a:ext cx="8663400" cy="892800"/>
          </a:xfrm>
          <a:prstGeom prst="rect">
            <a:avLst/>
          </a:prstGeom>
          <a:solidFill>
            <a:srgbClr val="4271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" name="Google Shape;183;g1e9309c5e1c_0_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91328" y="2840350"/>
            <a:ext cx="2752000" cy="20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g1e9309c5e1c_0_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0673" y="2765587"/>
            <a:ext cx="3935149" cy="2213525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g1e9309c5e1c_0_1"/>
          <p:cNvSpPr txBox="1"/>
          <p:nvPr>
            <p:ph idx="1" type="subTitle"/>
          </p:nvPr>
        </p:nvSpPr>
        <p:spPr>
          <a:xfrm>
            <a:off x="250825" y="464750"/>
            <a:ext cx="75003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269999" lvl="0" marL="269999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b="1" lang="e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Strengthen interaction with public sector organizations</a:t>
            </a:r>
            <a:endParaRPr b="1"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6" name="Google Shape;186;g1e9309c5e1c_0_1"/>
          <p:cNvPicPr preferRelativeResize="0"/>
          <p:nvPr/>
        </p:nvPicPr>
        <p:blipFill rotWithShape="1">
          <a:blip r:embed="rId5">
            <a:alphaModFix/>
          </a:blip>
          <a:srcRect b="0" l="69" r="68" t="0"/>
          <a:stretch/>
        </p:blipFill>
        <p:spPr>
          <a:xfrm>
            <a:off x="7924688" y="154500"/>
            <a:ext cx="1020999" cy="102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e93be4a57b_0_0"/>
          <p:cNvSpPr txBox="1"/>
          <p:nvPr>
            <p:ph idx="4294967295" type="body"/>
          </p:nvPr>
        </p:nvSpPr>
        <p:spPr>
          <a:xfrm>
            <a:off x="337200" y="1549300"/>
            <a:ext cx="8326200" cy="10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302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9336"/>
              </a:buClr>
              <a:buSzPts val="1600"/>
              <a:buFont typeface="Times New Roman"/>
              <a:buChar char="•"/>
            </a:pPr>
            <a:r>
              <a:rPr lang="es" sz="1600">
                <a:latin typeface="Times New Roman"/>
                <a:ea typeface="Times New Roman"/>
                <a:cs typeface="Times New Roman"/>
                <a:sym typeface="Times New Roman"/>
              </a:rPr>
              <a:t>Active involvement in IPPC subsidiary and oversight bodies and GICSV meetings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9336"/>
              </a:buClr>
              <a:buSzPts val="1600"/>
              <a:buFont typeface="Times New Roman"/>
              <a:buChar char="•"/>
            </a:pPr>
            <a:r>
              <a:rPr lang="es" sz="1600">
                <a:latin typeface="Times New Roman"/>
                <a:ea typeface="Times New Roman"/>
                <a:cs typeface="Times New Roman"/>
                <a:sym typeface="Times New Roman"/>
              </a:rPr>
              <a:t>Regional Cooperation between RPPOs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9336"/>
              </a:buClr>
              <a:buSzPts val="1600"/>
              <a:buFont typeface="Times New Roman"/>
              <a:buChar char="•"/>
            </a:pPr>
            <a:r>
              <a:rPr lang="es" sz="1600">
                <a:latin typeface="Times New Roman"/>
                <a:ea typeface="Times New Roman"/>
                <a:cs typeface="Times New Roman"/>
                <a:sym typeface="Times New Roman"/>
              </a:rPr>
              <a:t>Regional participation IPPC Workshop for Latin America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2" name="Google Shape;192;g1e93be4a57b_0_0"/>
          <p:cNvSpPr/>
          <p:nvPr/>
        </p:nvSpPr>
        <p:spPr>
          <a:xfrm>
            <a:off x="0" y="218600"/>
            <a:ext cx="8663400" cy="892800"/>
          </a:xfrm>
          <a:prstGeom prst="rect">
            <a:avLst/>
          </a:prstGeom>
          <a:solidFill>
            <a:srgbClr val="4271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" name="Google Shape;193;g1e93be4a57b_0_0"/>
          <p:cNvPicPr preferRelativeResize="0"/>
          <p:nvPr/>
        </p:nvPicPr>
        <p:blipFill rotWithShape="1">
          <a:blip r:embed="rId3">
            <a:alphaModFix/>
          </a:blip>
          <a:srcRect b="38916" l="0" r="0" t="0"/>
          <a:stretch/>
        </p:blipFill>
        <p:spPr>
          <a:xfrm>
            <a:off x="437850" y="2879300"/>
            <a:ext cx="5797051" cy="1990901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g1e93be4a57b_0_0"/>
          <p:cNvSpPr txBox="1"/>
          <p:nvPr>
            <p:ph idx="1" type="subTitle"/>
          </p:nvPr>
        </p:nvSpPr>
        <p:spPr>
          <a:xfrm>
            <a:off x="250825" y="464750"/>
            <a:ext cx="75003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269999" lvl="0" marL="269999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b="1" lang="e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Strengthen interaction with public sector organizations</a:t>
            </a:r>
            <a:endParaRPr b="1"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5" name="Google Shape;195;g1e93be4a57b_0_0"/>
          <p:cNvPicPr preferRelativeResize="0"/>
          <p:nvPr/>
        </p:nvPicPr>
        <p:blipFill rotWithShape="1">
          <a:blip r:embed="rId4">
            <a:alphaModFix/>
          </a:blip>
          <a:srcRect b="0" l="69" r="68" t="0"/>
          <a:stretch/>
        </p:blipFill>
        <p:spPr>
          <a:xfrm>
            <a:off x="7924688" y="154500"/>
            <a:ext cx="1020999" cy="1020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g1e93be4a57b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41375" y="2972199"/>
            <a:ext cx="2604300" cy="1805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g1e9309c5e1c_0_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090250" y="1309074"/>
            <a:ext cx="9796099" cy="440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g1e9309c5e1c_0_12"/>
          <p:cNvSpPr/>
          <p:nvPr/>
        </p:nvSpPr>
        <p:spPr>
          <a:xfrm>
            <a:off x="532675" y="1513750"/>
            <a:ext cx="2848500" cy="400500"/>
          </a:xfrm>
          <a:prstGeom prst="roundRect">
            <a:avLst>
              <a:gd fmla="val 16667" name="adj"/>
            </a:avLst>
          </a:prstGeom>
          <a:solidFill>
            <a:srgbClr val="B6D7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360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s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Bureau and SPG </a:t>
            </a:r>
            <a:endParaRPr b="1" i="0" sz="11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360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s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Diego Quiroga</a:t>
            </a:r>
            <a:endParaRPr b="0" i="0" sz="9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3" name="Google Shape;203;g1e9309c5e1c_0_12"/>
          <p:cNvSpPr/>
          <p:nvPr/>
        </p:nvSpPr>
        <p:spPr>
          <a:xfrm>
            <a:off x="0" y="218600"/>
            <a:ext cx="8663400" cy="892800"/>
          </a:xfrm>
          <a:prstGeom prst="rect">
            <a:avLst/>
          </a:prstGeom>
          <a:solidFill>
            <a:srgbClr val="4271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g1e9309c5e1c_0_12"/>
          <p:cNvSpPr txBox="1"/>
          <p:nvPr>
            <p:ph idx="1" type="subTitle"/>
          </p:nvPr>
        </p:nvSpPr>
        <p:spPr>
          <a:xfrm>
            <a:off x="250825" y="464750"/>
            <a:ext cx="75003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269999" lvl="0" marL="269999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b="1" lang="e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Strengthen interaction with public sector organizations</a:t>
            </a:r>
            <a:endParaRPr b="1"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5" name="Google Shape;205;g1e9309c5e1c_0_12"/>
          <p:cNvPicPr preferRelativeResize="0"/>
          <p:nvPr/>
        </p:nvPicPr>
        <p:blipFill rotWithShape="1">
          <a:blip r:embed="rId4">
            <a:alphaModFix/>
          </a:blip>
          <a:srcRect b="0" l="69" r="68" t="0"/>
          <a:stretch/>
        </p:blipFill>
        <p:spPr>
          <a:xfrm>
            <a:off x="7924688" y="154500"/>
            <a:ext cx="1020999" cy="1020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g1e9309c5e1c_0_12"/>
          <p:cNvPicPr preferRelativeResize="0"/>
          <p:nvPr/>
        </p:nvPicPr>
        <p:blipFill rotWithShape="1">
          <a:blip r:embed="rId5">
            <a:alphaModFix/>
          </a:blip>
          <a:srcRect b="18733" l="43404" r="32448" t="44541"/>
          <a:stretch/>
        </p:blipFill>
        <p:spPr>
          <a:xfrm>
            <a:off x="440025" y="1462000"/>
            <a:ext cx="497100" cy="504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07" name="Google Shape;207;g1e9309c5e1c_0_12"/>
          <p:cNvSpPr/>
          <p:nvPr/>
        </p:nvSpPr>
        <p:spPr>
          <a:xfrm>
            <a:off x="593015" y="2887247"/>
            <a:ext cx="2792100" cy="400500"/>
          </a:xfrm>
          <a:prstGeom prst="roundRect">
            <a:avLst>
              <a:gd fmla="val 16667" name="adj"/>
            </a:avLst>
          </a:prstGeom>
          <a:solidFill>
            <a:srgbClr val="B6D7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360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s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IC </a:t>
            </a:r>
            <a:endParaRPr b="1" i="0" sz="11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360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s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Ezequiel Ferro - Melisa Nedilskyj</a:t>
            </a:r>
            <a:endParaRPr b="0" i="0" sz="11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8" name="Google Shape;208;g1e9309c5e1c_0_12"/>
          <p:cNvSpPr/>
          <p:nvPr/>
        </p:nvSpPr>
        <p:spPr>
          <a:xfrm>
            <a:off x="593015" y="2075329"/>
            <a:ext cx="2792100" cy="682200"/>
          </a:xfrm>
          <a:prstGeom prst="roundRect">
            <a:avLst>
              <a:gd fmla="val 16667" name="adj"/>
            </a:avLst>
          </a:prstGeom>
          <a:solidFill>
            <a:srgbClr val="B6D7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360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s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 </a:t>
            </a:r>
            <a:r>
              <a:rPr b="0" i="0" lang="es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Álvaro Sepúlveda - </a:t>
            </a:r>
            <a:endParaRPr b="0" i="0" sz="11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360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s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Matías González Buttera -</a:t>
            </a:r>
            <a:endParaRPr b="0" i="0" sz="11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360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s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André Peralta Carrapatoso</a:t>
            </a:r>
            <a:endParaRPr b="0" i="0" sz="9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9" name="Google Shape;209;g1e9309c5e1c_0_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4175" y="2820138"/>
            <a:ext cx="497100" cy="534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g1e9309c5e1c_0_12"/>
          <p:cNvPicPr preferRelativeResize="0"/>
          <p:nvPr/>
        </p:nvPicPr>
        <p:blipFill rotWithShape="1">
          <a:blip r:embed="rId7">
            <a:alphaModFix/>
          </a:blip>
          <a:srcRect b="33869" l="16632" r="16624" t="6164"/>
          <a:stretch/>
        </p:blipFill>
        <p:spPr>
          <a:xfrm>
            <a:off x="3038200" y="2846651"/>
            <a:ext cx="497100" cy="507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11" name="Google Shape;211;g1e9309c5e1c_0_12"/>
          <p:cNvSpPr/>
          <p:nvPr/>
        </p:nvSpPr>
        <p:spPr>
          <a:xfrm>
            <a:off x="4881850" y="1489525"/>
            <a:ext cx="3245700" cy="400500"/>
          </a:xfrm>
          <a:prstGeom prst="roundRect">
            <a:avLst>
              <a:gd fmla="val 16667" name="adj"/>
            </a:avLst>
          </a:prstGeom>
          <a:solidFill>
            <a:srgbClr val="B6D7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360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s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TPCS</a:t>
            </a:r>
            <a:endParaRPr b="1" i="0" sz="11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360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s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Adriana Ceriani - Thiago Lohmann </a:t>
            </a:r>
            <a:endParaRPr b="0" i="0" sz="11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2" name="Google Shape;212;g1e9309c5e1c_0_12"/>
          <p:cNvPicPr preferRelativeResize="0"/>
          <p:nvPr/>
        </p:nvPicPr>
        <p:blipFill rotWithShape="1">
          <a:blip r:embed="rId8">
            <a:alphaModFix/>
          </a:blip>
          <a:srcRect b="49712" l="68038" r="24024" t="38543"/>
          <a:stretch/>
        </p:blipFill>
        <p:spPr>
          <a:xfrm>
            <a:off x="4730075" y="1441450"/>
            <a:ext cx="497100" cy="504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13" name="Google Shape;213;g1e9309c5e1c_0_12"/>
          <p:cNvPicPr preferRelativeResize="0"/>
          <p:nvPr/>
        </p:nvPicPr>
        <p:blipFill rotWithShape="1">
          <a:blip r:embed="rId8">
            <a:alphaModFix/>
          </a:blip>
          <a:srcRect b="54197" l="43468" r="48946" t="34578"/>
          <a:stretch/>
        </p:blipFill>
        <p:spPr>
          <a:xfrm>
            <a:off x="8001975" y="1436938"/>
            <a:ext cx="497100" cy="513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14" name="Google Shape;214;g1e9309c5e1c_0_12"/>
          <p:cNvSpPr/>
          <p:nvPr/>
        </p:nvSpPr>
        <p:spPr>
          <a:xfrm>
            <a:off x="4881850" y="2056375"/>
            <a:ext cx="1683300" cy="400500"/>
          </a:xfrm>
          <a:prstGeom prst="roundRect">
            <a:avLst>
              <a:gd fmla="val 16667" name="adj"/>
            </a:avLst>
          </a:prstGeom>
          <a:solidFill>
            <a:srgbClr val="B6D7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360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s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TPGT</a:t>
            </a:r>
            <a:endParaRPr b="1" i="0" sz="11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360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s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Beatriz Melchó</a:t>
            </a:r>
            <a:endParaRPr b="0" i="0" sz="11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5" name="Google Shape;215;g1e9309c5e1c_0_12"/>
          <p:cNvSpPr/>
          <p:nvPr/>
        </p:nvSpPr>
        <p:spPr>
          <a:xfrm>
            <a:off x="6666950" y="2094625"/>
            <a:ext cx="1742100" cy="400500"/>
          </a:xfrm>
          <a:prstGeom prst="roundRect">
            <a:avLst>
              <a:gd fmla="val 16667" name="adj"/>
            </a:avLst>
          </a:prstGeom>
          <a:solidFill>
            <a:srgbClr val="B6D7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s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TPPT</a:t>
            </a:r>
            <a:endParaRPr b="0" i="0" sz="11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s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Eduardo Willink</a:t>
            </a:r>
            <a:endParaRPr b="0" i="0" sz="11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6" name="Google Shape;216;g1e9309c5e1c_0_12"/>
          <p:cNvSpPr/>
          <p:nvPr/>
        </p:nvSpPr>
        <p:spPr>
          <a:xfrm>
            <a:off x="4863375" y="2626163"/>
            <a:ext cx="1742100" cy="400500"/>
          </a:xfrm>
          <a:prstGeom prst="roundRect">
            <a:avLst>
              <a:gd fmla="val 16667" name="adj"/>
            </a:avLst>
          </a:prstGeom>
          <a:solidFill>
            <a:srgbClr val="B6D7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360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s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EWG ePhyto</a:t>
            </a:r>
            <a:endParaRPr b="1" i="0" sz="11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360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s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Rodrigo Robles</a:t>
            </a:r>
            <a:endParaRPr b="0" i="0" sz="11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7" name="Google Shape;217;g1e9309c5e1c_0_12"/>
          <p:cNvSpPr/>
          <p:nvPr/>
        </p:nvSpPr>
        <p:spPr>
          <a:xfrm>
            <a:off x="5131450" y="4416775"/>
            <a:ext cx="2977800" cy="400500"/>
          </a:xfrm>
          <a:prstGeom prst="roundRect">
            <a:avLst>
              <a:gd fmla="val 16667" name="adj"/>
            </a:avLst>
          </a:prstGeom>
          <a:solidFill>
            <a:srgbClr val="B6D7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360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s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POARS</a:t>
            </a:r>
            <a:endParaRPr b="0" i="0" sz="11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360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s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Héctor Medina</a:t>
            </a:r>
            <a:endParaRPr b="0" i="0" sz="11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8" name="Google Shape;218;g1e9309c5e1c_0_12"/>
          <p:cNvSpPr txBox="1"/>
          <p:nvPr/>
        </p:nvSpPr>
        <p:spPr>
          <a:xfrm>
            <a:off x="2194850" y="1058425"/>
            <a:ext cx="4472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s" sz="1600" u="none" cap="none" strike="noStrike">
                <a:solidFill>
                  <a:srgbClr val="7593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Cosave´s participation in IPPC bodies </a:t>
            </a:r>
            <a:endParaRPr b="1" i="0" sz="1600" u="none" cap="none" strike="noStrike">
              <a:solidFill>
                <a:srgbClr val="75933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9" name="Google Shape;219;g1e9309c5e1c_0_12"/>
          <p:cNvPicPr preferRelativeResize="0"/>
          <p:nvPr/>
        </p:nvPicPr>
        <p:blipFill rotWithShape="1">
          <a:blip r:embed="rId5">
            <a:alphaModFix/>
          </a:blip>
          <a:srcRect b="26614" l="10510" r="65344" t="36661"/>
          <a:stretch/>
        </p:blipFill>
        <p:spPr>
          <a:xfrm>
            <a:off x="5015175" y="4374876"/>
            <a:ext cx="497100" cy="504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20" name="Google Shape;220;g1e9309c5e1c_0_12"/>
          <p:cNvPicPr preferRelativeResize="0"/>
          <p:nvPr/>
        </p:nvPicPr>
        <p:blipFill rotWithShape="1">
          <a:blip r:embed="rId9">
            <a:alphaModFix/>
          </a:blip>
          <a:srcRect b="57238" l="41750" r="40916" t="28749"/>
          <a:stretch/>
        </p:blipFill>
        <p:spPr>
          <a:xfrm>
            <a:off x="4724525" y="2576962"/>
            <a:ext cx="508200" cy="5076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21" name="Google Shape;221;g1e9309c5e1c_0_12"/>
          <p:cNvPicPr preferRelativeResize="0"/>
          <p:nvPr/>
        </p:nvPicPr>
        <p:blipFill rotWithShape="1">
          <a:blip r:embed="rId10">
            <a:alphaModFix/>
          </a:blip>
          <a:srcRect b="61259" l="26581" r="66724" t="26460"/>
          <a:stretch/>
        </p:blipFill>
        <p:spPr>
          <a:xfrm>
            <a:off x="3038200" y="2240406"/>
            <a:ext cx="497100" cy="513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22" name="Google Shape;222;g1e9309c5e1c_0_12"/>
          <p:cNvPicPr preferRelativeResize="0"/>
          <p:nvPr/>
        </p:nvPicPr>
        <p:blipFill rotWithShape="1">
          <a:blip r:embed="rId10">
            <a:alphaModFix/>
          </a:blip>
          <a:srcRect b="58834" l="43953" r="49760" t="29635"/>
          <a:stretch/>
        </p:blipFill>
        <p:spPr>
          <a:xfrm>
            <a:off x="2541088" y="1990419"/>
            <a:ext cx="497100" cy="513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23" name="Google Shape;223;g1e9309c5e1c_0_12"/>
          <p:cNvPicPr preferRelativeResize="0"/>
          <p:nvPr/>
        </p:nvPicPr>
        <p:blipFill rotWithShape="1">
          <a:blip r:embed="rId10">
            <a:alphaModFix/>
          </a:blip>
          <a:srcRect b="52141" l="51192" r="42703" t="36662"/>
          <a:stretch/>
        </p:blipFill>
        <p:spPr>
          <a:xfrm>
            <a:off x="4730063" y="1966594"/>
            <a:ext cx="497100" cy="513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24" name="Google Shape;224;g1e9309c5e1c_0_12"/>
          <p:cNvSpPr/>
          <p:nvPr/>
        </p:nvSpPr>
        <p:spPr>
          <a:xfrm>
            <a:off x="4996700" y="3855150"/>
            <a:ext cx="3112500" cy="400500"/>
          </a:xfrm>
          <a:prstGeom prst="roundRect">
            <a:avLst>
              <a:gd fmla="val 16667" name="adj"/>
            </a:avLst>
          </a:prstGeom>
          <a:solidFill>
            <a:srgbClr val="B6D7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360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s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EWG ISPM 26</a:t>
            </a:r>
            <a:endParaRPr b="0" i="0" sz="11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360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s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Florencia Vazquez and Caio Simão</a:t>
            </a:r>
            <a:endParaRPr b="0" i="0" sz="11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5" name="Google Shape;225;g1e9309c5e1c_0_12"/>
          <p:cNvSpPr/>
          <p:nvPr/>
        </p:nvSpPr>
        <p:spPr>
          <a:xfrm>
            <a:off x="5015175" y="3222925"/>
            <a:ext cx="3282300" cy="534600"/>
          </a:xfrm>
          <a:prstGeom prst="roundRect">
            <a:avLst>
              <a:gd fmla="val 16667" name="adj"/>
            </a:avLst>
          </a:prstGeom>
          <a:solidFill>
            <a:srgbClr val="B6D7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269999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s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EWG Implementation risk-based</a:t>
            </a:r>
            <a:endParaRPr b="1" i="0" sz="11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69999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s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inspection imported consignments</a:t>
            </a:r>
            <a:endParaRPr b="0" i="0" sz="11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69999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s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Tamara Gálvez - Eduardo Porto Magalhães</a:t>
            </a:r>
            <a:endParaRPr b="0" i="0" sz="11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6" name="Google Shape;226;g1e9309c5e1c_0_12"/>
          <p:cNvSpPr/>
          <p:nvPr/>
        </p:nvSpPr>
        <p:spPr>
          <a:xfrm>
            <a:off x="6666950" y="2617825"/>
            <a:ext cx="1832100" cy="400500"/>
          </a:xfrm>
          <a:prstGeom prst="roundRect">
            <a:avLst>
              <a:gd fmla="val 16667" name="adj"/>
            </a:avLst>
          </a:prstGeom>
          <a:solidFill>
            <a:srgbClr val="B6D7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s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EWG Field Inspection</a:t>
            </a:r>
            <a:endParaRPr b="0" i="0" sz="11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s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Natalia Larrea</a:t>
            </a:r>
            <a:endParaRPr b="0" i="0" sz="11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7" name="Google Shape;227;g1e9309c5e1c_0_12"/>
          <p:cNvPicPr preferRelativeResize="0"/>
          <p:nvPr/>
        </p:nvPicPr>
        <p:blipFill rotWithShape="1">
          <a:blip r:embed="rId10">
            <a:alphaModFix/>
          </a:blip>
          <a:srcRect b="55844" l="17957" r="75755" t="32624"/>
          <a:stretch/>
        </p:blipFill>
        <p:spPr>
          <a:xfrm>
            <a:off x="4748525" y="3222931"/>
            <a:ext cx="497100" cy="513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28" name="Google Shape;228;g1e9309c5e1c_0_12"/>
          <p:cNvPicPr preferRelativeResize="0"/>
          <p:nvPr/>
        </p:nvPicPr>
        <p:blipFill rotWithShape="1">
          <a:blip r:embed="rId11">
            <a:alphaModFix/>
          </a:blip>
          <a:srcRect b="11305" l="11306" r="11305" t="11306"/>
          <a:stretch/>
        </p:blipFill>
        <p:spPr>
          <a:xfrm>
            <a:off x="7996425" y="3801300"/>
            <a:ext cx="508200" cy="5082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29" name="Google Shape;229;g1e9309c5e1c_0_12"/>
          <p:cNvPicPr preferRelativeResize="0"/>
          <p:nvPr/>
        </p:nvPicPr>
        <p:blipFill rotWithShape="1">
          <a:blip r:embed="rId12">
            <a:alphaModFix/>
          </a:blip>
          <a:srcRect b="34516" l="66290" r="28683" t="57953"/>
          <a:stretch/>
        </p:blipFill>
        <p:spPr>
          <a:xfrm>
            <a:off x="7990875" y="3225625"/>
            <a:ext cx="508200" cy="5076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30" name="Google Shape;230;g1e9309c5e1c_0_12"/>
          <p:cNvPicPr preferRelativeResize="0"/>
          <p:nvPr/>
        </p:nvPicPr>
        <p:blipFill rotWithShape="1">
          <a:blip r:embed="rId13">
            <a:alphaModFix/>
          </a:blip>
          <a:srcRect b="1853" l="12415" r="4423" t="9845"/>
          <a:stretch/>
        </p:blipFill>
        <p:spPr>
          <a:xfrm>
            <a:off x="440025" y="2129075"/>
            <a:ext cx="497100" cy="528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31" name="Google Shape;231;g1e9309c5e1c_0_12"/>
          <p:cNvPicPr preferRelativeResize="0"/>
          <p:nvPr/>
        </p:nvPicPr>
        <p:blipFill rotWithShape="1">
          <a:blip r:embed="rId14">
            <a:alphaModFix/>
          </a:blip>
          <a:srcRect b="14756" l="3901" r="19299" t="15668"/>
          <a:stretch/>
        </p:blipFill>
        <p:spPr>
          <a:xfrm>
            <a:off x="8160088" y="2016588"/>
            <a:ext cx="550200" cy="5346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32" name="Google Shape;232;g1e9309c5e1c_0_12"/>
          <p:cNvPicPr preferRelativeResize="0"/>
          <p:nvPr/>
        </p:nvPicPr>
        <p:blipFill rotWithShape="1">
          <a:blip r:embed="rId15">
            <a:alphaModFix/>
          </a:blip>
          <a:srcRect b="59190" l="44402" r="46028" t="21175"/>
          <a:stretch/>
        </p:blipFill>
        <p:spPr>
          <a:xfrm>
            <a:off x="4748525" y="3811200"/>
            <a:ext cx="497100" cy="51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33" name="Google Shape;233;g1e9309c5e1c_0_12"/>
          <p:cNvPicPr preferRelativeResize="0"/>
          <p:nvPr/>
        </p:nvPicPr>
        <p:blipFill rotWithShape="1">
          <a:blip r:embed="rId16">
            <a:alphaModFix/>
          </a:blip>
          <a:srcRect b="29420" l="57238" r="20299" t="31261"/>
          <a:stretch/>
        </p:blipFill>
        <p:spPr>
          <a:xfrm>
            <a:off x="8160100" y="2589325"/>
            <a:ext cx="550200" cy="5394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e9309c5e1c_0_59"/>
          <p:cNvSpPr txBox="1"/>
          <p:nvPr>
            <p:ph idx="4294967295" type="body"/>
          </p:nvPr>
        </p:nvSpPr>
        <p:spPr>
          <a:xfrm>
            <a:off x="250825" y="1338275"/>
            <a:ext cx="8412600" cy="3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b="1" lang="es" sz="1600">
                <a:solidFill>
                  <a:srgbClr val="7593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IICA-COSAVE Annual Operating Plan</a:t>
            </a:r>
            <a:endParaRPr b="1" sz="1600">
              <a:solidFill>
                <a:srgbClr val="75933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sz="1600">
              <a:latin typeface="Average"/>
              <a:ea typeface="Average"/>
              <a:cs typeface="Average"/>
              <a:sym typeface="Average"/>
            </a:endParaRPr>
          </a:p>
          <a:p>
            <a:pPr indent="-330215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9336"/>
              </a:buClr>
              <a:buSzPts val="1600"/>
              <a:buFont typeface="Times New Roman"/>
              <a:buChar char="•"/>
            </a:pPr>
            <a:r>
              <a:rPr lang="es" sz="1600">
                <a:latin typeface="Times New Roman"/>
                <a:ea typeface="Times New Roman"/>
                <a:cs typeface="Times New Roman"/>
                <a:sym typeface="Times New Roman"/>
              </a:rPr>
              <a:t>ERVIF - Regional Virtual Course on Phytosanitary Inspection (content updating)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15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9336"/>
              </a:buClr>
              <a:buSzPts val="1600"/>
              <a:buFont typeface="Times New Roman"/>
              <a:buChar char="•"/>
            </a:pPr>
            <a:r>
              <a:rPr lang="es" sz="1600">
                <a:latin typeface="Times New Roman"/>
                <a:ea typeface="Times New Roman"/>
                <a:cs typeface="Times New Roman"/>
                <a:sym typeface="Times New Roman"/>
              </a:rPr>
              <a:t>Translation of the </a:t>
            </a:r>
            <a:r>
              <a:rPr b="1" lang="es" sz="1600">
                <a:latin typeface="Times New Roman"/>
                <a:ea typeface="Times New Roman"/>
                <a:cs typeface="Times New Roman"/>
                <a:sym typeface="Times New Roman"/>
              </a:rPr>
              <a:t>IPPC phytosanitary inspection course</a:t>
            </a:r>
            <a:r>
              <a:rPr lang="es" sz="1600">
                <a:latin typeface="Times New Roman"/>
                <a:ea typeface="Times New Roman"/>
                <a:cs typeface="Times New Roman"/>
                <a:sym typeface="Times New Roman"/>
              </a:rPr>
              <a:t> material into Spanish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15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9336"/>
              </a:buClr>
              <a:buSzPts val="1600"/>
              <a:buFont typeface="Times New Roman"/>
              <a:buChar char="•"/>
            </a:pPr>
            <a:r>
              <a:rPr lang="es" sz="1600">
                <a:latin typeface="Times New Roman"/>
                <a:ea typeface="Times New Roman"/>
                <a:cs typeface="Times New Roman"/>
                <a:sym typeface="Times New Roman"/>
              </a:rPr>
              <a:t>MEIS</a:t>
            </a:r>
            <a:r>
              <a:rPr lang="es" sz="1500">
                <a:solidFill>
                  <a:srgbClr val="666666"/>
                </a:solidFill>
                <a:latin typeface="Average"/>
                <a:ea typeface="Average"/>
                <a:cs typeface="Average"/>
                <a:sym typeface="Average"/>
              </a:rPr>
              <a:t> </a:t>
            </a:r>
            <a:r>
              <a:rPr lang="es" sz="1500" u="sng">
                <a:solidFill>
                  <a:schemeClr val="hlink"/>
                </a:solidFill>
                <a:latin typeface="Average"/>
                <a:ea typeface="Average"/>
                <a:cs typeface="Average"/>
                <a:sym typeface="Average"/>
                <a:hlinkClick r:id="rId3"/>
              </a:rPr>
              <a:t>(Methodology of socio-economic impact assessment of phytosanitary measures)</a:t>
            </a:r>
            <a:r>
              <a:rPr lang="es" sz="1500">
                <a:solidFill>
                  <a:srgbClr val="666666"/>
                </a:solidFill>
                <a:latin typeface="Average"/>
                <a:ea typeface="Average"/>
                <a:cs typeface="Average"/>
                <a:sym typeface="Average"/>
              </a:rPr>
              <a:t>: </a:t>
            </a:r>
            <a:r>
              <a:rPr lang="es" sz="1600">
                <a:latin typeface="Times New Roman"/>
                <a:ea typeface="Times New Roman"/>
                <a:cs typeface="Times New Roman"/>
                <a:sym typeface="Times New Roman"/>
              </a:rPr>
              <a:t>Phytosanitary surveillance 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s" sz="1600">
                <a:latin typeface="Times New Roman"/>
                <a:ea typeface="Times New Roman"/>
                <a:cs typeface="Times New Roman"/>
                <a:sym typeface="Times New Roman"/>
              </a:rPr>
              <a:t>- Stage 3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9336"/>
              </a:buClr>
              <a:buSzPts val="1600"/>
              <a:buFont typeface="Times New Roman"/>
              <a:buChar char="•"/>
            </a:pPr>
            <a:r>
              <a:rPr lang="es" sz="1600">
                <a:latin typeface="Times New Roman"/>
                <a:ea typeface="Times New Roman"/>
                <a:cs typeface="Times New Roman"/>
                <a:sym typeface="Times New Roman"/>
              </a:rPr>
              <a:t>Webinar “Driving a positive 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s" sz="1600">
                <a:latin typeface="Times New Roman"/>
                <a:ea typeface="Times New Roman"/>
                <a:cs typeface="Times New Roman"/>
                <a:sym typeface="Times New Roman"/>
              </a:rPr>
              <a:t>digital transformation for 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s" sz="1600">
                <a:latin typeface="Times New Roman"/>
                <a:ea typeface="Times New Roman"/>
                <a:cs typeface="Times New Roman"/>
                <a:sym typeface="Times New Roman"/>
              </a:rPr>
              <a:t>production, environment and 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s" sz="1600">
                <a:latin typeface="Times New Roman"/>
                <a:ea typeface="Times New Roman"/>
                <a:cs typeface="Times New Roman"/>
                <a:sym typeface="Times New Roman"/>
              </a:rPr>
              <a:t>people” -  Laurens Klerkx 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s" sz="1600">
                <a:latin typeface="Times New Roman"/>
                <a:ea typeface="Times New Roman"/>
                <a:cs typeface="Times New Roman"/>
                <a:sym typeface="Times New Roman"/>
              </a:rPr>
              <a:t>(april, 2023)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sz="1500"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sz="1600"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sz="1600"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39" name="Google Shape;239;g1e9309c5e1c_0_59"/>
          <p:cNvSpPr/>
          <p:nvPr/>
        </p:nvSpPr>
        <p:spPr>
          <a:xfrm>
            <a:off x="0" y="218600"/>
            <a:ext cx="8663400" cy="892800"/>
          </a:xfrm>
          <a:prstGeom prst="rect">
            <a:avLst/>
          </a:prstGeom>
          <a:solidFill>
            <a:srgbClr val="4271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g1e9309c5e1c_0_59"/>
          <p:cNvSpPr txBox="1"/>
          <p:nvPr>
            <p:ph idx="1" type="subTitle"/>
          </p:nvPr>
        </p:nvSpPr>
        <p:spPr>
          <a:xfrm>
            <a:off x="250825" y="464750"/>
            <a:ext cx="75003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269999" lvl="0" marL="269999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b="1" lang="e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Strengthen interaction with public sector organizations</a:t>
            </a:r>
            <a:endParaRPr b="1"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41" name="Google Shape;241;g1e9309c5e1c_0_59"/>
          <p:cNvPicPr preferRelativeResize="0"/>
          <p:nvPr/>
        </p:nvPicPr>
        <p:blipFill rotWithShape="1">
          <a:blip r:embed="rId4">
            <a:alphaModFix/>
          </a:blip>
          <a:srcRect b="0" l="69" r="68" t="0"/>
          <a:stretch/>
        </p:blipFill>
        <p:spPr>
          <a:xfrm>
            <a:off x="7924688" y="154500"/>
            <a:ext cx="1020999" cy="1020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g1e9309c5e1c_0_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31250" y="2838901"/>
            <a:ext cx="5314426" cy="212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DFBDAA08241146B46D0B1640CC890F" ma:contentTypeVersion="17" ma:contentTypeDescription="Create a new document." ma:contentTypeScope="" ma:versionID="2cf014eec87e321491f6db0268c355a0">
  <xsd:schema xmlns:xsd="http://www.w3.org/2001/XMLSchema" xmlns:xs="http://www.w3.org/2001/XMLSchema" xmlns:p="http://schemas.microsoft.com/office/2006/metadata/properties" xmlns:ns2="51d07005-8444-42b2-a841-576e386ff06a" xmlns:ns3="826fa057-fb92-41d3-a05d-69389c14cff1" targetNamespace="http://schemas.microsoft.com/office/2006/metadata/properties" ma:root="true" ma:fieldsID="9f62aef419bee5a4ccecbcaa16c224e0" ns2:_="" ns3:_="">
    <xsd:import namespace="51d07005-8444-42b2-a841-576e386ff06a"/>
    <xsd:import namespace="826fa057-fb92-41d3-a05d-69389c14cf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d07005-8444-42b2-a841-576e386ff0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d39854ef-6beb-4fd7-bc9b-c96434c7cf1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6fa057-fb92-41d3-a05d-69389c14cff1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f99ac99f-5bc7-4e9e-b205-96276ba9976a}" ma:internalName="TaxCatchAll" ma:showField="CatchAllData" ma:web="826fa057-fb92-41d3-a05d-69389c14cf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76B6696-DB31-4E02-985E-72F50B546F93}"/>
</file>

<file path=customXml/itemProps2.xml><?xml version="1.0" encoding="utf-8"?>
<ds:datastoreItem xmlns:ds="http://schemas.openxmlformats.org/officeDocument/2006/customXml" ds:itemID="{4B55AF76-81E2-45AE-B132-31100D1ED868}"/>
</file>