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sldIdLst>
    <p:sldId id="675" r:id="rId4"/>
    <p:sldId id="676" r:id="rId5"/>
    <p:sldId id="677" r:id="rId6"/>
    <p:sldId id="678" r:id="rId7"/>
    <p:sldId id="680" r:id="rId8"/>
    <p:sldId id="679" r:id="rId9"/>
    <p:sldId id="681" r:id="rId10"/>
    <p:sldId id="68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bindran, Shailaja - APHIS" initials="RSA" lastIdx="5" clrIdx="0">
    <p:extLst>
      <p:ext uri="{19B8F6BF-5375-455C-9EA6-DF929625EA0E}">
        <p15:presenceInfo xmlns:p15="http://schemas.microsoft.com/office/powerpoint/2012/main" userId="S::shailaja.rabindran@usda.gov::ad7e4d75-fcf0-436d-85a6-ca17a03d3f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01" autoAdjust="0"/>
  </p:normalViewPr>
  <p:slideViewPr>
    <p:cSldViewPr snapToGrid="0">
      <p:cViewPr>
        <p:scale>
          <a:sx n="100" d="100"/>
          <a:sy n="100" d="100"/>
        </p:scale>
        <p:origin x="99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5E4547-8041-4FF3-BA8C-CEADEF43D801}" type="datetimeFigureOut">
              <a:rPr lang="en-US" smtClean="0"/>
              <a:t>11/2/2023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811C74-6280-4D38-B3DB-9DE5981D62B0}" type="slidenum">
              <a:rPr lang="en-US" smtClean="0"/>
              <a:t>‹#›</a:t>
            </a:fld>
            <a:endParaRPr lang="en-US"/>
          </a:p>
        </p:txBody>
      </p:sp>
    </p:spTree>
    <p:extLst>
      <p:ext uri="{BB962C8B-B14F-4D97-AF65-F5344CB8AC3E}">
        <p14:creationId xmlns:p14="http://schemas.microsoft.com/office/powerpoint/2010/main" val="153452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Greetings everyone. My name is Matthew Aubuchon and I am the National Policy Manager for Cotton Programs, which include the Boll Weevil Eradication Program.</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 would like to summarize NAPPO’s role in the binational Boll Weevil Eradication Program between the United States and Mexico between 2016 to the present day. </a:t>
            </a:r>
          </a:p>
          <a:p>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1</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69879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1970s, both the US and Mexico initiated national programs with the clear objective of eradicating the BW from commercial cotton produced from both countries. </a:t>
            </a:r>
          </a:p>
          <a:p>
            <a:endParaRPr lang="en-US" dirty="0"/>
          </a:p>
          <a:p>
            <a:r>
              <a:rPr lang="en-US" dirty="0"/>
              <a:t>The BW caused extensive crop damage and incurred significant treatment costs to growers attempting to control BW. </a:t>
            </a:r>
          </a:p>
          <a:p>
            <a:endParaRPr lang="en-US" dirty="0"/>
          </a:p>
          <a:p>
            <a:r>
              <a:rPr lang="en-US" dirty="0"/>
              <a:t>By 2015, the BW was pushed down to the LRGV, Texas, and the state of Northern Tamaulipas in Mexico.</a:t>
            </a:r>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2</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5550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529"/>
              </a:spcAft>
            </a:pPr>
            <a:r>
              <a:rPr lang="en-GB" dirty="0"/>
              <a:t>This map illustrates the geographic proximity of cotton-growing areas in LRGV and Tamaulipas where two national BW eradication programs meet. </a:t>
            </a:r>
          </a:p>
          <a:p>
            <a:pPr>
              <a:spcAft>
                <a:spcPts val="1529"/>
              </a:spcAft>
            </a:pPr>
            <a:endParaRPr lang="en-GB" dirty="0"/>
          </a:p>
          <a:p>
            <a:pPr>
              <a:spcAft>
                <a:spcPts val="1529"/>
              </a:spcAft>
            </a:pPr>
            <a:r>
              <a:rPr lang="en-GB" dirty="0"/>
              <a:t>Growers in LRGV, Texas, plant ~73,000 hectares of cotton each year </a:t>
            </a:r>
            <a:endParaRPr lang="en-US" altLang="en-US" dirty="0"/>
          </a:p>
          <a:p>
            <a:pPr>
              <a:spcAft>
                <a:spcPts val="1529"/>
              </a:spcAft>
            </a:pPr>
            <a:endParaRPr lang="en-US" altLang="en-US" dirty="0"/>
          </a:p>
          <a:p>
            <a:pPr>
              <a:spcAft>
                <a:spcPts val="1529"/>
              </a:spcAft>
            </a:pPr>
            <a:r>
              <a:rPr lang="en-US" altLang="en-US" dirty="0"/>
              <a:t>Growers in Tamaulipas, Mexico, plant between 8,000 – 11,000 hectares of cotton each year</a:t>
            </a:r>
            <a:endParaRPr lang="en-GB" dirty="0"/>
          </a:p>
          <a:p>
            <a:r>
              <a:rPr lang="en-US" dirty="0"/>
              <a:t>Growers in both countries  confront the same environmental conditions</a:t>
            </a:r>
          </a:p>
          <a:p>
            <a:r>
              <a:rPr lang="en-US" dirty="0"/>
              <a:t>BW pressure in one country can easily move over the border</a:t>
            </a:r>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3</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51160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By 2015, eradication efforts in Tamaulipas stalled due the following challenges: </a:t>
            </a:r>
          </a:p>
          <a:p>
            <a:endParaRPr lang="en-GB" sz="1200" dirty="0"/>
          </a:p>
          <a:p>
            <a:r>
              <a:rPr lang="en-GB" sz="1200" dirty="0"/>
              <a:t>Lack of coordinated operational plan between United States and Mexico</a:t>
            </a:r>
          </a:p>
          <a:p>
            <a:r>
              <a:rPr lang="en-GB" sz="1200" dirty="0"/>
              <a:t>Delays in funding or availability of Malathion by end of the season, when BW activity peaks</a:t>
            </a:r>
          </a:p>
          <a:p>
            <a:r>
              <a:rPr lang="en-GB" sz="1200" dirty="0"/>
              <a:t>Delayed payments to aerial applicators in Tamaulipas causing treatment delays when BW activity was detected </a:t>
            </a:r>
          </a:p>
          <a:p>
            <a:r>
              <a:rPr lang="en-GB" sz="1200" dirty="0"/>
              <a:t>Setbacks from erratic storm systems interfering with BW trapping and treatments  </a:t>
            </a:r>
          </a:p>
          <a:p>
            <a:pPr lvl="1"/>
            <a:endParaRPr lang="en-GB" sz="1200" dirty="0"/>
          </a:p>
          <a:p>
            <a:r>
              <a:rPr lang="en-GB" sz="1200" dirty="0"/>
              <a:t>Challenges in Tamaulipas prolong BW eradication in both the United States and Mexico, adding costs to the program. As long as there is BW activity in Tamaulipas and LRGV, there is the threat that it may reinfest areas where it was previously eradicated.  </a:t>
            </a:r>
          </a:p>
          <a:p>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4</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360748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APHIS-PPQ established a Cooperative Agreement with NAPPO in 2016 to address some challenges facing the BW Eradication Program in Tamaulipas. </a:t>
            </a:r>
          </a:p>
          <a:p>
            <a:endParaRPr lang="en-GB" sz="800" dirty="0"/>
          </a:p>
          <a:p>
            <a:pPr defTabSz="931774">
              <a:defRPr/>
            </a:pPr>
            <a:r>
              <a:rPr lang="en-GB" sz="800" dirty="0">
                <a:solidFill>
                  <a:schemeClr val="accent1">
                    <a:lumMod val="50000"/>
                  </a:schemeClr>
                </a:solidFill>
              </a:rPr>
              <a:t>APHIS fund between $3M - $4.1M annually towards the agreement, depending upon BW pressure, environmental conditions, and rising costs of Malathion. </a:t>
            </a:r>
          </a:p>
          <a:p>
            <a:pPr defTabSz="931774">
              <a:defRPr/>
            </a:pPr>
            <a:endParaRPr lang="en-GB" sz="800" dirty="0">
              <a:solidFill>
                <a:schemeClr val="accent1">
                  <a:lumMod val="50000"/>
                </a:schemeClr>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GB" sz="800" i="0" dirty="0">
                <a:solidFill>
                  <a:schemeClr val="accent1">
                    <a:lumMod val="50000"/>
                  </a:schemeClr>
                </a:solidFill>
              </a:rPr>
              <a:t>This agreement aligns with NAPPO’s Strategic Goal 1: “To protect North American plant resources from the introduction and spread of regulated plant pests.”</a:t>
            </a:r>
          </a:p>
          <a:p>
            <a:pPr defTabSz="931774">
              <a:defRPr/>
            </a:pPr>
            <a:endParaRPr lang="en-GB" sz="800" dirty="0">
              <a:solidFill>
                <a:schemeClr val="accent1">
                  <a:lumMod val="50000"/>
                </a:schemeClr>
              </a:solidFill>
            </a:endParaRPr>
          </a:p>
          <a:p>
            <a:endParaRPr lang="en-GB" sz="800" dirty="0"/>
          </a:p>
          <a:p>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5</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196531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NAPPO’s activities include: </a:t>
            </a:r>
          </a:p>
          <a:p>
            <a:r>
              <a:rPr lang="en-GB" dirty="0">
                <a:solidFill>
                  <a:schemeClr val="accent1">
                    <a:lumMod val="50000"/>
                  </a:schemeClr>
                </a:solidFill>
              </a:rPr>
              <a:t> </a:t>
            </a:r>
          </a:p>
          <a:p>
            <a:pPr marL="465887" indent="-465887">
              <a:buFont typeface="Arial" panose="020B0604020202020204" pitchFamily="34" charset="0"/>
              <a:buChar char="•"/>
            </a:pPr>
            <a:r>
              <a:rPr lang="en-GB" sz="2500" dirty="0">
                <a:solidFill>
                  <a:schemeClr val="accent1">
                    <a:lumMod val="50000"/>
                  </a:schemeClr>
                </a:solidFill>
              </a:rPr>
              <a:t>Managing program funds</a:t>
            </a:r>
          </a:p>
          <a:p>
            <a:pPr marL="465887" indent="-465887">
              <a:buFont typeface="Arial" panose="020B0604020202020204" pitchFamily="34" charset="0"/>
              <a:buChar char="•"/>
            </a:pPr>
            <a:r>
              <a:rPr lang="en-GB" sz="2500" dirty="0">
                <a:solidFill>
                  <a:schemeClr val="accent1">
                    <a:lumMod val="50000"/>
                  </a:schemeClr>
                </a:solidFill>
              </a:rPr>
              <a:t>Processing certified payment requests </a:t>
            </a:r>
          </a:p>
          <a:p>
            <a:pPr marL="465887" indent="-465887">
              <a:buFont typeface="Arial" panose="020B0604020202020204" pitchFamily="34" charset="0"/>
              <a:buChar char="•"/>
            </a:pPr>
            <a:r>
              <a:rPr lang="en-GB" sz="2500" dirty="0">
                <a:solidFill>
                  <a:schemeClr val="accent1">
                    <a:lumMod val="50000"/>
                  </a:schemeClr>
                </a:solidFill>
              </a:rPr>
              <a:t>Sending timely payments for program expenses</a:t>
            </a:r>
          </a:p>
          <a:p>
            <a:pPr marL="931774" lvl="1" indent="-465887">
              <a:buFont typeface="Arial" panose="020B0604020202020204" pitchFamily="34" charset="0"/>
              <a:buChar char="•"/>
            </a:pPr>
            <a:r>
              <a:rPr lang="en-GB" sz="2500" dirty="0">
                <a:solidFill>
                  <a:schemeClr val="accent1">
                    <a:lumMod val="50000"/>
                  </a:schemeClr>
                </a:solidFill>
              </a:rPr>
              <a:t>Directly to Malathion supplier </a:t>
            </a:r>
          </a:p>
          <a:p>
            <a:pPr marL="931774" lvl="1" indent="-465887">
              <a:buFont typeface="Arial" panose="020B0604020202020204" pitchFamily="34" charset="0"/>
              <a:buChar char="•"/>
            </a:pPr>
            <a:r>
              <a:rPr lang="en-GB" sz="2500" dirty="0">
                <a:solidFill>
                  <a:schemeClr val="accent1">
                    <a:lumMod val="50000"/>
                  </a:schemeClr>
                </a:solidFill>
              </a:rPr>
              <a:t>Directly to aerial applicators</a:t>
            </a:r>
          </a:p>
          <a:p>
            <a:pPr marL="465887" indent="-465887">
              <a:buFont typeface="Arial" panose="020B0604020202020204" pitchFamily="34" charset="0"/>
              <a:buChar char="•"/>
            </a:pPr>
            <a:r>
              <a:rPr lang="en-GB" sz="2500" dirty="0">
                <a:solidFill>
                  <a:schemeClr val="accent1">
                    <a:lumMod val="50000"/>
                  </a:schemeClr>
                </a:solidFill>
              </a:rPr>
              <a:t>Providing account updates to APHIS-PPQ </a:t>
            </a:r>
          </a:p>
          <a:p>
            <a:pPr marL="465887" indent="-465887">
              <a:buFont typeface="Arial" panose="020B0604020202020204" pitchFamily="34" charset="0"/>
              <a:buChar char="•"/>
            </a:pPr>
            <a:r>
              <a:rPr lang="en-GB" sz="2500" dirty="0">
                <a:solidFill>
                  <a:schemeClr val="accent1">
                    <a:lumMod val="50000"/>
                  </a:schemeClr>
                </a:solidFill>
              </a:rPr>
              <a:t>Maintaining records for all deposits and expenditures</a:t>
            </a:r>
          </a:p>
          <a:p>
            <a:pPr marL="465887" indent="-465887">
              <a:buFont typeface="Arial" panose="020B0604020202020204" pitchFamily="34" charset="0"/>
              <a:buChar char="•"/>
            </a:pPr>
            <a:r>
              <a:rPr lang="en-GB" sz="2500" dirty="0">
                <a:solidFill>
                  <a:schemeClr val="accent1">
                    <a:lumMod val="50000"/>
                  </a:schemeClr>
                </a:solidFill>
              </a:rPr>
              <a:t>Preparing annual financial report </a:t>
            </a:r>
          </a:p>
          <a:p>
            <a:pPr marL="465887" indent="-465887">
              <a:buFont typeface="Arial" panose="020B0604020202020204" pitchFamily="34" charset="0"/>
              <a:buChar char="•"/>
            </a:pPr>
            <a:r>
              <a:rPr lang="en-GB" sz="2500" dirty="0">
                <a:solidFill>
                  <a:schemeClr val="accent1">
                    <a:lumMod val="50000"/>
                  </a:schemeClr>
                </a:solidFill>
              </a:rPr>
              <a:t>Scheduling the yearly Program Specific Audit </a:t>
            </a:r>
            <a:br>
              <a:rPr lang="en-GB" sz="2900" dirty="0">
                <a:solidFill>
                  <a:schemeClr val="accent1">
                    <a:lumMod val="50000"/>
                  </a:schemeClr>
                </a:solidFill>
              </a:rPr>
            </a:br>
            <a:endParaRPr lang="en-US" altLang="en-US" sz="2900"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6</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34590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GB" altLang="en-US" dirty="0">
                <a:solidFill>
                  <a:schemeClr val="accent1">
                    <a:lumMod val="50000"/>
                  </a:schemeClr>
                </a:solidFill>
              </a:rPr>
              <a:t>NAPPO’s involvement with the eradication program has yielded an 90% reduction in BW captures in Tamaulipas between 2016 and 2022</a:t>
            </a:r>
          </a:p>
          <a:p>
            <a:pPr marL="349415" indent="-349415">
              <a:buFont typeface="Arial" panose="020B0604020202020204" pitchFamily="34" charset="0"/>
              <a:buChar char="•"/>
            </a:pPr>
            <a:r>
              <a:rPr lang="en-US" dirty="0">
                <a:solidFill>
                  <a:schemeClr val="accent1">
                    <a:lumMod val="50000"/>
                  </a:schemeClr>
                </a:solidFill>
              </a:rPr>
              <a:t>Adequate and stable supplies of Malathion are available throughout the growing season. </a:t>
            </a:r>
          </a:p>
          <a:p>
            <a:pPr marL="349415" indent="-349415">
              <a:buFont typeface="Arial" panose="020B0604020202020204" pitchFamily="34" charset="0"/>
              <a:buChar char="•"/>
            </a:pPr>
            <a:r>
              <a:rPr lang="en-GB" dirty="0">
                <a:solidFill>
                  <a:schemeClr val="accent1">
                    <a:lumMod val="50000"/>
                  </a:schemeClr>
                </a:solidFill>
              </a:rPr>
              <a:t>Professional pilots deliver timely applications of Malathion over fields where BW activity is found  </a:t>
            </a:r>
          </a:p>
          <a:p>
            <a:pPr marL="349415" indent="-349415">
              <a:buFont typeface="Arial" panose="020B0604020202020204" pitchFamily="34" charset="0"/>
              <a:buChar char="•"/>
            </a:pPr>
            <a:r>
              <a:rPr lang="en-GB" altLang="en-US" dirty="0">
                <a:solidFill>
                  <a:schemeClr val="accent1">
                    <a:lumMod val="50000"/>
                  </a:schemeClr>
                </a:solidFill>
              </a:rPr>
              <a:t>By October 23, 2023, there were 1974 BW captures. </a:t>
            </a:r>
          </a:p>
          <a:p>
            <a:pPr marL="349415" indent="-349415">
              <a:buFont typeface="Arial" panose="020B0604020202020204" pitchFamily="34" charset="0"/>
              <a:buChar char="•"/>
            </a:pPr>
            <a:r>
              <a:rPr lang="en-GB" altLang="en-US" dirty="0">
                <a:solidFill>
                  <a:schemeClr val="accent1">
                    <a:lumMod val="50000"/>
                  </a:schemeClr>
                </a:solidFill>
              </a:rPr>
              <a:t>Final 2023 capture data will be available in December</a:t>
            </a:r>
            <a:endParaRPr lang="en-US" altLang="en-US" dirty="0">
              <a:solidFill>
                <a:schemeClr val="accent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7</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134984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accent1">
                    <a:lumMod val="50000"/>
                  </a:schemeClr>
                </a:solidFill>
              </a:rPr>
              <a:t>Benefits</a:t>
            </a:r>
            <a:r>
              <a:rPr lang="en-GB" i="1" dirty="0">
                <a:solidFill>
                  <a:schemeClr val="accent1">
                    <a:lumMod val="50000"/>
                  </a:schemeClr>
                </a:solidFill>
              </a:rPr>
              <a:t> </a:t>
            </a:r>
            <a:endParaRPr lang="en-GB" dirty="0">
              <a:solidFill>
                <a:schemeClr val="accent1">
                  <a:lumMod val="50000"/>
                </a:schemeClr>
              </a:solidFill>
            </a:endParaRPr>
          </a:p>
          <a:p>
            <a:pPr marL="349415" indent="-349415">
              <a:buFont typeface="Arial" panose="020B0604020202020204" pitchFamily="34" charset="0"/>
              <a:buChar char="•"/>
            </a:pPr>
            <a:r>
              <a:rPr lang="en-GB" dirty="0">
                <a:solidFill>
                  <a:schemeClr val="accent1">
                    <a:lumMod val="50000"/>
                  </a:schemeClr>
                </a:solidFill>
              </a:rPr>
              <a:t>Cotton industry and growers in United States and Mexico </a:t>
            </a:r>
          </a:p>
          <a:p>
            <a:endParaRPr lang="en-GB" sz="1100" b="1" dirty="0">
              <a:solidFill>
                <a:schemeClr val="accent1">
                  <a:lumMod val="50000"/>
                </a:schemeClr>
              </a:solidFill>
            </a:endParaRPr>
          </a:p>
          <a:p>
            <a:r>
              <a:rPr lang="en-GB" b="1" dirty="0">
                <a:solidFill>
                  <a:schemeClr val="accent1">
                    <a:lumMod val="50000"/>
                  </a:schemeClr>
                </a:solidFill>
              </a:rPr>
              <a:t>Closing Remarks</a:t>
            </a:r>
          </a:p>
          <a:p>
            <a:endParaRPr lang="en-GB" b="1" dirty="0">
              <a:solidFill>
                <a:schemeClr val="accent1">
                  <a:lumMod val="50000"/>
                </a:schemeClr>
              </a:solidFill>
            </a:endParaRPr>
          </a:p>
          <a:p>
            <a:pPr marL="349415" indent="-349415">
              <a:buFont typeface="Arial" panose="020B0604020202020204" pitchFamily="34" charset="0"/>
              <a:buChar char="•"/>
            </a:pPr>
            <a:r>
              <a:rPr lang="en-GB" dirty="0">
                <a:solidFill>
                  <a:schemeClr val="accent1">
                    <a:lumMod val="50000"/>
                  </a:schemeClr>
                </a:solidFill>
              </a:rPr>
              <a:t>APHIS-PPQ will continue to provide funds towards the Agreement with NAPPO to facilitate eradication efforts in Tamaulipas. </a:t>
            </a:r>
          </a:p>
          <a:p>
            <a:pPr marL="349415" indent="-349415">
              <a:buFont typeface="Arial" panose="020B0604020202020204" pitchFamily="34" charset="0"/>
              <a:buChar char="•"/>
            </a:pPr>
            <a:r>
              <a:rPr lang="en-GB" dirty="0">
                <a:solidFill>
                  <a:schemeClr val="accent1">
                    <a:lumMod val="50000"/>
                  </a:schemeClr>
                </a:solidFill>
              </a:rPr>
              <a:t>APHIS-PPQ continues to meet with Texas Boll Weevil Eradication Foundation and Mexico’s Federal Plant Protection Agency (SENASICA) to monitor progress</a:t>
            </a:r>
            <a:endParaRPr lang="en-US" altLang="en-US" dirty="0">
              <a:solidFill>
                <a:schemeClr val="accent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9E98F61D-FBEC-44C9-BD29-F7FEB8C37D3A}" type="slidenum">
              <a:rPr lang="en-US">
                <a:solidFill>
                  <a:prstClr val="black"/>
                </a:solidFill>
                <a:latin typeface="Arial" charset="0"/>
                <a:ea typeface="ＭＳ Ｐゴシック" pitchFamily="1" charset="-128"/>
              </a:rPr>
              <a:pPr defTabSz="931774" eaLnBrk="0" fontAlgn="base" hangingPunct="0">
                <a:spcBef>
                  <a:spcPct val="0"/>
                </a:spcBef>
                <a:spcAft>
                  <a:spcPct val="0"/>
                </a:spcAft>
                <a:defRPr/>
              </a:pPr>
              <a:t>8</a:t>
            </a:fld>
            <a:endParaRPr lang="en-US">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67553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449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85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402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11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34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480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193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4733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699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539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smtClean="0">
                <a:solidFill>
                  <a:prstClr val="black"/>
                </a:solidFill>
              </a:rPr>
              <a:pPr/>
              <a:t>11/2/2023</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217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pic>
        <p:nvPicPr>
          <p:cNvPr id="8" name="Picture 7" descr=" SigLockup Master PwPt.Neg-transb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7243" y="140810"/>
            <a:ext cx="3835271" cy="432864"/>
          </a:xfrm>
          <a:prstGeom prst="rect">
            <a:avLst/>
          </a:prstGeom>
        </p:spPr>
      </p:pic>
      <p:sp>
        <p:nvSpPr>
          <p:cNvPr id="2" name="Title Placeholder 1"/>
          <p:cNvSpPr>
            <a:spLocks noGrp="1"/>
          </p:cNvSpPr>
          <p:nvPr>
            <p:ph type="title"/>
          </p:nvPr>
        </p:nvSpPr>
        <p:spPr>
          <a:xfrm>
            <a:off x="609600" y="914401"/>
            <a:ext cx="10972800" cy="7106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546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8A414B-AB9B-4B33-B032-6258A9EE692D}"/>
              </a:ext>
            </a:extLst>
          </p:cNvPr>
          <p:cNvSpPr/>
          <p:nvPr/>
        </p:nvSpPr>
        <p:spPr>
          <a:xfrm>
            <a:off x="0" y="1283631"/>
            <a:ext cx="12175854" cy="2447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1">
            <a:extLst>
              <a:ext uri="{FF2B5EF4-FFF2-40B4-BE49-F238E27FC236}">
                <a16:creationId xmlns:a16="http://schemas.microsoft.com/office/drawing/2014/main" id="{7B618E2D-0438-4956-B0CF-485C24D0CFB6}"/>
              </a:ext>
            </a:extLst>
          </p:cNvPr>
          <p:cNvSpPr txBox="1">
            <a:spLocks noChangeArrowheads="1"/>
          </p:cNvSpPr>
          <p:nvPr/>
        </p:nvSpPr>
        <p:spPr>
          <a:xfrm>
            <a:off x="990600" y="1564735"/>
            <a:ext cx="9982200" cy="20410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CA" altLang="en-US" sz="4400" dirty="0">
                <a:solidFill>
                  <a:schemeClr val="accent1">
                    <a:lumMod val="75000"/>
                  </a:schemeClr>
                </a:solidFill>
                <a:latin typeface="+mn-lt"/>
              </a:rPr>
              <a:t>Boll Weevil Eradication Program (BWEP)</a:t>
            </a:r>
            <a:br>
              <a:rPr lang="en-CA" altLang="en-US" sz="4400" dirty="0">
                <a:solidFill>
                  <a:schemeClr val="accent1">
                    <a:lumMod val="75000"/>
                  </a:schemeClr>
                </a:solidFill>
                <a:latin typeface="+mn-lt"/>
              </a:rPr>
            </a:br>
            <a:r>
              <a:rPr lang="en-CA" altLang="en-US" dirty="0">
                <a:solidFill>
                  <a:schemeClr val="accent1">
                    <a:lumMod val="75000"/>
                  </a:schemeClr>
                </a:solidFill>
                <a:latin typeface="+mn-lt"/>
              </a:rPr>
              <a:t>Progress between 2016 - 2023</a:t>
            </a:r>
          </a:p>
        </p:txBody>
      </p:sp>
      <p:sp>
        <p:nvSpPr>
          <p:cNvPr id="5" name="Text Box 9">
            <a:extLst>
              <a:ext uri="{FF2B5EF4-FFF2-40B4-BE49-F238E27FC236}">
                <a16:creationId xmlns:a16="http://schemas.microsoft.com/office/drawing/2014/main" id="{4051889A-EA7F-4D54-AAA7-78F5987EA0C4}"/>
              </a:ext>
            </a:extLst>
          </p:cNvPr>
          <p:cNvSpPr txBox="1">
            <a:spLocks noChangeArrowheads="1"/>
          </p:cNvSpPr>
          <p:nvPr/>
        </p:nvSpPr>
        <p:spPr bwMode="auto">
          <a:xfrm>
            <a:off x="2205647" y="3962343"/>
            <a:ext cx="778070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000" b="1" dirty="0"/>
              <a:t>Matthew Aubuchon</a:t>
            </a:r>
          </a:p>
          <a:p>
            <a:pPr algn="ctr" eaLnBrk="1" fontAlgn="base" hangingPunct="1">
              <a:spcBef>
                <a:spcPct val="0"/>
              </a:spcBef>
              <a:spcAft>
                <a:spcPct val="0"/>
              </a:spcAft>
              <a:buFontTx/>
              <a:buNone/>
            </a:pPr>
            <a:r>
              <a:rPr lang="en-US" altLang="en-US" sz="2000" dirty="0"/>
              <a:t>USDA-APHIS-PPQ</a:t>
            </a:r>
          </a:p>
          <a:p>
            <a:pPr algn="ctr" eaLnBrk="1" fontAlgn="base" hangingPunct="1">
              <a:spcBef>
                <a:spcPct val="0"/>
              </a:spcBef>
              <a:spcAft>
                <a:spcPct val="0"/>
              </a:spcAft>
              <a:buFontTx/>
              <a:buNone/>
            </a:pPr>
            <a:r>
              <a:rPr lang="en-US" altLang="en-US" sz="2000" dirty="0"/>
              <a:t>Emergency and Domestic Programs</a:t>
            </a:r>
          </a:p>
          <a:p>
            <a:pPr algn="ctr" eaLnBrk="1" fontAlgn="base" hangingPunct="1">
              <a:spcBef>
                <a:spcPct val="0"/>
              </a:spcBef>
              <a:spcAft>
                <a:spcPct val="0"/>
              </a:spcAft>
              <a:buFontTx/>
              <a:buNone/>
            </a:pPr>
            <a:r>
              <a:rPr lang="en-US" altLang="en-US" sz="2000" dirty="0"/>
              <a:t>Cotton Pest Programs</a:t>
            </a:r>
          </a:p>
          <a:p>
            <a:pPr algn="ctr" eaLnBrk="1" fontAlgn="base" hangingPunct="1">
              <a:spcBef>
                <a:spcPct val="0"/>
              </a:spcBef>
              <a:spcAft>
                <a:spcPct val="0"/>
              </a:spcAft>
              <a:buFontTx/>
              <a:buNone/>
            </a:pPr>
            <a:r>
              <a:rPr lang="en-US" altLang="en-US" sz="2000" dirty="0">
                <a:solidFill>
                  <a:schemeClr val="bg1">
                    <a:lumMod val="50000"/>
                  </a:schemeClr>
                </a:solidFill>
              </a:rPr>
              <a:t>National Policy Manager</a:t>
            </a:r>
          </a:p>
        </p:txBody>
      </p:sp>
      <p:sp>
        <p:nvSpPr>
          <p:cNvPr id="6" name="Text Box 15">
            <a:extLst>
              <a:ext uri="{FF2B5EF4-FFF2-40B4-BE49-F238E27FC236}">
                <a16:creationId xmlns:a16="http://schemas.microsoft.com/office/drawing/2014/main" id="{D39DCF9C-C857-4154-A614-4FDB3828BB8C}"/>
              </a:ext>
            </a:extLst>
          </p:cNvPr>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sp>
        <p:nvSpPr>
          <p:cNvPr id="7" name="TextBox 6">
            <a:extLst>
              <a:ext uri="{FF2B5EF4-FFF2-40B4-BE49-F238E27FC236}">
                <a16:creationId xmlns:a16="http://schemas.microsoft.com/office/drawing/2014/main" id="{4820E73F-EEAB-439E-832C-F5630FA07999}"/>
              </a:ext>
            </a:extLst>
          </p:cNvPr>
          <p:cNvSpPr txBox="1"/>
          <p:nvPr/>
        </p:nvSpPr>
        <p:spPr>
          <a:xfrm>
            <a:off x="3359150" y="5679090"/>
            <a:ext cx="5822118" cy="369332"/>
          </a:xfrm>
          <a:prstGeom prst="rect">
            <a:avLst/>
          </a:prstGeom>
          <a:noFill/>
        </p:spPr>
        <p:txBody>
          <a:bodyPr wrap="square">
            <a:spAutoFit/>
          </a:bodyPr>
          <a:lstStyle/>
          <a:p>
            <a:pPr algn="ctr" eaLnBrk="1" fontAlgn="base" hangingPunct="1">
              <a:spcBef>
                <a:spcPct val="0"/>
              </a:spcBef>
              <a:spcAft>
                <a:spcPct val="0"/>
              </a:spcAft>
              <a:buFontTx/>
              <a:buNone/>
            </a:pPr>
            <a:r>
              <a:rPr lang="en-US" altLang="en-US" sz="1800" dirty="0">
                <a:solidFill>
                  <a:schemeClr val="tx1">
                    <a:lumMod val="50000"/>
                    <a:lumOff val="50000"/>
                  </a:schemeClr>
                </a:solidFill>
              </a:rPr>
              <a:t>46</a:t>
            </a:r>
            <a:r>
              <a:rPr lang="en-US" altLang="en-US" sz="1800" baseline="30000" dirty="0">
                <a:solidFill>
                  <a:schemeClr val="tx1">
                    <a:lumMod val="50000"/>
                    <a:lumOff val="50000"/>
                  </a:schemeClr>
                </a:solidFill>
              </a:rPr>
              <a:t>th</a:t>
            </a:r>
            <a:r>
              <a:rPr lang="en-US" altLang="en-US" sz="1800" dirty="0">
                <a:solidFill>
                  <a:schemeClr val="tx1">
                    <a:lumMod val="50000"/>
                    <a:lumOff val="50000"/>
                  </a:schemeClr>
                </a:solidFill>
              </a:rPr>
              <a:t>  NAPPO Annual Meeting, December 6, 2023</a:t>
            </a:r>
          </a:p>
        </p:txBody>
      </p:sp>
    </p:spTree>
    <p:extLst>
      <p:ext uri="{BB962C8B-B14F-4D97-AF65-F5344CB8AC3E}">
        <p14:creationId xmlns:p14="http://schemas.microsoft.com/office/powerpoint/2010/main" val="27977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0C69987A-0A1D-4D73-B3A9-508F8784BC70}"/>
              </a:ext>
            </a:extLst>
          </p:cNvPr>
          <p:cNvSpPr txBox="1">
            <a:spLocks/>
          </p:cNvSpPr>
          <p:nvPr/>
        </p:nvSpPr>
        <p:spPr>
          <a:xfrm>
            <a:off x="289559" y="818601"/>
            <a:ext cx="11430000" cy="6268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solidFill>
                  <a:schemeClr val="accent1">
                    <a:lumMod val="75000"/>
                  </a:schemeClr>
                </a:solidFill>
                <a:latin typeface="Calibri" panose="020F0502020204030204" pitchFamily="34" charset="0"/>
                <a:cs typeface="Calibri" panose="020F0502020204030204" pitchFamily="34" charset="0"/>
              </a:rPr>
              <a:t>Boll Weevil Eradication Program Background</a:t>
            </a:r>
          </a:p>
        </p:txBody>
      </p:sp>
      <p:sp>
        <p:nvSpPr>
          <p:cNvPr id="6" name="Content Placeholder 2">
            <a:extLst>
              <a:ext uri="{FF2B5EF4-FFF2-40B4-BE49-F238E27FC236}">
                <a16:creationId xmlns:a16="http://schemas.microsoft.com/office/drawing/2014/main" id="{7D568667-44B5-4511-8147-38C2FE8A0167}"/>
              </a:ext>
            </a:extLst>
          </p:cNvPr>
          <p:cNvSpPr txBox="1">
            <a:spLocks/>
          </p:cNvSpPr>
          <p:nvPr/>
        </p:nvSpPr>
        <p:spPr>
          <a:xfrm>
            <a:off x="260984" y="1558906"/>
            <a:ext cx="7221123" cy="4205951"/>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buFont typeface="Arial" panose="020B0604020202020204" pitchFamily="34" charset="0"/>
              <a:buChar char="•"/>
            </a:pPr>
            <a:r>
              <a:rPr lang="en-GB" dirty="0">
                <a:solidFill>
                  <a:schemeClr val="accent1">
                    <a:lumMod val="50000"/>
                  </a:schemeClr>
                </a:solidFill>
              </a:rPr>
              <a:t>Since the 1970s, both the U.S. and Mexico initiated national programs with the clear objective of eradicating the Boll Weevil (BW) from commercial cotton produced from both countries. </a:t>
            </a:r>
          </a:p>
          <a:p>
            <a:pPr marL="457200" indent="-457200" algn="l">
              <a:spcBef>
                <a:spcPts val="0"/>
              </a:spcBef>
              <a:buFont typeface="Arial" panose="020B0604020202020204" pitchFamily="34" charset="0"/>
              <a:buChar char="•"/>
            </a:pPr>
            <a:r>
              <a:rPr lang="en-GB" dirty="0">
                <a:solidFill>
                  <a:schemeClr val="accent1">
                    <a:lumMod val="50000"/>
                  </a:schemeClr>
                </a:solidFill>
              </a:rPr>
              <a:t>The BW caused extensive crop damage and incurred significant treatment costs to growers attempting to control BW. </a:t>
            </a:r>
          </a:p>
          <a:p>
            <a:pPr marL="457200" indent="-457200" algn="l">
              <a:spcBef>
                <a:spcPts val="0"/>
              </a:spcBef>
              <a:buFont typeface="Arial" panose="020B0604020202020204" pitchFamily="34" charset="0"/>
              <a:buChar char="•"/>
            </a:pPr>
            <a:r>
              <a:rPr lang="en-GB" dirty="0">
                <a:solidFill>
                  <a:schemeClr val="accent1">
                    <a:lumMod val="50000"/>
                  </a:schemeClr>
                </a:solidFill>
              </a:rPr>
              <a:t>By 2015, the BW was pushed down to the Lower Rio Grande Valley (LRGV), T</a:t>
            </a:r>
            <a:r>
              <a:rPr lang="en-US" dirty="0" err="1">
                <a:solidFill>
                  <a:schemeClr val="accent1">
                    <a:lumMod val="50000"/>
                  </a:schemeClr>
                </a:solidFill>
              </a:rPr>
              <a:t>exas</a:t>
            </a:r>
            <a:r>
              <a:rPr lang="en-GB" dirty="0">
                <a:solidFill>
                  <a:schemeClr val="accent1">
                    <a:lumMod val="50000"/>
                  </a:schemeClr>
                </a:solidFill>
              </a:rPr>
              <a:t> in the United States, and Northern Tamaulipas in Mexico.</a:t>
            </a:r>
          </a:p>
          <a:p>
            <a:pPr marL="457200" indent="-457200" algn="l">
              <a:spcBef>
                <a:spcPts val="0"/>
              </a:spcBef>
              <a:buFont typeface="Arial" panose="020B0604020202020204" pitchFamily="34" charset="0"/>
              <a:buChar char="•"/>
            </a:pPr>
            <a:endParaRPr lang="en-GB" dirty="0">
              <a:solidFill>
                <a:schemeClr val="accent1">
                  <a:lumMod val="50000"/>
                </a:schemeClr>
              </a:solidFill>
            </a:endParaRPr>
          </a:p>
        </p:txBody>
      </p:sp>
      <p:pic>
        <p:nvPicPr>
          <p:cNvPr id="2" name="Picture 13">
            <a:extLst>
              <a:ext uri="{FF2B5EF4-FFF2-40B4-BE49-F238E27FC236}">
                <a16:creationId xmlns:a16="http://schemas.microsoft.com/office/drawing/2014/main" id="{28F07110-184A-78EF-DED3-95031972E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683" y="1483571"/>
            <a:ext cx="4576543" cy="4412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E1BE8A-4985-B6DE-4759-FB2C2F4FCF26}"/>
              </a:ext>
            </a:extLst>
          </p:cNvPr>
          <p:cNvSpPr txBox="1"/>
          <p:nvPr/>
        </p:nvSpPr>
        <p:spPr>
          <a:xfrm>
            <a:off x="8134350" y="5372100"/>
            <a:ext cx="3838575" cy="230832"/>
          </a:xfrm>
          <a:prstGeom prst="rect">
            <a:avLst/>
          </a:prstGeom>
          <a:noFill/>
        </p:spPr>
        <p:txBody>
          <a:bodyPr wrap="square" rtlCol="0">
            <a:spAutoFit/>
          </a:bodyPr>
          <a:lstStyle/>
          <a:p>
            <a:pPr algn="r"/>
            <a:r>
              <a:rPr lang="en-US" sz="900" dirty="0"/>
              <a:t>Clemson University – USDA Cooperative Extension Slide Series:  Bugwood.org</a:t>
            </a:r>
          </a:p>
        </p:txBody>
      </p:sp>
      <p:sp>
        <p:nvSpPr>
          <p:cNvPr id="10" name="TextBox 9">
            <a:extLst>
              <a:ext uri="{FF2B5EF4-FFF2-40B4-BE49-F238E27FC236}">
                <a16:creationId xmlns:a16="http://schemas.microsoft.com/office/drawing/2014/main" id="{CAC79022-1CA3-A87B-8C04-661303D88907}"/>
              </a:ext>
            </a:extLst>
          </p:cNvPr>
          <p:cNvSpPr txBox="1"/>
          <p:nvPr/>
        </p:nvSpPr>
        <p:spPr>
          <a:xfrm>
            <a:off x="8039101" y="1583452"/>
            <a:ext cx="3838576" cy="246221"/>
          </a:xfrm>
          <a:prstGeom prst="rect">
            <a:avLst/>
          </a:prstGeom>
          <a:noFill/>
        </p:spPr>
        <p:txBody>
          <a:bodyPr wrap="square" rtlCol="0">
            <a:spAutoFit/>
          </a:bodyPr>
          <a:lstStyle/>
          <a:p>
            <a:r>
              <a:rPr lang="en-US" sz="1000" b="1" dirty="0"/>
              <a:t>Boll Weevil (</a:t>
            </a:r>
            <a:r>
              <a:rPr lang="en-US" sz="1000" b="1" i="1" dirty="0"/>
              <a:t>Anthonomus grandis</a:t>
            </a:r>
            <a:r>
              <a:rPr lang="en-US" sz="1000" b="1" dirty="0"/>
              <a:t>) on cotton (</a:t>
            </a:r>
            <a:r>
              <a:rPr lang="en-US" sz="1000" b="1" i="1" dirty="0"/>
              <a:t>Gossypium </a:t>
            </a:r>
            <a:r>
              <a:rPr lang="en-US" sz="1000" b="1" i="1" dirty="0" err="1"/>
              <a:t>hirsutum</a:t>
            </a:r>
            <a:r>
              <a:rPr lang="en-US" sz="1000" b="1" dirty="0"/>
              <a:t>) </a:t>
            </a:r>
          </a:p>
        </p:txBody>
      </p:sp>
    </p:spTree>
    <p:extLst>
      <p:ext uri="{BB962C8B-B14F-4D97-AF65-F5344CB8AC3E}">
        <p14:creationId xmlns:p14="http://schemas.microsoft.com/office/powerpoint/2010/main" val="158079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77CD3E74-9E70-483C-9C40-6138C1B61D68}"/>
              </a:ext>
            </a:extLst>
          </p:cNvPr>
          <p:cNvSpPr txBox="1">
            <a:spLocks/>
          </p:cNvSpPr>
          <p:nvPr/>
        </p:nvSpPr>
        <p:spPr>
          <a:xfrm>
            <a:off x="6519711" y="702032"/>
            <a:ext cx="4876800" cy="13267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US" sz="3600" dirty="0">
                <a:solidFill>
                  <a:schemeClr val="accent1">
                    <a:lumMod val="75000"/>
                  </a:schemeClr>
                </a:solidFill>
                <a:latin typeface="+mn-lt"/>
              </a:rPr>
              <a:t>Boll Weevil Eradication</a:t>
            </a:r>
            <a:br>
              <a:rPr lang="en-US" sz="3600" dirty="0">
                <a:solidFill>
                  <a:schemeClr val="accent1">
                    <a:lumMod val="75000"/>
                  </a:schemeClr>
                </a:solidFill>
                <a:latin typeface="+mn-lt"/>
              </a:rPr>
            </a:br>
            <a:r>
              <a:rPr lang="en-US" sz="3600" dirty="0">
                <a:solidFill>
                  <a:schemeClr val="accent1">
                    <a:lumMod val="75000"/>
                  </a:schemeClr>
                </a:solidFill>
                <a:latin typeface="+mn-lt"/>
              </a:rPr>
              <a:t>Program Locations</a:t>
            </a:r>
          </a:p>
        </p:txBody>
      </p:sp>
      <p:cxnSp>
        <p:nvCxnSpPr>
          <p:cNvPr id="5" name="Straight Connector 4">
            <a:extLst>
              <a:ext uri="{FF2B5EF4-FFF2-40B4-BE49-F238E27FC236}">
                <a16:creationId xmlns:a16="http://schemas.microsoft.com/office/drawing/2014/main" id="{C39ED781-8056-4E17-85ED-8E61816D1FE6}"/>
              </a:ext>
            </a:extLst>
          </p:cNvPr>
          <p:cNvCxnSpPr>
            <a:cxnSpLocks/>
          </p:cNvCxnSpPr>
          <p:nvPr/>
        </p:nvCxnSpPr>
        <p:spPr>
          <a:xfrm>
            <a:off x="6109405" y="2057044"/>
            <a:ext cx="580794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2C12F32-08F8-4E54-BE9A-851774C462C6}"/>
              </a:ext>
            </a:extLst>
          </p:cNvPr>
          <p:cNvSpPr txBox="1">
            <a:spLocks/>
          </p:cNvSpPr>
          <p:nvPr/>
        </p:nvSpPr>
        <p:spPr>
          <a:xfrm>
            <a:off x="6268369" y="2430029"/>
            <a:ext cx="5648977" cy="3970769"/>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spcAft>
                <a:spcPts val="1500"/>
              </a:spcAft>
              <a:buFont typeface="Arial" panose="020B0604020202020204" pitchFamily="34" charset="0"/>
              <a:buChar char="•"/>
            </a:pPr>
            <a:r>
              <a:rPr lang="en-GB" dirty="0">
                <a:solidFill>
                  <a:schemeClr val="accent1">
                    <a:lumMod val="50000"/>
                  </a:schemeClr>
                </a:solidFill>
              </a:rPr>
              <a:t>Growers in LRGV, Texas, plant ~73,000 hectares of cotton annually. </a:t>
            </a:r>
            <a:endParaRPr lang="en-US" altLang="en-US" dirty="0">
              <a:solidFill>
                <a:schemeClr val="accent1">
                  <a:lumMod val="50000"/>
                </a:schemeClr>
              </a:solidFill>
            </a:endParaRPr>
          </a:p>
          <a:p>
            <a:pPr marL="457200" indent="-457200" algn="l">
              <a:spcBef>
                <a:spcPts val="0"/>
              </a:spcBef>
              <a:spcAft>
                <a:spcPts val="1500"/>
              </a:spcAft>
              <a:buFont typeface="Arial" panose="020B0604020202020204" pitchFamily="34" charset="0"/>
              <a:buChar char="•"/>
            </a:pPr>
            <a:r>
              <a:rPr lang="en-US" altLang="en-US" dirty="0">
                <a:solidFill>
                  <a:schemeClr val="accent1">
                    <a:lumMod val="50000"/>
                  </a:schemeClr>
                </a:solidFill>
              </a:rPr>
              <a:t>Growers in Tamaulipas, Mexico, plant between 8,000 – 11,000 hectares of cotton annually. </a:t>
            </a:r>
          </a:p>
          <a:p>
            <a:pPr marL="457200" indent="-457200" algn="l">
              <a:spcBef>
                <a:spcPts val="0"/>
              </a:spcBef>
              <a:spcAft>
                <a:spcPts val="1500"/>
              </a:spcAft>
              <a:buFont typeface="Arial" panose="020B0604020202020204" pitchFamily="34" charset="0"/>
              <a:buChar char="•"/>
            </a:pPr>
            <a:r>
              <a:rPr lang="en-US" altLang="en-US" dirty="0">
                <a:solidFill>
                  <a:schemeClr val="accent1">
                    <a:lumMod val="50000"/>
                  </a:schemeClr>
                </a:solidFill>
              </a:rPr>
              <a:t>Growers in both countries confront the same environmental conditions</a:t>
            </a:r>
          </a:p>
          <a:p>
            <a:pPr marL="457200" indent="-457200" algn="l">
              <a:spcBef>
                <a:spcPts val="0"/>
              </a:spcBef>
              <a:spcAft>
                <a:spcPts val="1500"/>
              </a:spcAft>
              <a:buFont typeface="Arial" panose="020B0604020202020204" pitchFamily="34" charset="0"/>
              <a:buChar char="•"/>
            </a:pPr>
            <a:r>
              <a:rPr lang="en-US" altLang="en-US" dirty="0">
                <a:solidFill>
                  <a:schemeClr val="accent1">
                    <a:lumMod val="50000"/>
                  </a:schemeClr>
                </a:solidFill>
              </a:rPr>
              <a:t>BW pressure in one country can easily move over the border</a:t>
            </a:r>
          </a:p>
          <a:p>
            <a:pPr algn="l">
              <a:spcBef>
                <a:spcPts val="0"/>
              </a:spcBef>
              <a:spcAft>
                <a:spcPts val="1500"/>
              </a:spcAft>
            </a:pPr>
            <a:endParaRPr lang="en-GB" dirty="0">
              <a:solidFill>
                <a:schemeClr val="accent1">
                  <a:lumMod val="50000"/>
                </a:schemeClr>
              </a:solidFill>
            </a:endParaRPr>
          </a:p>
        </p:txBody>
      </p:sp>
      <p:grpSp>
        <p:nvGrpSpPr>
          <p:cNvPr id="2" name="Group 1">
            <a:extLst>
              <a:ext uri="{FF2B5EF4-FFF2-40B4-BE49-F238E27FC236}">
                <a16:creationId xmlns:a16="http://schemas.microsoft.com/office/drawing/2014/main" id="{580BD76A-8E6E-4735-951A-A33E2989F2B8}"/>
              </a:ext>
            </a:extLst>
          </p:cNvPr>
          <p:cNvGrpSpPr/>
          <p:nvPr/>
        </p:nvGrpSpPr>
        <p:grpSpPr>
          <a:xfrm>
            <a:off x="30152" y="732175"/>
            <a:ext cx="6079253" cy="6115774"/>
            <a:chOff x="763674" y="753899"/>
            <a:chExt cx="6018125" cy="6166022"/>
          </a:xfrm>
        </p:grpSpPr>
        <p:pic>
          <p:nvPicPr>
            <p:cNvPr id="6" name="image1.jpeg">
              <a:extLst>
                <a:ext uri="{FF2B5EF4-FFF2-40B4-BE49-F238E27FC236}">
                  <a16:creationId xmlns:a16="http://schemas.microsoft.com/office/drawing/2014/main" id="{27BCF8B3-3E2B-4267-A3C6-B18453437444}"/>
                </a:ext>
              </a:extLst>
            </p:cNvPr>
            <p:cNvPicPr>
              <a:picLocks noChangeAspect="1"/>
            </p:cNvPicPr>
            <p:nvPr/>
          </p:nvPicPr>
          <p:blipFill>
            <a:blip r:embed="rId3" cstate="print"/>
            <a:stretch>
              <a:fillRect/>
            </a:stretch>
          </p:blipFill>
          <p:spPr>
            <a:xfrm>
              <a:off x="763674" y="753899"/>
              <a:ext cx="6018125" cy="6166022"/>
            </a:xfrm>
            <a:prstGeom prst="rect">
              <a:avLst/>
            </a:prstGeom>
            <a:ln w="38100">
              <a:solidFill>
                <a:schemeClr val="accent1">
                  <a:lumMod val="75000"/>
                </a:schemeClr>
              </a:solidFill>
            </a:ln>
          </p:spPr>
        </p:pic>
        <p:sp>
          <p:nvSpPr>
            <p:cNvPr id="8" name="TextBox 7">
              <a:extLst>
                <a:ext uri="{FF2B5EF4-FFF2-40B4-BE49-F238E27FC236}">
                  <a16:creationId xmlns:a16="http://schemas.microsoft.com/office/drawing/2014/main" id="{1E181587-3017-4FD5-8160-9A84DE111A44}"/>
                </a:ext>
              </a:extLst>
            </p:cNvPr>
            <p:cNvSpPr txBox="1"/>
            <p:nvPr/>
          </p:nvSpPr>
          <p:spPr>
            <a:xfrm>
              <a:off x="3594432" y="790024"/>
              <a:ext cx="1219200" cy="1427404"/>
            </a:xfrm>
            <a:prstGeom prst="rect">
              <a:avLst/>
            </a:prstGeom>
            <a:solidFill>
              <a:schemeClr val="bg1"/>
            </a:solidFill>
            <a:ln>
              <a:noFill/>
            </a:ln>
          </p:spPr>
          <p:txBody>
            <a:bodyPr wrap="square" rtlCol="0">
              <a:spAutoFit/>
            </a:bodyPr>
            <a:lstStyle/>
            <a:p>
              <a:pPr algn="ctr"/>
              <a:r>
                <a:rPr lang="en-US" b="1" dirty="0"/>
                <a:t>United States of America</a:t>
              </a:r>
            </a:p>
            <a:p>
              <a:pPr algn="ctr"/>
              <a:r>
                <a:rPr lang="en-US" sz="600" b="1" dirty="0"/>
                <a:t> </a:t>
              </a:r>
            </a:p>
            <a:p>
              <a:pPr algn="ctr"/>
              <a:r>
                <a:rPr lang="en-US" sz="2600" b="1" dirty="0"/>
                <a:t>LRGV</a:t>
              </a:r>
            </a:p>
          </p:txBody>
        </p:sp>
      </p:grpSp>
    </p:spTree>
    <p:extLst>
      <p:ext uri="{BB962C8B-B14F-4D97-AF65-F5344CB8AC3E}">
        <p14:creationId xmlns:p14="http://schemas.microsoft.com/office/powerpoint/2010/main" val="419248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a:extLst>
              <a:ext uri="{FF2B5EF4-FFF2-40B4-BE49-F238E27FC236}">
                <a16:creationId xmlns:a16="http://schemas.microsoft.com/office/drawing/2014/main" id="{B01DF885-C714-426C-A0DB-4BA77B555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3216275"/>
            <a:ext cx="4436583" cy="2984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a:extLst>
              <a:ext uri="{FF2B5EF4-FFF2-40B4-BE49-F238E27FC236}">
                <a16:creationId xmlns:a16="http://schemas.microsoft.com/office/drawing/2014/main" id="{51CB796F-650A-4CCF-B151-33B9E17769EB}"/>
              </a:ext>
            </a:extLst>
          </p:cNvPr>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sp>
        <p:nvSpPr>
          <p:cNvPr id="5" name="1 Título">
            <a:extLst>
              <a:ext uri="{FF2B5EF4-FFF2-40B4-BE49-F238E27FC236}">
                <a16:creationId xmlns:a16="http://schemas.microsoft.com/office/drawing/2014/main" id="{EDE18303-C6D2-4039-89BC-9602C16A0278}"/>
              </a:ext>
            </a:extLst>
          </p:cNvPr>
          <p:cNvSpPr txBox="1">
            <a:spLocks/>
          </p:cNvSpPr>
          <p:nvPr/>
        </p:nvSpPr>
        <p:spPr>
          <a:xfrm>
            <a:off x="381000" y="727096"/>
            <a:ext cx="11430000" cy="712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solidFill>
                  <a:schemeClr val="accent1">
                    <a:lumMod val="75000"/>
                  </a:schemeClr>
                </a:solidFill>
                <a:latin typeface="Calibri" panose="020F0502020204030204" pitchFamily="34" charset="0"/>
                <a:cs typeface="Calibri" panose="020F0502020204030204" pitchFamily="34" charset="0"/>
              </a:rPr>
              <a:t>Boll Weevil Eradication Program Background</a:t>
            </a:r>
          </a:p>
        </p:txBody>
      </p:sp>
      <p:sp>
        <p:nvSpPr>
          <p:cNvPr id="7" name="Content Placeholder 2">
            <a:extLst>
              <a:ext uri="{FF2B5EF4-FFF2-40B4-BE49-F238E27FC236}">
                <a16:creationId xmlns:a16="http://schemas.microsoft.com/office/drawing/2014/main" id="{B64AD335-6838-4EAF-997E-4868744040A1}"/>
              </a:ext>
            </a:extLst>
          </p:cNvPr>
          <p:cNvSpPr txBox="1">
            <a:spLocks/>
          </p:cNvSpPr>
          <p:nvPr/>
        </p:nvSpPr>
        <p:spPr>
          <a:xfrm>
            <a:off x="369570" y="1245653"/>
            <a:ext cx="11277600" cy="2111354"/>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r>
              <a:rPr lang="en-US" b="1" dirty="0">
                <a:solidFill>
                  <a:schemeClr val="accent1">
                    <a:lumMod val="50000"/>
                  </a:schemeClr>
                </a:solidFill>
              </a:rPr>
              <a:t>By</a:t>
            </a:r>
            <a:r>
              <a:rPr lang="en-GB" b="1" dirty="0">
                <a:solidFill>
                  <a:schemeClr val="accent1">
                    <a:lumMod val="50000"/>
                  </a:schemeClr>
                </a:solidFill>
              </a:rPr>
              <a:t> 2015 eradication efforts in Tamaulipas stalled</a:t>
            </a:r>
            <a:r>
              <a:rPr lang="en-GB" dirty="0">
                <a:solidFill>
                  <a:schemeClr val="accent1">
                    <a:lumMod val="50000"/>
                  </a:schemeClr>
                </a:solidFill>
              </a:rPr>
              <a:t>: </a:t>
            </a:r>
          </a:p>
          <a:p>
            <a:pPr algn="just">
              <a:spcBef>
                <a:spcPts val="0"/>
              </a:spcBef>
            </a:pPr>
            <a:endParaRPr lang="en-GB" sz="1200" dirty="0">
              <a:solidFill>
                <a:schemeClr val="accent1">
                  <a:lumMod val="50000"/>
                </a:schemeClr>
              </a:solidFill>
            </a:endParaRPr>
          </a:p>
          <a:p>
            <a:pPr marL="457200" indent="-457200" algn="just">
              <a:spcBef>
                <a:spcPts val="0"/>
              </a:spcBef>
              <a:buFont typeface="Arial" panose="020B0604020202020204" pitchFamily="34" charset="0"/>
              <a:buChar char="•"/>
            </a:pPr>
            <a:r>
              <a:rPr lang="en-GB" dirty="0">
                <a:solidFill>
                  <a:schemeClr val="accent1">
                    <a:lumMod val="50000"/>
                  </a:schemeClr>
                </a:solidFill>
              </a:rPr>
              <a:t>Lack of a coordinated operational plan between United States and Mexico</a:t>
            </a:r>
          </a:p>
          <a:p>
            <a:pPr marL="457200" indent="-457200" algn="just">
              <a:spcBef>
                <a:spcPts val="0"/>
              </a:spcBef>
              <a:buFont typeface="Arial" panose="020B0604020202020204" pitchFamily="34" charset="0"/>
              <a:buChar char="•"/>
            </a:pPr>
            <a:endParaRPr lang="en-GB" sz="1400" dirty="0">
              <a:solidFill>
                <a:schemeClr val="accent1">
                  <a:lumMod val="50000"/>
                </a:schemeClr>
              </a:solidFill>
            </a:endParaRPr>
          </a:p>
          <a:p>
            <a:pPr marL="457200" indent="-457200" algn="just">
              <a:spcBef>
                <a:spcPts val="0"/>
              </a:spcBef>
              <a:buFont typeface="Arial" panose="020B0604020202020204" pitchFamily="34" charset="0"/>
              <a:buChar char="•"/>
            </a:pPr>
            <a:r>
              <a:rPr lang="en-GB" dirty="0">
                <a:solidFill>
                  <a:schemeClr val="accent1">
                    <a:lumMod val="50000"/>
                  </a:schemeClr>
                </a:solidFill>
              </a:rPr>
              <a:t>Delays in funding or availability of Malathion by end of the season, when BW activity peaks</a:t>
            </a:r>
          </a:p>
        </p:txBody>
      </p:sp>
      <p:sp>
        <p:nvSpPr>
          <p:cNvPr id="6" name="Content Placeholder 2">
            <a:extLst>
              <a:ext uri="{FF2B5EF4-FFF2-40B4-BE49-F238E27FC236}">
                <a16:creationId xmlns:a16="http://schemas.microsoft.com/office/drawing/2014/main" id="{71283CEA-15B8-4BBD-A788-987C08E69229}"/>
              </a:ext>
            </a:extLst>
          </p:cNvPr>
          <p:cNvSpPr txBox="1">
            <a:spLocks/>
          </p:cNvSpPr>
          <p:nvPr/>
        </p:nvSpPr>
        <p:spPr>
          <a:xfrm>
            <a:off x="369570" y="3118881"/>
            <a:ext cx="7303771" cy="3081893"/>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spcBef>
                <a:spcPts val="0"/>
              </a:spcBef>
              <a:buFont typeface="Arial" panose="020B0604020202020204" pitchFamily="34" charset="0"/>
              <a:buChar char="•"/>
            </a:pPr>
            <a:r>
              <a:rPr lang="en-GB" dirty="0">
                <a:solidFill>
                  <a:schemeClr val="accent1">
                    <a:lumMod val="50000"/>
                  </a:schemeClr>
                </a:solidFill>
              </a:rPr>
              <a:t>Delayed payments to aerial applicators resulting in treatment delays</a:t>
            </a:r>
          </a:p>
          <a:p>
            <a:pPr marL="457200" indent="-457200" algn="just">
              <a:spcBef>
                <a:spcPts val="0"/>
              </a:spcBef>
              <a:buFont typeface="Arial" panose="020B0604020202020204" pitchFamily="34" charset="0"/>
              <a:buChar char="•"/>
            </a:pPr>
            <a:endParaRPr lang="en-GB" sz="1400" dirty="0">
              <a:solidFill>
                <a:schemeClr val="accent1">
                  <a:lumMod val="50000"/>
                </a:schemeClr>
              </a:solidFill>
            </a:endParaRPr>
          </a:p>
          <a:p>
            <a:pPr marL="457200" indent="-457200" algn="just">
              <a:spcBef>
                <a:spcPts val="0"/>
              </a:spcBef>
              <a:buFont typeface="Arial" panose="020B0604020202020204" pitchFamily="34" charset="0"/>
              <a:buChar char="•"/>
            </a:pPr>
            <a:r>
              <a:rPr lang="en-GB" dirty="0">
                <a:solidFill>
                  <a:schemeClr val="accent1">
                    <a:lumMod val="50000"/>
                  </a:schemeClr>
                </a:solidFill>
              </a:rPr>
              <a:t>Setbacks from erratic storm systems interfering with BW trapping and treatments in both the U.S. and Mexico</a:t>
            </a:r>
          </a:p>
          <a:p>
            <a:pPr marL="457200" indent="-457200" algn="just">
              <a:spcBef>
                <a:spcPts val="0"/>
              </a:spcBef>
              <a:buFont typeface="Arial" panose="020B0604020202020204" pitchFamily="34" charset="0"/>
              <a:buChar char="•"/>
            </a:pPr>
            <a:endParaRPr lang="en-GB" sz="1400" dirty="0">
              <a:solidFill>
                <a:schemeClr val="accent1">
                  <a:lumMod val="50000"/>
                </a:schemeClr>
              </a:solidFill>
            </a:endParaRPr>
          </a:p>
          <a:p>
            <a:pPr algn="just">
              <a:spcBef>
                <a:spcPts val="0"/>
              </a:spcBef>
            </a:pPr>
            <a:r>
              <a:rPr lang="en-GB" dirty="0">
                <a:solidFill>
                  <a:schemeClr val="accent1">
                    <a:lumMod val="50000"/>
                  </a:schemeClr>
                </a:solidFill>
              </a:rPr>
              <a:t>Challenges in Tamaulipas prolong BW eradication in both Mexico and the United States.</a:t>
            </a:r>
          </a:p>
        </p:txBody>
      </p:sp>
      <p:sp>
        <p:nvSpPr>
          <p:cNvPr id="9" name="Text Box 10">
            <a:extLst>
              <a:ext uri="{FF2B5EF4-FFF2-40B4-BE49-F238E27FC236}">
                <a16:creationId xmlns:a16="http://schemas.microsoft.com/office/drawing/2014/main" id="{853BC32F-9620-4E5B-BFC5-9E3FF9368335}"/>
              </a:ext>
            </a:extLst>
          </p:cNvPr>
          <p:cNvSpPr txBox="1">
            <a:spLocks noChangeArrowheads="1"/>
          </p:cNvSpPr>
          <p:nvPr/>
        </p:nvSpPr>
        <p:spPr bwMode="auto">
          <a:xfrm>
            <a:off x="10234485" y="3292023"/>
            <a:ext cx="19079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eaLnBrk="1" hangingPunct="1"/>
            <a:r>
              <a:rPr lang="en-US" altLang="en-US" sz="1000" dirty="0"/>
              <a:t>USDA APHIS PPQ - Oxford, North Carolina , USDA APHIS PPQ, Bugwood.org</a:t>
            </a:r>
          </a:p>
        </p:txBody>
      </p:sp>
    </p:spTree>
    <p:extLst>
      <p:ext uri="{BB962C8B-B14F-4D97-AF65-F5344CB8AC3E}">
        <p14:creationId xmlns:p14="http://schemas.microsoft.com/office/powerpoint/2010/main" val="120845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7822523F-4E25-4C14-9DFD-D02190EDC60E}"/>
              </a:ext>
            </a:extLst>
          </p:cNvPr>
          <p:cNvSpPr txBox="1">
            <a:spLocks/>
          </p:cNvSpPr>
          <p:nvPr/>
        </p:nvSpPr>
        <p:spPr>
          <a:xfrm>
            <a:off x="381000" y="699542"/>
            <a:ext cx="10481268" cy="7320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u="sng" dirty="0">
                <a:solidFill>
                  <a:schemeClr val="accent1">
                    <a:lumMod val="75000"/>
                  </a:schemeClr>
                </a:solidFill>
                <a:latin typeface="+mn-lt"/>
              </a:rPr>
              <a:t>NAPPO’s Role in the Boll Weevil Eradication Program</a:t>
            </a:r>
          </a:p>
        </p:txBody>
      </p:sp>
      <p:sp>
        <p:nvSpPr>
          <p:cNvPr id="4" name="Content Placeholder 2">
            <a:extLst>
              <a:ext uri="{FF2B5EF4-FFF2-40B4-BE49-F238E27FC236}">
                <a16:creationId xmlns:a16="http://schemas.microsoft.com/office/drawing/2014/main" id="{8A8D6C00-1071-4BE8-9D07-E8EF01FEEE48}"/>
              </a:ext>
            </a:extLst>
          </p:cNvPr>
          <p:cNvSpPr txBox="1">
            <a:spLocks/>
          </p:cNvSpPr>
          <p:nvPr/>
        </p:nvSpPr>
        <p:spPr>
          <a:xfrm>
            <a:off x="380999" y="1417753"/>
            <a:ext cx="11258551" cy="1643023"/>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0"/>
              </a:spcBef>
              <a:buFont typeface="Arial" panose="020B0604020202020204" pitchFamily="34" charset="0"/>
              <a:buChar char="•"/>
            </a:pPr>
            <a:r>
              <a:rPr lang="en-GB" dirty="0">
                <a:solidFill>
                  <a:schemeClr val="accent1">
                    <a:lumMod val="50000"/>
                  </a:schemeClr>
                </a:solidFill>
              </a:rPr>
              <a:t>In 2016, APHIS-PPQ established a Cooperative Agreement with NAPPO to facilitate supplies and payments for eradication efforts in Tamaulipas. </a:t>
            </a:r>
          </a:p>
          <a:p>
            <a:pPr marL="457200" indent="-457200" algn="l">
              <a:spcBef>
                <a:spcPts val="0"/>
              </a:spcBef>
              <a:buFont typeface="Arial" panose="020B0604020202020204" pitchFamily="34" charset="0"/>
              <a:buChar char="•"/>
            </a:pPr>
            <a:endParaRPr lang="en-GB" dirty="0">
              <a:solidFill>
                <a:schemeClr val="accent1">
                  <a:lumMod val="50000"/>
                </a:schemeClr>
              </a:solidFill>
            </a:endParaRPr>
          </a:p>
          <a:p>
            <a:pPr marL="457200" indent="-457200" algn="l">
              <a:spcBef>
                <a:spcPts val="0"/>
              </a:spcBef>
              <a:buFont typeface="Arial" panose="020B0604020202020204" pitchFamily="34" charset="0"/>
              <a:buChar char="•"/>
            </a:pPr>
            <a:r>
              <a:rPr lang="en-GB" dirty="0">
                <a:solidFill>
                  <a:schemeClr val="accent1">
                    <a:lumMod val="50000"/>
                  </a:schemeClr>
                </a:solidFill>
              </a:rPr>
              <a:t>APHIS </a:t>
            </a:r>
            <a:r>
              <a:rPr lang="en-US" dirty="0">
                <a:solidFill>
                  <a:schemeClr val="accent1">
                    <a:lumMod val="50000"/>
                  </a:schemeClr>
                </a:solidFill>
              </a:rPr>
              <a:t>provides </a:t>
            </a:r>
            <a:r>
              <a:rPr lang="en-GB" dirty="0">
                <a:solidFill>
                  <a:schemeClr val="accent1">
                    <a:lumMod val="50000"/>
                  </a:schemeClr>
                </a:solidFill>
              </a:rPr>
              <a:t>between $3M - $4M into the agreement annually. </a:t>
            </a:r>
          </a:p>
          <a:p>
            <a:pPr algn="l">
              <a:spcBef>
                <a:spcPts val="0"/>
              </a:spcBef>
            </a:pPr>
            <a:endParaRPr lang="en-GB" dirty="0">
              <a:solidFill>
                <a:schemeClr val="accent1">
                  <a:lumMod val="50000"/>
                </a:schemeClr>
              </a:solidFill>
            </a:endParaRPr>
          </a:p>
          <a:p>
            <a:pPr marL="457200" indent="-457200" algn="l">
              <a:lnSpc>
                <a:spcPct val="150000"/>
              </a:lnSpc>
              <a:spcBef>
                <a:spcPts val="0"/>
              </a:spcBef>
              <a:buFont typeface="Arial" panose="020B0604020202020204" pitchFamily="34" charset="0"/>
              <a:buChar char="•"/>
            </a:pPr>
            <a:endParaRPr lang="en-GB" dirty="0">
              <a:solidFill>
                <a:schemeClr val="accent1">
                  <a:lumMod val="50000"/>
                </a:schemeClr>
              </a:solidFill>
            </a:endParaRPr>
          </a:p>
          <a:p>
            <a:pPr algn="l">
              <a:lnSpc>
                <a:spcPct val="150000"/>
              </a:lnSpc>
              <a:spcBef>
                <a:spcPts val="0"/>
              </a:spcBef>
            </a:pPr>
            <a:endParaRPr lang="en-US" altLang="en-US" dirty="0">
              <a:solidFill>
                <a:schemeClr val="accent1">
                  <a:lumMod val="50000"/>
                </a:schemeClr>
              </a:solidFill>
            </a:endParaRPr>
          </a:p>
        </p:txBody>
      </p:sp>
      <p:pic>
        <p:nvPicPr>
          <p:cNvPr id="2" name="Picture 13">
            <a:extLst>
              <a:ext uri="{FF2B5EF4-FFF2-40B4-BE49-F238E27FC236}">
                <a16:creationId xmlns:a16="http://schemas.microsoft.com/office/drawing/2014/main" id="{2B4F0515-B0E6-88A5-4EB1-5A144AD56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3285204"/>
            <a:ext cx="3408341" cy="2873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7C655B72-F348-645A-CB58-DE22F637E285}"/>
              </a:ext>
            </a:extLst>
          </p:cNvPr>
          <p:cNvSpPr txBox="1">
            <a:spLocks noChangeArrowheads="1"/>
          </p:cNvSpPr>
          <p:nvPr/>
        </p:nvSpPr>
        <p:spPr bwMode="auto">
          <a:xfrm>
            <a:off x="4541224" y="5758590"/>
            <a:ext cx="238759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eaLnBrk="1" hangingPunct="1"/>
            <a:r>
              <a:rPr lang="en-US" altLang="en-US" sz="1050" dirty="0"/>
              <a:t>Clemson University - USDA Cooperative Extension Slide Series , , Bugwood.org</a:t>
            </a:r>
          </a:p>
        </p:txBody>
      </p:sp>
      <p:pic>
        <p:nvPicPr>
          <p:cNvPr id="6" name="Picture 13">
            <a:extLst>
              <a:ext uri="{FF2B5EF4-FFF2-40B4-BE49-F238E27FC236}">
                <a16:creationId xmlns:a16="http://schemas.microsoft.com/office/drawing/2014/main" id="{31C6AB8E-9D58-030A-8789-58603A332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66" y="3285204"/>
            <a:ext cx="4068784" cy="29178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D7CB948-EBE3-DAA2-9209-0DD119C3E8E9}"/>
              </a:ext>
            </a:extLst>
          </p:cNvPr>
          <p:cNvSpPr txBox="1"/>
          <p:nvPr/>
        </p:nvSpPr>
        <p:spPr>
          <a:xfrm>
            <a:off x="8105776" y="3434232"/>
            <a:ext cx="3838576" cy="246221"/>
          </a:xfrm>
          <a:prstGeom prst="rect">
            <a:avLst/>
          </a:prstGeom>
          <a:noFill/>
        </p:spPr>
        <p:txBody>
          <a:bodyPr wrap="square" rtlCol="0">
            <a:spAutoFit/>
          </a:bodyPr>
          <a:lstStyle/>
          <a:p>
            <a:r>
              <a:rPr lang="en-US" sz="1000" dirty="0"/>
              <a:t>Boll Weevil (</a:t>
            </a:r>
            <a:r>
              <a:rPr lang="en-US" sz="1000" i="1" dirty="0"/>
              <a:t>Anthonomus grandis</a:t>
            </a:r>
            <a:r>
              <a:rPr lang="en-US" sz="1000" dirty="0"/>
              <a:t>) on cotton (</a:t>
            </a:r>
            <a:r>
              <a:rPr lang="en-US" sz="1000" i="1" dirty="0"/>
              <a:t>Gossypium </a:t>
            </a:r>
            <a:r>
              <a:rPr lang="en-US" sz="1000" i="1" dirty="0" err="1"/>
              <a:t>hirsutum</a:t>
            </a:r>
            <a:r>
              <a:rPr lang="en-US" sz="1000" dirty="0"/>
              <a:t>) </a:t>
            </a:r>
          </a:p>
        </p:txBody>
      </p:sp>
      <p:sp>
        <p:nvSpPr>
          <p:cNvPr id="8" name="TextBox 7">
            <a:extLst>
              <a:ext uri="{FF2B5EF4-FFF2-40B4-BE49-F238E27FC236}">
                <a16:creationId xmlns:a16="http://schemas.microsoft.com/office/drawing/2014/main" id="{4C09B47B-B1CC-60BE-ED56-3C003518E96B}"/>
              </a:ext>
            </a:extLst>
          </p:cNvPr>
          <p:cNvSpPr txBox="1"/>
          <p:nvPr/>
        </p:nvSpPr>
        <p:spPr>
          <a:xfrm>
            <a:off x="8067676" y="5928226"/>
            <a:ext cx="3128644" cy="246221"/>
          </a:xfrm>
          <a:prstGeom prst="rect">
            <a:avLst/>
          </a:prstGeom>
          <a:solidFill>
            <a:schemeClr val="bg2">
              <a:lumMod val="25000"/>
            </a:schemeClr>
          </a:solidFill>
        </p:spPr>
        <p:txBody>
          <a:bodyPr wrap="square" rtlCol="0">
            <a:spAutoFit/>
          </a:bodyPr>
          <a:lstStyle/>
          <a:p>
            <a:r>
              <a:rPr lang="en-US" sz="1000" dirty="0">
                <a:solidFill>
                  <a:schemeClr val="bg1"/>
                </a:solidFill>
              </a:rPr>
              <a:t>Florida Division of Plant Industry: FDACS: Bugwood.org </a:t>
            </a:r>
          </a:p>
        </p:txBody>
      </p:sp>
      <p:sp>
        <p:nvSpPr>
          <p:cNvPr id="9" name="Content Placeholder 2">
            <a:extLst>
              <a:ext uri="{FF2B5EF4-FFF2-40B4-BE49-F238E27FC236}">
                <a16:creationId xmlns:a16="http://schemas.microsoft.com/office/drawing/2014/main" id="{D45821F8-11FB-9B22-7C16-18A5A4B7AD8F}"/>
              </a:ext>
            </a:extLst>
          </p:cNvPr>
          <p:cNvSpPr txBox="1">
            <a:spLocks/>
          </p:cNvSpPr>
          <p:nvPr/>
        </p:nvSpPr>
        <p:spPr>
          <a:xfrm>
            <a:off x="380999" y="3294178"/>
            <a:ext cx="3914776" cy="2329590"/>
          </a:xfrm>
          <a:prstGeom prst="rect">
            <a:avLst/>
          </a:prstGeom>
          <a:no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r>
              <a:rPr lang="en-GB" u="sng" dirty="0">
                <a:solidFill>
                  <a:schemeClr val="accent1">
                    <a:lumMod val="50000"/>
                  </a:schemeClr>
                </a:solidFill>
              </a:rPr>
              <a:t>NAPPO’s Strategic Goal 1</a:t>
            </a:r>
            <a:r>
              <a:rPr lang="en-GB" dirty="0">
                <a:solidFill>
                  <a:schemeClr val="accent1">
                    <a:lumMod val="50000"/>
                  </a:schemeClr>
                </a:solidFill>
              </a:rPr>
              <a:t>:</a:t>
            </a:r>
          </a:p>
          <a:p>
            <a:pPr algn="just">
              <a:spcBef>
                <a:spcPts val="0"/>
              </a:spcBef>
            </a:pPr>
            <a:r>
              <a:rPr lang="en-GB" dirty="0">
                <a:solidFill>
                  <a:schemeClr val="accent1">
                    <a:lumMod val="50000"/>
                  </a:schemeClr>
                </a:solidFill>
              </a:rPr>
              <a:t> </a:t>
            </a:r>
          </a:p>
          <a:p>
            <a:pPr algn="just">
              <a:spcBef>
                <a:spcPts val="0"/>
              </a:spcBef>
            </a:pPr>
            <a:r>
              <a:rPr lang="en-GB" dirty="0">
                <a:solidFill>
                  <a:schemeClr val="accent1">
                    <a:lumMod val="50000"/>
                  </a:schemeClr>
                </a:solidFill>
              </a:rPr>
              <a:t>“To protect North American plant resources from the introduction and spread of regulated plant pests.” </a:t>
            </a:r>
            <a:endParaRPr lang="en-US" altLang="en-US" dirty="0">
              <a:solidFill>
                <a:schemeClr val="accent1">
                  <a:lumMod val="50000"/>
                </a:schemeClr>
              </a:solidFill>
            </a:endParaRPr>
          </a:p>
        </p:txBody>
      </p:sp>
    </p:spTree>
    <p:extLst>
      <p:ext uri="{BB962C8B-B14F-4D97-AF65-F5344CB8AC3E}">
        <p14:creationId xmlns:p14="http://schemas.microsoft.com/office/powerpoint/2010/main" val="23650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74FB6-8A7D-4AC9-BEBC-9B143C3D8D04}"/>
              </a:ext>
            </a:extLst>
          </p:cNvPr>
          <p:cNvSpPr txBox="1">
            <a:spLocks/>
          </p:cNvSpPr>
          <p:nvPr/>
        </p:nvSpPr>
        <p:spPr>
          <a:xfrm>
            <a:off x="3784601" y="1670995"/>
            <a:ext cx="8274050" cy="4727590"/>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GB" sz="2800" b="1" dirty="0">
                <a:solidFill>
                  <a:schemeClr val="accent1">
                    <a:lumMod val="50000"/>
                  </a:schemeClr>
                </a:solidFill>
              </a:rPr>
              <a:t>NAPPO’s activities include:</a:t>
            </a:r>
            <a:endParaRPr lang="en-GB" sz="1200" b="1" dirty="0">
              <a:solidFill>
                <a:schemeClr val="accent1">
                  <a:lumMod val="50000"/>
                </a:schemeClr>
              </a:solidFill>
            </a:endParaRPr>
          </a:p>
          <a:p>
            <a:pPr algn="l">
              <a:spcBef>
                <a:spcPts val="0"/>
              </a:spcBef>
            </a:pPr>
            <a:r>
              <a:rPr lang="en-GB" sz="1200" dirty="0">
                <a:solidFill>
                  <a:schemeClr val="accent1">
                    <a:lumMod val="50000"/>
                  </a:schemeClr>
                </a:solidFill>
              </a:rPr>
              <a:t> </a:t>
            </a:r>
          </a:p>
          <a:p>
            <a:pPr marL="457200" indent="-457200" algn="l">
              <a:spcBef>
                <a:spcPts val="0"/>
              </a:spcBef>
              <a:buFont typeface="Arial" panose="020B0604020202020204" pitchFamily="34" charset="0"/>
              <a:buChar char="•"/>
            </a:pPr>
            <a:r>
              <a:rPr lang="en-GB" sz="2500" dirty="0">
                <a:solidFill>
                  <a:schemeClr val="accent1">
                    <a:lumMod val="50000"/>
                  </a:schemeClr>
                </a:solidFill>
              </a:rPr>
              <a:t>Managing program funds</a:t>
            </a:r>
          </a:p>
          <a:p>
            <a:pPr marL="457200" indent="-457200" algn="l">
              <a:spcBef>
                <a:spcPts val="0"/>
              </a:spcBef>
              <a:buFont typeface="Arial" panose="020B0604020202020204" pitchFamily="34" charset="0"/>
              <a:buChar char="•"/>
            </a:pPr>
            <a:r>
              <a:rPr lang="en-GB" sz="2500" dirty="0">
                <a:solidFill>
                  <a:schemeClr val="accent1">
                    <a:lumMod val="50000"/>
                  </a:schemeClr>
                </a:solidFill>
              </a:rPr>
              <a:t>Processing certified payment requests </a:t>
            </a:r>
          </a:p>
          <a:p>
            <a:pPr marL="457200" indent="-457200" algn="l">
              <a:spcBef>
                <a:spcPts val="0"/>
              </a:spcBef>
              <a:buFont typeface="Arial" panose="020B0604020202020204" pitchFamily="34" charset="0"/>
              <a:buChar char="•"/>
            </a:pPr>
            <a:r>
              <a:rPr lang="en-GB" sz="2500" dirty="0">
                <a:solidFill>
                  <a:schemeClr val="accent1">
                    <a:lumMod val="50000"/>
                  </a:schemeClr>
                </a:solidFill>
              </a:rPr>
              <a:t>Sending timely payments for program expenses</a:t>
            </a:r>
          </a:p>
          <a:p>
            <a:pPr marL="914400" lvl="1" indent="-457200" algn="l">
              <a:spcBef>
                <a:spcPts val="0"/>
              </a:spcBef>
              <a:buFont typeface="Arial" panose="020B0604020202020204" pitchFamily="34" charset="0"/>
              <a:buChar char="•"/>
            </a:pPr>
            <a:r>
              <a:rPr lang="en-GB" sz="2500" dirty="0">
                <a:solidFill>
                  <a:schemeClr val="accent1">
                    <a:lumMod val="50000"/>
                  </a:schemeClr>
                </a:solidFill>
              </a:rPr>
              <a:t>Directly to Malathion supplier </a:t>
            </a:r>
          </a:p>
          <a:p>
            <a:pPr marL="914400" lvl="1" indent="-457200" algn="l">
              <a:spcBef>
                <a:spcPts val="0"/>
              </a:spcBef>
              <a:buFont typeface="Arial" panose="020B0604020202020204" pitchFamily="34" charset="0"/>
              <a:buChar char="•"/>
            </a:pPr>
            <a:r>
              <a:rPr lang="en-GB" sz="2500" dirty="0">
                <a:solidFill>
                  <a:schemeClr val="accent1">
                    <a:lumMod val="50000"/>
                  </a:schemeClr>
                </a:solidFill>
              </a:rPr>
              <a:t>Directly to aerial applicators</a:t>
            </a:r>
          </a:p>
          <a:p>
            <a:pPr marL="457200" indent="-457200" algn="l">
              <a:spcBef>
                <a:spcPts val="0"/>
              </a:spcBef>
              <a:buFont typeface="Arial" panose="020B0604020202020204" pitchFamily="34" charset="0"/>
              <a:buChar char="•"/>
            </a:pPr>
            <a:r>
              <a:rPr lang="en-GB" sz="2500" dirty="0">
                <a:solidFill>
                  <a:schemeClr val="accent1">
                    <a:lumMod val="50000"/>
                  </a:schemeClr>
                </a:solidFill>
              </a:rPr>
              <a:t>Providing account updates to APHIS-PPQ </a:t>
            </a:r>
          </a:p>
          <a:p>
            <a:pPr marL="457200" indent="-457200" algn="l">
              <a:spcBef>
                <a:spcPts val="0"/>
              </a:spcBef>
              <a:buFont typeface="Arial" panose="020B0604020202020204" pitchFamily="34" charset="0"/>
              <a:buChar char="•"/>
            </a:pPr>
            <a:r>
              <a:rPr lang="en-GB" sz="2500" dirty="0">
                <a:solidFill>
                  <a:schemeClr val="accent1">
                    <a:lumMod val="50000"/>
                  </a:schemeClr>
                </a:solidFill>
              </a:rPr>
              <a:t>Maintaining records for all deposits and expenditures</a:t>
            </a:r>
          </a:p>
          <a:p>
            <a:pPr marL="457200" indent="-457200" algn="l">
              <a:spcBef>
                <a:spcPts val="0"/>
              </a:spcBef>
              <a:buFont typeface="Arial" panose="020B0604020202020204" pitchFamily="34" charset="0"/>
              <a:buChar char="•"/>
            </a:pPr>
            <a:r>
              <a:rPr lang="en-GB" sz="2500" dirty="0">
                <a:solidFill>
                  <a:schemeClr val="accent1">
                    <a:lumMod val="50000"/>
                  </a:schemeClr>
                </a:solidFill>
              </a:rPr>
              <a:t>Preparing annual financial report </a:t>
            </a:r>
          </a:p>
          <a:p>
            <a:pPr marL="457200" indent="-457200" algn="l">
              <a:spcBef>
                <a:spcPts val="0"/>
              </a:spcBef>
              <a:buFont typeface="Arial" panose="020B0604020202020204" pitchFamily="34" charset="0"/>
              <a:buChar char="•"/>
            </a:pPr>
            <a:r>
              <a:rPr lang="en-GB" sz="2500" dirty="0">
                <a:solidFill>
                  <a:schemeClr val="accent1">
                    <a:lumMod val="50000"/>
                  </a:schemeClr>
                </a:solidFill>
              </a:rPr>
              <a:t>Scheduling the yearly Program Specific Audit </a:t>
            </a:r>
            <a:br>
              <a:rPr lang="en-GB" sz="2800" dirty="0">
                <a:solidFill>
                  <a:schemeClr val="accent1">
                    <a:lumMod val="50000"/>
                  </a:schemeClr>
                </a:solidFill>
              </a:rPr>
            </a:br>
            <a:endParaRPr lang="en-US" altLang="en-US" sz="2800" dirty="0">
              <a:solidFill>
                <a:schemeClr val="accent1">
                  <a:lumMod val="50000"/>
                </a:schemeClr>
              </a:solidFill>
            </a:endParaRPr>
          </a:p>
        </p:txBody>
      </p:sp>
      <p:sp>
        <p:nvSpPr>
          <p:cNvPr id="4" name="Slide Number Placeholder 2">
            <a:extLst>
              <a:ext uri="{FF2B5EF4-FFF2-40B4-BE49-F238E27FC236}">
                <a16:creationId xmlns:a16="http://schemas.microsoft.com/office/drawing/2014/main" id="{8219BA81-F000-40D5-90FA-3A9AD906C162}"/>
              </a:ext>
            </a:extLst>
          </p:cNvPr>
          <p:cNvSpPr>
            <a:spLocks noGrp="1"/>
          </p:cNvSpPr>
          <p:nvPr>
            <p:ph type="sldNum" sz="quarter" idx="12"/>
          </p:nvPr>
        </p:nvSpPr>
        <p:spPr>
          <a:xfrm>
            <a:off x="8610600" y="7270748"/>
            <a:ext cx="2743200" cy="302487"/>
          </a:xfrm>
        </p:spPr>
        <p:txBody>
          <a:bodyPr/>
          <a:lstStyle/>
          <a:p>
            <a:pPr>
              <a:defRPr/>
            </a:pPr>
            <a:fld id="{1205A660-7803-4720-A730-1A259332CE02}" type="slidenum">
              <a:rPr lang="en-CA" sz="2800" smtClean="0">
                <a:solidFill>
                  <a:srgbClr val="000000"/>
                </a:solidFill>
              </a:rPr>
              <a:pPr>
                <a:defRPr/>
              </a:pPr>
              <a:t>6</a:t>
            </a:fld>
            <a:endParaRPr lang="en-CA" sz="2800">
              <a:solidFill>
                <a:srgbClr val="000000"/>
              </a:solidFill>
            </a:endParaRPr>
          </a:p>
        </p:txBody>
      </p:sp>
      <p:sp>
        <p:nvSpPr>
          <p:cNvPr id="6" name="1 Título">
            <a:extLst>
              <a:ext uri="{FF2B5EF4-FFF2-40B4-BE49-F238E27FC236}">
                <a16:creationId xmlns:a16="http://schemas.microsoft.com/office/drawing/2014/main" id="{C1619F3F-CF1D-4E71-8A5E-0788DC2E222D}"/>
              </a:ext>
            </a:extLst>
          </p:cNvPr>
          <p:cNvSpPr txBox="1">
            <a:spLocks/>
          </p:cNvSpPr>
          <p:nvPr/>
        </p:nvSpPr>
        <p:spPr>
          <a:xfrm>
            <a:off x="271305" y="700647"/>
            <a:ext cx="11920695" cy="7262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400" u="sng" dirty="0">
                <a:solidFill>
                  <a:schemeClr val="accent1">
                    <a:lumMod val="75000"/>
                  </a:schemeClr>
                </a:solidFill>
                <a:latin typeface="+mn-lt"/>
              </a:rPr>
              <a:t>NAPPO’s Role in the Boll Weevil Eradication Program (continued)</a:t>
            </a:r>
          </a:p>
        </p:txBody>
      </p:sp>
      <p:pic>
        <p:nvPicPr>
          <p:cNvPr id="8" name="Picture 13">
            <a:extLst>
              <a:ext uri="{FF2B5EF4-FFF2-40B4-BE49-F238E27FC236}">
                <a16:creationId xmlns:a16="http://schemas.microsoft.com/office/drawing/2014/main" id="{1FAFB4D5-9339-4AA0-A4E8-E86816440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4300"/>
            <a:ext cx="3784601" cy="273367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
            <a:extLst>
              <a:ext uri="{FF2B5EF4-FFF2-40B4-BE49-F238E27FC236}">
                <a16:creationId xmlns:a16="http://schemas.microsoft.com/office/drawing/2014/main" id="{75FFB03E-8000-4EE4-88B1-952D61907D52}"/>
              </a:ext>
            </a:extLst>
          </p:cNvPr>
          <p:cNvSpPr txBox="1">
            <a:spLocks noChangeArrowheads="1"/>
          </p:cNvSpPr>
          <p:nvPr/>
        </p:nvSpPr>
        <p:spPr bwMode="auto">
          <a:xfrm>
            <a:off x="1470027" y="6211424"/>
            <a:ext cx="224663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eaLnBrk="1" hangingPunct="1"/>
            <a:r>
              <a:rPr lang="en-US" altLang="en-US" sz="1050" dirty="0"/>
              <a:t>Clemson University - USDA Cooperative Extension Slide Series , , Bugwood.org</a:t>
            </a:r>
          </a:p>
        </p:txBody>
      </p:sp>
      <p:pic>
        <p:nvPicPr>
          <p:cNvPr id="2" name="Picture 13">
            <a:extLst>
              <a:ext uri="{FF2B5EF4-FFF2-40B4-BE49-F238E27FC236}">
                <a16:creationId xmlns:a16="http://schemas.microsoft.com/office/drawing/2014/main" id="{478902CD-1EB7-5B3E-793A-B92747DB3D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80"/>
          <a:stretch/>
        </p:blipFill>
        <p:spPr bwMode="auto">
          <a:xfrm>
            <a:off x="-11512" y="1350943"/>
            <a:ext cx="3784602" cy="28925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355791-A982-D4F9-EB0D-94FF902A48E8}"/>
              </a:ext>
            </a:extLst>
          </p:cNvPr>
          <p:cNvSpPr txBox="1"/>
          <p:nvPr/>
        </p:nvSpPr>
        <p:spPr>
          <a:xfrm>
            <a:off x="526102" y="1465042"/>
            <a:ext cx="2483798" cy="400110"/>
          </a:xfrm>
          <a:prstGeom prst="rect">
            <a:avLst/>
          </a:prstGeom>
          <a:noFill/>
        </p:spPr>
        <p:txBody>
          <a:bodyPr wrap="square" rtlCol="0">
            <a:spAutoFit/>
          </a:bodyPr>
          <a:lstStyle/>
          <a:p>
            <a:r>
              <a:rPr lang="en-US" sz="1000" dirty="0"/>
              <a:t>Boll Weevil (</a:t>
            </a:r>
            <a:r>
              <a:rPr lang="en-US" sz="1000" i="1" dirty="0"/>
              <a:t>Anthonomus grandis</a:t>
            </a:r>
            <a:r>
              <a:rPr lang="en-US" sz="1000" dirty="0"/>
              <a:t>) on cotton (</a:t>
            </a:r>
            <a:r>
              <a:rPr lang="en-US" sz="1000" i="1" dirty="0"/>
              <a:t>Gossypium </a:t>
            </a:r>
            <a:r>
              <a:rPr lang="en-US" sz="1000" i="1" dirty="0" err="1"/>
              <a:t>hirsutum</a:t>
            </a:r>
            <a:r>
              <a:rPr lang="en-US" sz="1000" dirty="0"/>
              <a:t>) </a:t>
            </a:r>
          </a:p>
        </p:txBody>
      </p:sp>
      <p:sp>
        <p:nvSpPr>
          <p:cNvPr id="11" name="TextBox 10">
            <a:extLst>
              <a:ext uri="{FF2B5EF4-FFF2-40B4-BE49-F238E27FC236}">
                <a16:creationId xmlns:a16="http://schemas.microsoft.com/office/drawing/2014/main" id="{B52EFC24-59A0-EC1C-D2D3-6FB9748C9BDB}"/>
              </a:ext>
            </a:extLst>
          </p:cNvPr>
          <p:cNvSpPr txBox="1"/>
          <p:nvPr/>
        </p:nvSpPr>
        <p:spPr>
          <a:xfrm>
            <a:off x="150657" y="3779829"/>
            <a:ext cx="3341688" cy="246221"/>
          </a:xfrm>
          <a:prstGeom prst="rect">
            <a:avLst/>
          </a:prstGeom>
          <a:noFill/>
        </p:spPr>
        <p:txBody>
          <a:bodyPr wrap="square" rtlCol="0">
            <a:spAutoFit/>
          </a:bodyPr>
          <a:lstStyle/>
          <a:p>
            <a:r>
              <a:rPr lang="en-US" sz="1000" dirty="0">
                <a:solidFill>
                  <a:schemeClr val="bg1"/>
                </a:solidFill>
              </a:rPr>
              <a:t>Florida Division of Plant Industry: FDACS: Bugwood.org </a:t>
            </a:r>
          </a:p>
        </p:txBody>
      </p:sp>
    </p:spTree>
    <p:extLst>
      <p:ext uri="{BB962C8B-B14F-4D97-AF65-F5344CB8AC3E}">
        <p14:creationId xmlns:p14="http://schemas.microsoft.com/office/powerpoint/2010/main" val="287934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12C045B2-4E80-4F3D-8FFC-4679B004282B}"/>
              </a:ext>
            </a:extLst>
          </p:cNvPr>
          <p:cNvSpPr txBox="1">
            <a:spLocks/>
          </p:cNvSpPr>
          <p:nvPr/>
        </p:nvSpPr>
        <p:spPr>
          <a:xfrm>
            <a:off x="280519" y="763702"/>
            <a:ext cx="7063255" cy="128301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chemeClr val="accent1">
                    <a:lumMod val="75000"/>
                  </a:schemeClr>
                </a:solidFill>
                <a:latin typeface="+mn-lt"/>
              </a:rPr>
              <a:t>Program Accomplishments and</a:t>
            </a:r>
          </a:p>
          <a:p>
            <a:r>
              <a:rPr lang="en-US" sz="3600" dirty="0">
                <a:solidFill>
                  <a:schemeClr val="accent1">
                    <a:lumMod val="75000"/>
                  </a:schemeClr>
                </a:solidFill>
                <a:latin typeface="+mn-lt"/>
              </a:rPr>
              <a:t>Results 2016 - 2022</a:t>
            </a:r>
          </a:p>
        </p:txBody>
      </p:sp>
      <p:cxnSp>
        <p:nvCxnSpPr>
          <p:cNvPr id="5" name="Straight Connector 4">
            <a:extLst>
              <a:ext uri="{FF2B5EF4-FFF2-40B4-BE49-F238E27FC236}">
                <a16:creationId xmlns:a16="http://schemas.microsoft.com/office/drawing/2014/main" id="{BFF9521D-52DB-4076-BFA3-2605DDA68783}"/>
              </a:ext>
            </a:extLst>
          </p:cNvPr>
          <p:cNvCxnSpPr>
            <a:cxnSpLocks/>
          </p:cNvCxnSpPr>
          <p:nvPr/>
        </p:nvCxnSpPr>
        <p:spPr>
          <a:xfrm>
            <a:off x="244512" y="2092252"/>
            <a:ext cx="753625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07FE82-1138-4C99-84B2-206F14973C78}"/>
              </a:ext>
            </a:extLst>
          </p:cNvPr>
          <p:cNvSpPr txBox="1">
            <a:spLocks/>
          </p:cNvSpPr>
          <p:nvPr/>
        </p:nvSpPr>
        <p:spPr>
          <a:xfrm>
            <a:off x="204320" y="2135770"/>
            <a:ext cx="7475968" cy="3712584"/>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GB" altLang="en-US" dirty="0">
                <a:solidFill>
                  <a:schemeClr val="accent1">
                    <a:lumMod val="50000"/>
                  </a:schemeClr>
                </a:solidFill>
              </a:rPr>
              <a:t>NAPPO’s involvement with the eradication program has yielded over 90% reduction in BW captures in Tamaulipas between 2016 and 2022.</a:t>
            </a:r>
          </a:p>
          <a:p>
            <a:pPr marL="342900" indent="-342900" algn="just">
              <a:buFont typeface="Arial" panose="020B0604020202020204" pitchFamily="34" charset="0"/>
              <a:buChar char="•"/>
            </a:pPr>
            <a:r>
              <a:rPr lang="en-US" dirty="0">
                <a:solidFill>
                  <a:schemeClr val="accent1">
                    <a:lumMod val="50000"/>
                  </a:schemeClr>
                </a:solidFill>
              </a:rPr>
              <a:t>Adequate and stable supplies of Malathion are available throughout the growing season. </a:t>
            </a:r>
          </a:p>
          <a:p>
            <a:pPr marL="342900" indent="-342900" algn="just">
              <a:buFont typeface="Arial" panose="020B0604020202020204" pitchFamily="34" charset="0"/>
              <a:buChar char="•"/>
            </a:pPr>
            <a:r>
              <a:rPr lang="en-GB" dirty="0">
                <a:solidFill>
                  <a:schemeClr val="accent1">
                    <a:lumMod val="50000"/>
                  </a:schemeClr>
                </a:solidFill>
              </a:rPr>
              <a:t>Professional pilots deliver timely applications of Malathion over fields where BW activity is found.  </a:t>
            </a:r>
            <a:endParaRPr lang="en-GB" altLang="en-US" dirty="0">
              <a:solidFill>
                <a:schemeClr val="accent1">
                  <a:lumMod val="50000"/>
                </a:schemeClr>
              </a:solidFill>
            </a:endParaRPr>
          </a:p>
          <a:p>
            <a:pPr marL="342900" indent="-342900" algn="just">
              <a:buFont typeface="Arial" panose="020B0604020202020204" pitchFamily="34" charset="0"/>
              <a:buChar char="•"/>
            </a:pPr>
            <a:r>
              <a:rPr lang="en-GB" altLang="en-US" dirty="0">
                <a:solidFill>
                  <a:schemeClr val="accent1">
                    <a:lumMod val="50000"/>
                  </a:schemeClr>
                </a:solidFill>
              </a:rPr>
              <a:t>By October 23, 2023, there were 407 BW captures. </a:t>
            </a:r>
          </a:p>
          <a:p>
            <a:pPr marL="342900" indent="-342900" algn="just">
              <a:buFont typeface="Arial" panose="020B0604020202020204" pitchFamily="34" charset="0"/>
              <a:buChar char="•"/>
            </a:pPr>
            <a:r>
              <a:rPr lang="en-GB" altLang="en-US" dirty="0">
                <a:solidFill>
                  <a:schemeClr val="accent1">
                    <a:lumMod val="50000"/>
                  </a:schemeClr>
                </a:solidFill>
              </a:rPr>
              <a:t>*Final 2023 BW data will be available in December.</a:t>
            </a:r>
            <a:endParaRPr lang="en-US" altLang="en-US" dirty="0">
              <a:solidFill>
                <a:schemeClr val="accent1">
                  <a:lumMod val="50000"/>
                </a:schemeClr>
              </a:solidFill>
            </a:endParaRPr>
          </a:p>
        </p:txBody>
      </p:sp>
      <p:graphicFrame>
        <p:nvGraphicFramePr>
          <p:cNvPr id="7" name="Table 8">
            <a:extLst>
              <a:ext uri="{FF2B5EF4-FFF2-40B4-BE49-F238E27FC236}">
                <a16:creationId xmlns:a16="http://schemas.microsoft.com/office/drawing/2014/main" id="{0BD088F2-8A7D-49AA-B776-63444682B2B2}"/>
              </a:ext>
            </a:extLst>
          </p:cNvPr>
          <p:cNvGraphicFramePr>
            <a:graphicFrameLocks noGrp="1"/>
          </p:cNvGraphicFramePr>
          <p:nvPr>
            <p:extLst>
              <p:ext uri="{D42A27DB-BD31-4B8C-83A1-F6EECF244321}">
                <p14:modId xmlns:p14="http://schemas.microsoft.com/office/powerpoint/2010/main" val="960034413"/>
              </p:ext>
            </p:extLst>
          </p:nvPr>
        </p:nvGraphicFramePr>
        <p:xfrm>
          <a:off x="7780768" y="1114649"/>
          <a:ext cx="4191000" cy="4733704"/>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40261603"/>
                    </a:ext>
                  </a:extLst>
                </a:gridCol>
                <a:gridCol w="3048000">
                  <a:extLst>
                    <a:ext uri="{9D8B030D-6E8A-4147-A177-3AD203B41FA5}">
                      <a16:colId xmlns:a16="http://schemas.microsoft.com/office/drawing/2014/main" val="323862442"/>
                    </a:ext>
                  </a:extLst>
                </a:gridCol>
              </a:tblGrid>
              <a:tr h="981121">
                <a:tc>
                  <a:txBody>
                    <a:bodyPr/>
                    <a:lstStyle/>
                    <a:p>
                      <a:pPr algn="ctr"/>
                      <a:r>
                        <a:rPr lang="en-US" sz="2800" dirty="0"/>
                        <a:t>YEAR</a:t>
                      </a:r>
                    </a:p>
                  </a:txBody>
                  <a:tcPr anchor="ctr"/>
                </a:tc>
                <a:tc>
                  <a:txBody>
                    <a:bodyPr/>
                    <a:lstStyle/>
                    <a:p>
                      <a:pPr algn="ctr"/>
                      <a:r>
                        <a:rPr lang="en-US" sz="2800" dirty="0"/>
                        <a:t>Total BW Captures in  Tamaulipas</a:t>
                      </a:r>
                    </a:p>
                  </a:txBody>
                  <a:tcPr/>
                </a:tc>
                <a:extLst>
                  <a:ext uri="{0D108BD9-81ED-4DB2-BD59-A6C34878D82A}">
                    <a16:rowId xmlns:a16="http://schemas.microsoft.com/office/drawing/2014/main" val="2798207749"/>
                  </a:ext>
                </a:extLst>
              </a:tr>
              <a:tr h="466589">
                <a:tc>
                  <a:txBody>
                    <a:bodyPr/>
                    <a:lstStyle/>
                    <a:p>
                      <a:pPr algn="ctr"/>
                      <a:r>
                        <a:rPr lang="en-US" sz="2400" b="1" dirty="0"/>
                        <a:t>2016</a:t>
                      </a:r>
                    </a:p>
                  </a:txBody>
                  <a:tcPr/>
                </a:tc>
                <a:tc>
                  <a:txBody>
                    <a:bodyPr/>
                    <a:lstStyle/>
                    <a:p>
                      <a:pPr algn="ctr"/>
                      <a:r>
                        <a:rPr lang="en-US" sz="2400" dirty="0"/>
                        <a:t>60,935</a:t>
                      </a:r>
                    </a:p>
                  </a:txBody>
                  <a:tcPr/>
                </a:tc>
                <a:extLst>
                  <a:ext uri="{0D108BD9-81ED-4DB2-BD59-A6C34878D82A}">
                    <a16:rowId xmlns:a16="http://schemas.microsoft.com/office/drawing/2014/main" val="972375075"/>
                  </a:ext>
                </a:extLst>
              </a:tr>
              <a:tr h="466589">
                <a:tc>
                  <a:txBody>
                    <a:bodyPr/>
                    <a:lstStyle/>
                    <a:p>
                      <a:pPr algn="ctr"/>
                      <a:r>
                        <a:rPr lang="en-US" sz="2400" b="1" dirty="0"/>
                        <a:t>2017</a:t>
                      </a:r>
                    </a:p>
                  </a:txBody>
                  <a:tcPr/>
                </a:tc>
                <a:tc>
                  <a:txBody>
                    <a:bodyPr/>
                    <a:lstStyle/>
                    <a:p>
                      <a:pPr algn="ctr"/>
                      <a:r>
                        <a:rPr lang="en-US" sz="2400" dirty="0"/>
                        <a:t>26,982  </a:t>
                      </a:r>
                    </a:p>
                  </a:txBody>
                  <a:tcPr/>
                </a:tc>
                <a:extLst>
                  <a:ext uri="{0D108BD9-81ED-4DB2-BD59-A6C34878D82A}">
                    <a16:rowId xmlns:a16="http://schemas.microsoft.com/office/drawing/2014/main" val="1293961558"/>
                  </a:ext>
                </a:extLst>
              </a:tr>
              <a:tr h="466589">
                <a:tc>
                  <a:txBody>
                    <a:bodyPr/>
                    <a:lstStyle/>
                    <a:p>
                      <a:pPr algn="ctr"/>
                      <a:r>
                        <a:rPr lang="en-US" sz="2400" b="1" dirty="0"/>
                        <a:t>2018</a:t>
                      </a:r>
                    </a:p>
                  </a:txBody>
                  <a:tcPr/>
                </a:tc>
                <a:tc>
                  <a:txBody>
                    <a:bodyPr/>
                    <a:lstStyle/>
                    <a:p>
                      <a:pPr algn="ctr"/>
                      <a:r>
                        <a:rPr lang="en-US" sz="2400" dirty="0"/>
                        <a:t>56,666</a:t>
                      </a:r>
                    </a:p>
                  </a:txBody>
                  <a:tcPr/>
                </a:tc>
                <a:extLst>
                  <a:ext uri="{0D108BD9-81ED-4DB2-BD59-A6C34878D82A}">
                    <a16:rowId xmlns:a16="http://schemas.microsoft.com/office/drawing/2014/main" val="2978701848"/>
                  </a:ext>
                </a:extLst>
              </a:tr>
              <a:tr h="466589">
                <a:tc>
                  <a:txBody>
                    <a:bodyPr/>
                    <a:lstStyle/>
                    <a:p>
                      <a:pPr algn="ctr"/>
                      <a:r>
                        <a:rPr lang="en-US" sz="2400" b="1" dirty="0"/>
                        <a:t>2019</a:t>
                      </a:r>
                    </a:p>
                  </a:txBody>
                  <a:tcPr/>
                </a:tc>
                <a:tc>
                  <a:txBody>
                    <a:bodyPr/>
                    <a:lstStyle/>
                    <a:p>
                      <a:pPr algn="ctr"/>
                      <a:r>
                        <a:rPr lang="en-US" sz="2400" dirty="0"/>
                        <a:t>7,396</a:t>
                      </a:r>
                    </a:p>
                  </a:txBody>
                  <a:tcPr/>
                </a:tc>
                <a:extLst>
                  <a:ext uri="{0D108BD9-81ED-4DB2-BD59-A6C34878D82A}">
                    <a16:rowId xmlns:a16="http://schemas.microsoft.com/office/drawing/2014/main" val="3956369134"/>
                  </a:ext>
                </a:extLst>
              </a:tr>
              <a:tr h="466589">
                <a:tc>
                  <a:txBody>
                    <a:bodyPr/>
                    <a:lstStyle/>
                    <a:p>
                      <a:pPr algn="ctr"/>
                      <a:r>
                        <a:rPr lang="en-US" sz="2400" b="1" dirty="0"/>
                        <a:t>2020</a:t>
                      </a:r>
                    </a:p>
                  </a:txBody>
                  <a:tcPr/>
                </a:tc>
                <a:tc>
                  <a:txBody>
                    <a:bodyPr/>
                    <a:lstStyle/>
                    <a:p>
                      <a:pPr algn="ctr"/>
                      <a:r>
                        <a:rPr lang="en-US" sz="2400" dirty="0"/>
                        <a:t>29,894</a:t>
                      </a:r>
                    </a:p>
                  </a:txBody>
                  <a:tcPr/>
                </a:tc>
                <a:extLst>
                  <a:ext uri="{0D108BD9-81ED-4DB2-BD59-A6C34878D82A}">
                    <a16:rowId xmlns:a16="http://schemas.microsoft.com/office/drawing/2014/main" val="1332243826"/>
                  </a:ext>
                </a:extLst>
              </a:tr>
              <a:tr h="466589">
                <a:tc>
                  <a:txBody>
                    <a:bodyPr/>
                    <a:lstStyle/>
                    <a:p>
                      <a:pPr algn="ctr"/>
                      <a:r>
                        <a:rPr lang="en-US" sz="2400" b="1" dirty="0"/>
                        <a:t>2021</a:t>
                      </a:r>
                    </a:p>
                  </a:txBody>
                  <a:tcPr/>
                </a:tc>
                <a:tc>
                  <a:txBody>
                    <a:bodyPr/>
                    <a:lstStyle/>
                    <a:p>
                      <a:pPr algn="ctr"/>
                      <a:r>
                        <a:rPr lang="en-US" sz="2400" dirty="0"/>
                        <a:t>11,143</a:t>
                      </a:r>
                    </a:p>
                  </a:txBody>
                  <a:tcPr/>
                </a:tc>
                <a:extLst>
                  <a:ext uri="{0D108BD9-81ED-4DB2-BD59-A6C34878D82A}">
                    <a16:rowId xmlns:a16="http://schemas.microsoft.com/office/drawing/2014/main" val="948546429"/>
                  </a:ext>
                </a:extLst>
              </a:tr>
              <a:tr h="486460">
                <a:tc>
                  <a:txBody>
                    <a:bodyPr/>
                    <a:lstStyle/>
                    <a:p>
                      <a:pPr algn="ctr"/>
                      <a:r>
                        <a:rPr lang="en-US" sz="2400" b="1" dirty="0"/>
                        <a:t>2022</a:t>
                      </a:r>
                    </a:p>
                  </a:txBody>
                  <a:tcPr/>
                </a:tc>
                <a:tc>
                  <a:txBody>
                    <a:bodyPr/>
                    <a:lstStyle/>
                    <a:p>
                      <a:pPr algn="ctr"/>
                      <a:r>
                        <a:rPr lang="en-US" sz="2400" dirty="0"/>
                        <a:t>407</a:t>
                      </a:r>
                    </a:p>
                  </a:txBody>
                  <a:tcPr/>
                </a:tc>
                <a:extLst>
                  <a:ext uri="{0D108BD9-81ED-4DB2-BD59-A6C34878D82A}">
                    <a16:rowId xmlns:a16="http://schemas.microsoft.com/office/drawing/2014/main" val="1311581247"/>
                  </a:ext>
                </a:extLst>
              </a:tr>
              <a:tr h="466589">
                <a:tc>
                  <a:txBody>
                    <a:bodyPr/>
                    <a:lstStyle/>
                    <a:p>
                      <a:pPr algn="ctr"/>
                      <a:r>
                        <a:rPr lang="en-US" sz="2400" b="1" dirty="0"/>
                        <a:t>2023</a:t>
                      </a:r>
                    </a:p>
                  </a:txBody>
                  <a:tcPr/>
                </a:tc>
                <a:tc>
                  <a:txBody>
                    <a:bodyPr/>
                    <a:lstStyle/>
                    <a:p>
                      <a:pPr algn="ctr"/>
                      <a:r>
                        <a:rPr lang="en-US" sz="2400" dirty="0"/>
                        <a:t>1974*</a:t>
                      </a:r>
                    </a:p>
                  </a:txBody>
                  <a:tcPr/>
                </a:tc>
                <a:extLst>
                  <a:ext uri="{0D108BD9-81ED-4DB2-BD59-A6C34878D82A}">
                    <a16:rowId xmlns:a16="http://schemas.microsoft.com/office/drawing/2014/main" val="3828701630"/>
                  </a:ext>
                </a:extLst>
              </a:tr>
            </a:tbl>
          </a:graphicData>
        </a:graphic>
      </p:graphicFrame>
    </p:spTree>
    <p:extLst>
      <p:ext uri="{BB962C8B-B14F-4D97-AF65-F5344CB8AC3E}">
        <p14:creationId xmlns:p14="http://schemas.microsoft.com/office/powerpoint/2010/main" val="260611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350DA3-A480-49B0-A9A1-DA85F07DAE82}"/>
              </a:ext>
            </a:extLst>
          </p:cNvPr>
          <p:cNvSpPr txBox="1">
            <a:spLocks/>
          </p:cNvSpPr>
          <p:nvPr/>
        </p:nvSpPr>
        <p:spPr>
          <a:xfrm>
            <a:off x="453764" y="3510917"/>
            <a:ext cx="11402956" cy="2937511"/>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r>
              <a:rPr lang="en-GB" sz="2800" b="1" dirty="0">
                <a:solidFill>
                  <a:schemeClr val="accent1">
                    <a:lumMod val="50000"/>
                  </a:schemeClr>
                </a:solidFill>
              </a:rPr>
              <a:t>Closing Remarks</a:t>
            </a:r>
            <a:endParaRPr lang="en-GB" sz="1050" b="1" dirty="0">
              <a:solidFill>
                <a:schemeClr val="accent1">
                  <a:lumMod val="50000"/>
                </a:schemeClr>
              </a:solidFill>
            </a:endParaRPr>
          </a:p>
          <a:p>
            <a:pPr algn="just">
              <a:spcBef>
                <a:spcPts val="0"/>
              </a:spcBef>
            </a:pPr>
            <a:endParaRPr lang="en-GB" sz="1050" b="1" dirty="0">
              <a:solidFill>
                <a:schemeClr val="accent1">
                  <a:lumMod val="50000"/>
                </a:schemeClr>
              </a:solidFill>
            </a:endParaRPr>
          </a:p>
          <a:p>
            <a:pPr marL="342900" indent="-342900" algn="just">
              <a:spcBef>
                <a:spcPts val="0"/>
              </a:spcBef>
              <a:buFont typeface="Arial" panose="020B0604020202020204" pitchFamily="34" charset="0"/>
              <a:buChar char="•"/>
            </a:pPr>
            <a:r>
              <a:rPr lang="en-GB" sz="2500" dirty="0">
                <a:solidFill>
                  <a:schemeClr val="accent1">
                    <a:lumMod val="50000"/>
                  </a:schemeClr>
                </a:solidFill>
              </a:rPr>
              <a:t>APHIS-PPQ continues to meet with Texas Boll Weevil Eradication Foundation and Mexico’s Federal Plant Protection Agency (SENASICA) to monitor progress on BW eradication efforts in Tamaulipas and the LRGV.</a:t>
            </a:r>
          </a:p>
          <a:p>
            <a:pPr marL="342900" indent="-342900" algn="just">
              <a:spcBef>
                <a:spcPts val="0"/>
              </a:spcBef>
              <a:buFont typeface="Arial" panose="020B0604020202020204" pitchFamily="34" charset="0"/>
              <a:buChar char="•"/>
            </a:pPr>
            <a:endParaRPr lang="en-GB" sz="2500" dirty="0">
              <a:solidFill>
                <a:schemeClr val="accent1">
                  <a:lumMod val="50000"/>
                </a:schemeClr>
              </a:solidFill>
            </a:endParaRPr>
          </a:p>
          <a:p>
            <a:pPr marL="342900" indent="-342900" algn="just">
              <a:spcBef>
                <a:spcPts val="0"/>
              </a:spcBef>
              <a:buFont typeface="Arial" panose="020B0604020202020204" pitchFamily="34" charset="0"/>
              <a:buChar char="•"/>
            </a:pPr>
            <a:r>
              <a:rPr lang="en-GB" sz="2500" dirty="0">
                <a:solidFill>
                  <a:schemeClr val="accent1">
                    <a:lumMod val="50000"/>
                  </a:schemeClr>
                </a:solidFill>
              </a:rPr>
              <a:t>APHIS-PPQ will continue to provide funds towards the </a:t>
            </a:r>
            <a:r>
              <a:rPr lang="en-US" sz="2500" dirty="0">
                <a:solidFill>
                  <a:schemeClr val="accent1">
                    <a:lumMod val="50000"/>
                  </a:schemeClr>
                </a:solidFill>
              </a:rPr>
              <a:t>NAPPO Cooperative </a:t>
            </a:r>
            <a:r>
              <a:rPr lang="en-GB" sz="2500" dirty="0">
                <a:solidFill>
                  <a:schemeClr val="accent1">
                    <a:lumMod val="50000"/>
                  </a:schemeClr>
                </a:solidFill>
              </a:rPr>
              <a:t>Agreement to facilitate </a:t>
            </a:r>
            <a:r>
              <a:rPr lang="en-US" sz="2500" dirty="0">
                <a:solidFill>
                  <a:schemeClr val="accent1">
                    <a:lumMod val="50000"/>
                  </a:schemeClr>
                </a:solidFill>
              </a:rPr>
              <a:t>BW </a:t>
            </a:r>
            <a:r>
              <a:rPr lang="en-GB" sz="2500" dirty="0">
                <a:solidFill>
                  <a:schemeClr val="accent1">
                    <a:lumMod val="50000"/>
                  </a:schemeClr>
                </a:solidFill>
              </a:rPr>
              <a:t>eradication efforts in Tamaulipas. </a:t>
            </a:r>
            <a:endParaRPr lang="en-US" altLang="en-US" sz="2800" dirty="0">
              <a:solidFill>
                <a:schemeClr val="accent1">
                  <a:lumMod val="50000"/>
                </a:schemeClr>
              </a:solidFill>
            </a:endParaRPr>
          </a:p>
        </p:txBody>
      </p:sp>
      <p:sp>
        <p:nvSpPr>
          <p:cNvPr id="4" name="1 Título">
            <a:extLst>
              <a:ext uri="{FF2B5EF4-FFF2-40B4-BE49-F238E27FC236}">
                <a16:creationId xmlns:a16="http://schemas.microsoft.com/office/drawing/2014/main" id="{E29D2E63-AD10-492E-9DEB-8ACDC694C558}"/>
              </a:ext>
            </a:extLst>
          </p:cNvPr>
          <p:cNvSpPr txBox="1">
            <a:spLocks/>
          </p:cNvSpPr>
          <p:nvPr/>
        </p:nvSpPr>
        <p:spPr>
          <a:xfrm>
            <a:off x="255644" y="713910"/>
            <a:ext cx="9829800" cy="8836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u="sng" dirty="0">
                <a:solidFill>
                  <a:schemeClr val="accent1">
                    <a:lumMod val="75000"/>
                  </a:schemeClr>
                </a:solidFill>
                <a:latin typeface="+mn-lt"/>
              </a:rPr>
              <a:t>Program Benefits and Closing Remarks </a:t>
            </a:r>
          </a:p>
        </p:txBody>
      </p:sp>
      <p:sp>
        <p:nvSpPr>
          <p:cNvPr id="5" name="Content Placeholder 2">
            <a:extLst>
              <a:ext uri="{FF2B5EF4-FFF2-40B4-BE49-F238E27FC236}">
                <a16:creationId xmlns:a16="http://schemas.microsoft.com/office/drawing/2014/main" id="{20DC0AF2-15B9-4819-B156-7239713A6476}"/>
              </a:ext>
            </a:extLst>
          </p:cNvPr>
          <p:cNvSpPr txBox="1">
            <a:spLocks/>
          </p:cNvSpPr>
          <p:nvPr/>
        </p:nvSpPr>
        <p:spPr>
          <a:xfrm>
            <a:off x="453764" y="1681413"/>
            <a:ext cx="6964306" cy="1416117"/>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GB" sz="2800" b="1" dirty="0">
                <a:solidFill>
                  <a:schemeClr val="accent1">
                    <a:lumMod val="50000"/>
                  </a:schemeClr>
                </a:solidFill>
              </a:rPr>
              <a:t>Benefits</a:t>
            </a:r>
            <a:endParaRPr lang="en-GB" sz="1050" b="1" dirty="0">
              <a:solidFill>
                <a:schemeClr val="accent1">
                  <a:lumMod val="50000"/>
                </a:schemeClr>
              </a:solidFill>
            </a:endParaRPr>
          </a:p>
          <a:p>
            <a:pPr algn="l">
              <a:spcBef>
                <a:spcPts val="0"/>
              </a:spcBef>
            </a:pPr>
            <a:r>
              <a:rPr lang="en-GB" sz="1050" i="1" dirty="0">
                <a:solidFill>
                  <a:schemeClr val="accent1">
                    <a:lumMod val="50000"/>
                  </a:schemeClr>
                </a:solidFill>
              </a:rPr>
              <a:t> </a:t>
            </a:r>
            <a:r>
              <a:rPr lang="en-GB" sz="1050" dirty="0">
                <a:solidFill>
                  <a:schemeClr val="accent1">
                    <a:lumMod val="50000"/>
                  </a:schemeClr>
                </a:solidFill>
              </a:rPr>
              <a:t> </a:t>
            </a:r>
          </a:p>
          <a:p>
            <a:pPr marL="342900" indent="-342900" algn="l">
              <a:spcBef>
                <a:spcPts val="0"/>
              </a:spcBef>
              <a:buFont typeface="Arial" panose="020B0604020202020204" pitchFamily="34" charset="0"/>
              <a:buChar char="•"/>
            </a:pPr>
            <a:r>
              <a:rPr lang="en-GB" sz="2500" dirty="0">
                <a:solidFill>
                  <a:schemeClr val="accent1">
                    <a:lumMod val="50000"/>
                  </a:schemeClr>
                </a:solidFill>
              </a:rPr>
              <a:t>Cotton industry and growers in the United States and Mexico.</a:t>
            </a:r>
          </a:p>
          <a:p>
            <a:pPr algn="l">
              <a:spcBef>
                <a:spcPts val="0"/>
              </a:spcBef>
            </a:pPr>
            <a:r>
              <a:rPr lang="en-GB" sz="2800" dirty="0">
                <a:solidFill>
                  <a:schemeClr val="accent1">
                    <a:lumMod val="50000"/>
                  </a:schemeClr>
                </a:solidFill>
              </a:rPr>
              <a:t> </a:t>
            </a:r>
          </a:p>
        </p:txBody>
      </p:sp>
      <p:pic>
        <p:nvPicPr>
          <p:cNvPr id="2" name="Picture 11">
            <a:extLst>
              <a:ext uri="{FF2B5EF4-FFF2-40B4-BE49-F238E27FC236}">
                <a16:creationId xmlns:a16="http://schemas.microsoft.com/office/drawing/2014/main" id="{64F2CE1F-4E50-A8F9-1ABE-A5A179757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18" y="704385"/>
            <a:ext cx="4446658" cy="3305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FC5F6F-0222-0EF1-D1ED-9CDE76FF8C8D}"/>
              </a:ext>
            </a:extLst>
          </p:cNvPr>
          <p:cNvSpPr txBox="1"/>
          <p:nvPr/>
        </p:nvSpPr>
        <p:spPr>
          <a:xfrm>
            <a:off x="10736584" y="872641"/>
            <a:ext cx="1367786" cy="400110"/>
          </a:xfrm>
          <a:prstGeom prst="rect">
            <a:avLst/>
          </a:prstGeom>
          <a:noFill/>
        </p:spPr>
        <p:txBody>
          <a:bodyPr wrap="square" rtlCol="0">
            <a:spAutoFit/>
          </a:bodyPr>
          <a:lstStyle/>
          <a:p>
            <a:pPr algn="r"/>
            <a:r>
              <a:rPr lang="en-US" sz="1000" dirty="0"/>
              <a:t>Boll Weevil (</a:t>
            </a:r>
            <a:r>
              <a:rPr lang="en-US" sz="1000" i="1" dirty="0"/>
              <a:t>Anthonomus grandis</a:t>
            </a:r>
            <a:r>
              <a:rPr lang="en-US" sz="1000" dirty="0"/>
              <a:t>)</a:t>
            </a:r>
          </a:p>
        </p:txBody>
      </p:sp>
      <p:sp>
        <p:nvSpPr>
          <p:cNvPr id="9" name="TextBox 8">
            <a:extLst>
              <a:ext uri="{FF2B5EF4-FFF2-40B4-BE49-F238E27FC236}">
                <a16:creationId xmlns:a16="http://schemas.microsoft.com/office/drawing/2014/main" id="{58F95E99-EB0D-75D3-A594-14571FF03981}"/>
              </a:ext>
            </a:extLst>
          </p:cNvPr>
          <p:cNvSpPr txBox="1"/>
          <p:nvPr/>
        </p:nvSpPr>
        <p:spPr>
          <a:xfrm>
            <a:off x="10410828" y="1384351"/>
            <a:ext cx="1762124" cy="400110"/>
          </a:xfrm>
          <a:prstGeom prst="rect">
            <a:avLst/>
          </a:prstGeom>
          <a:noFill/>
        </p:spPr>
        <p:txBody>
          <a:bodyPr wrap="square" rtlCol="0">
            <a:spAutoFit/>
          </a:bodyPr>
          <a:lstStyle/>
          <a:p>
            <a:pPr algn="r"/>
            <a:r>
              <a:rPr lang="en-US" sz="1000" dirty="0"/>
              <a:t>Pest &amp; Disease Image Library: Bugwood.org </a:t>
            </a:r>
          </a:p>
        </p:txBody>
      </p:sp>
    </p:spTree>
    <p:extLst>
      <p:ext uri="{BB962C8B-B14F-4D97-AF65-F5344CB8AC3E}">
        <p14:creationId xmlns:p14="http://schemas.microsoft.com/office/powerpoint/2010/main" val="39703466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852BD0-2379-42BB-8D83-2EA1FB7991C6}"/>
</file>

<file path=customXml/itemProps2.xml><?xml version="1.0" encoding="utf-8"?>
<ds:datastoreItem xmlns:ds="http://schemas.openxmlformats.org/officeDocument/2006/customXml" ds:itemID="{9EB252C5-A43F-4D6C-B726-B9AE8E847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7483</TotalTime>
  <Words>1256</Words>
  <Application>Microsoft Office PowerPoint</Application>
  <PresentationFormat>Widescreen</PresentationFormat>
  <Paragraphs>157</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Aubuchon, Matthew D - APHIS</dc:creator>
  <cp:lastModifiedBy>Aubuchon, Matthew - MRP-APHIS</cp:lastModifiedBy>
  <cp:revision>41</cp:revision>
  <cp:lastPrinted>2023-11-02T18:09:14Z</cp:lastPrinted>
  <dcterms:created xsi:type="dcterms:W3CDTF">2022-08-11T20:41:52Z</dcterms:created>
  <dcterms:modified xsi:type="dcterms:W3CDTF">2023-11-03T18:12:39Z</dcterms:modified>
</cp:coreProperties>
</file>